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4"/>
  </p:notesMasterIdLst>
  <p:handoutMasterIdLst>
    <p:handoutMasterId r:id="rId15"/>
  </p:handoutMasterIdLst>
  <p:sldIdLst>
    <p:sldId id="306" r:id="rId5"/>
    <p:sldId id="307" r:id="rId6"/>
    <p:sldId id="308" r:id="rId7"/>
    <p:sldId id="309" r:id="rId8"/>
    <p:sldId id="320" r:id="rId9"/>
    <p:sldId id="317" r:id="rId10"/>
    <p:sldId id="318" r:id="rId11"/>
    <p:sldId id="315" r:id="rId12"/>
    <p:sldId id="316"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967" autoAdjust="0"/>
  </p:normalViewPr>
  <p:slideViewPr>
    <p:cSldViewPr snapToGrid="0">
      <p:cViewPr varScale="1">
        <p:scale>
          <a:sx n="73" d="100"/>
          <a:sy n="73" d="100"/>
        </p:scale>
        <p:origin x="1070" y="5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86346-59A2-4282-9A64-05524C79D8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161D54C-AFC8-47F5-B030-A8ED60D088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36B27D-C1ED-4C55-9062-2279210E96ED}" type="datetime1">
              <a:rPr lang="en-GB" smtClean="0"/>
              <a:t>07/05/2024</a:t>
            </a:fld>
            <a:endParaRPr lang="en-GB" dirty="0"/>
          </a:p>
        </p:txBody>
      </p:sp>
      <p:sp>
        <p:nvSpPr>
          <p:cNvPr id="4" name="Footer Placeholder 3">
            <a:extLst>
              <a:ext uri="{FF2B5EF4-FFF2-40B4-BE49-F238E27FC236}">
                <a16:creationId xmlns:a16="http://schemas.microsoft.com/office/drawing/2014/main" id="{B43D8396-DC49-433C-84C0-BD573781E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CDA06B3-9442-49D9-BE03-080DCCEA19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5AD26-F754-4E27-9D95-B069583ABB63}" type="slidenum">
              <a:rPr lang="en-GB" smtClean="0"/>
              <a:t>‹#›</a:t>
            </a:fld>
            <a:endParaRPr lang="en-GB"/>
          </a:p>
        </p:txBody>
      </p:sp>
    </p:spTree>
    <p:extLst>
      <p:ext uri="{BB962C8B-B14F-4D97-AF65-F5344CB8AC3E}">
        <p14:creationId xmlns:p14="http://schemas.microsoft.com/office/powerpoint/2010/main" val="412208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1EAF8-BEF3-4EDD-99CF-6435314FE1C9}" type="datetime1">
              <a:rPr lang="en-GB" smtClean="0"/>
              <a:pPr/>
              <a:t>07/05/2024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n-GB" noProof="0" smtClean="0"/>
              <a:t>‹#›</a:t>
            </a:fld>
            <a:endParaRPr lang="en-GB"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a:t>
            </a:fld>
            <a:endParaRPr lang="en-GB"/>
          </a:p>
        </p:txBody>
      </p:sp>
    </p:spTree>
    <p:extLst>
      <p:ext uri="{BB962C8B-B14F-4D97-AF65-F5344CB8AC3E}">
        <p14:creationId xmlns:p14="http://schemas.microsoft.com/office/powerpoint/2010/main" val="68627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2</a:t>
            </a:fld>
            <a:endParaRPr lang="en-GB"/>
          </a:p>
        </p:txBody>
      </p:sp>
    </p:spTree>
    <p:extLst>
      <p:ext uri="{BB962C8B-B14F-4D97-AF65-F5344CB8AC3E}">
        <p14:creationId xmlns:p14="http://schemas.microsoft.com/office/powerpoint/2010/main" val="126397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3</a:t>
            </a:fld>
            <a:endParaRPr lang="en-GB"/>
          </a:p>
        </p:txBody>
      </p:sp>
    </p:spTree>
    <p:extLst>
      <p:ext uri="{BB962C8B-B14F-4D97-AF65-F5344CB8AC3E}">
        <p14:creationId xmlns:p14="http://schemas.microsoft.com/office/powerpoint/2010/main" val="49301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4</a:t>
            </a:fld>
            <a:endParaRPr lang="en-GB"/>
          </a:p>
        </p:txBody>
      </p:sp>
    </p:spTree>
    <p:extLst>
      <p:ext uri="{BB962C8B-B14F-4D97-AF65-F5344CB8AC3E}">
        <p14:creationId xmlns:p14="http://schemas.microsoft.com/office/powerpoint/2010/main" val="299751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5</a:t>
            </a:fld>
            <a:endParaRPr lang="en-GB"/>
          </a:p>
        </p:txBody>
      </p:sp>
    </p:spTree>
    <p:extLst>
      <p:ext uri="{BB962C8B-B14F-4D97-AF65-F5344CB8AC3E}">
        <p14:creationId xmlns:p14="http://schemas.microsoft.com/office/powerpoint/2010/main" val="2226351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6</a:t>
            </a:fld>
            <a:endParaRPr lang="en-GB"/>
          </a:p>
        </p:txBody>
      </p:sp>
    </p:spTree>
    <p:extLst>
      <p:ext uri="{BB962C8B-B14F-4D97-AF65-F5344CB8AC3E}">
        <p14:creationId xmlns:p14="http://schemas.microsoft.com/office/powerpoint/2010/main" val="3946060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7</a:t>
            </a:fld>
            <a:endParaRPr lang="en-GB"/>
          </a:p>
        </p:txBody>
      </p:sp>
    </p:spTree>
    <p:extLst>
      <p:ext uri="{BB962C8B-B14F-4D97-AF65-F5344CB8AC3E}">
        <p14:creationId xmlns:p14="http://schemas.microsoft.com/office/powerpoint/2010/main" val="204356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8</a:t>
            </a:fld>
            <a:endParaRPr lang="en-GB"/>
          </a:p>
        </p:txBody>
      </p:sp>
    </p:spTree>
    <p:extLst>
      <p:ext uri="{BB962C8B-B14F-4D97-AF65-F5344CB8AC3E}">
        <p14:creationId xmlns:p14="http://schemas.microsoft.com/office/powerpoint/2010/main" val="3196594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9</a:t>
            </a:fld>
            <a:endParaRPr lang="en-GB"/>
          </a:p>
        </p:txBody>
      </p:sp>
    </p:spTree>
    <p:extLst>
      <p:ext uri="{BB962C8B-B14F-4D97-AF65-F5344CB8AC3E}">
        <p14:creationId xmlns:p14="http://schemas.microsoft.com/office/powerpoint/2010/main" val="398717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en-GB" noProof="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en-US" noProof="0"/>
              <a:t>Click icon to add picture</a:t>
            </a:r>
            <a:endParaRPr lang="en-GB" noProof="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en-US" noProof="0"/>
              <a:t>Click icon to add picture</a:t>
            </a:r>
            <a:endParaRPr lang="en-GB" noProof="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en-US" noProof="0"/>
              <a:t>Click icon to add picture</a:t>
            </a:r>
            <a:endParaRPr lang="en-GB" noProof="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en-US" noProof="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en-GB" noProof="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en-GB" noProof="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en-GB" noProof="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en-GB" noProof="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en-US" noProof="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en-GB" noProof="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en-US" noProof="0"/>
              <a:t>Click icon to add picture</a:t>
            </a:r>
            <a:endParaRPr lang="en-GB" noProof="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en-GB" noProof="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en-GB" noProof="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hyperlink" Target="https://fusionauth.io/articles/ciam/developers-guide-to-gdpr" TargetMode="External"/><Relationship Id="rId3" Type="http://schemas.openxmlformats.org/officeDocument/2006/relationships/hyperlink" Target="https://medium.com/ft-product-technology/a-developers-guide-to-gdpr-that-won-t-make-you-sweat-4f1f7f1d9c8b" TargetMode="External"/><Relationship Id="rId7" Type="http://schemas.openxmlformats.org/officeDocument/2006/relationships/hyperlink" Target="https://gdpr.eu/what-is-gdpr/"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hyperlink" Target="https://www.consilium.europa.eu/en/policies/data-protection/data-protection-regulation/" TargetMode="External"/><Relationship Id="rId5" Type="http://schemas.openxmlformats.org/officeDocument/2006/relationships/hyperlink" Target="https://www.cnil.fr/en/sheet-ndeg0-develop-compliance-gdpr" TargetMode="External"/><Relationship Id="rId4" Type="http://schemas.openxmlformats.org/officeDocument/2006/relationships/hyperlink" Target="https://www.citizensinformation.ie/en/government-in-ireland/data-protection/overview-of-general-data-protection-regulation/" TargetMode="External"/><Relationship Id="rId9" Type="http://schemas.openxmlformats.org/officeDocument/2006/relationships/hyperlink" Target="https://www.tessian.com/blog/biggest-gdpr-fines-20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8" y="594359"/>
            <a:ext cx="6272784" cy="2834641"/>
          </a:xfrm>
        </p:spPr>
        <p:txBody>
          <a:bodyPr rtlCol="0"/>
          <a:lstStyle/>
          <a:p>
            <a:pPr rtl="0"/>
            <a:r>
              <a:rPr lang="en-GB" spc="400" dirty="0"/>
              <a:t>GDPR</a:t>
            </a:r>
            <a:endParaRPr lang="en-GB"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en-GB" dirty="0"/>
              <a:t>Denise Gibbons</a:t>
            </a:r>
          </a:p>
          <a:p>
            <a:pPr rtl="0"/>
            <a:r>
              <a:rPr lang="en-GB" sz="2000" dirty="0">
                <a:solidFill>
                  <a:schemeClr val="bg1"/>
                </a:solidFill>
              </a:rPr>
              <a:t>C00304258</a:t>
            </a:r>
          </a:p>
          <a:p>
            <a:pPr rtl="0"/>
            <a:endParaRPr lang="en-GB" dirty="0"/>
          </a:p>
        </p:txBody>
      </p:sp>
      <p:sp>
        <p:nvSpPr>
          <p:cNvPr id="4" name="TextBox 3">
            <a:extLst>
              <a:ext uri="{FF2B5EF4-FFF2-40B4-BE49-F238E27FC236}">
                <a16:creationId xmlns:a16="http://schemas.microsoft.com/office/drawing/2014/main" id="{089A56EF-DC2F-7B50-9E43-91564040702B}"/>
              </a:ext>
            </a:extLst>
          </p:cNvPr>
          <p:cNvSpPr txBox="1"/>
          <p:nvPr/>
        </p:nvSpPr>
        <p:spPr>
          <a:xfrm>
            <a:off x="1387366" y="3615559"/>
            <a:ext cx="6474372" cy="369332"/>
          </a:xfrm>
          <a:prstGeom prst="rect">
            <a:avLst/>
          </a:prstGeom>
          <a:noFill/>
        </p:spPr>
        <p:txBody>
          <a:bodyPr wrap="square" rtlCol="0">
            <a:spAutoFit/>
          </a:bodyPr>
          <a:lstStyle/>
          <a:p>
            <a:r>
              <a:rPr lang="en-GB" dirty="0"/>
              <a:t>General Data Protection Regulation.</a:t>
            </a:r>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rtlCol="0"/>
          <a:lstStyle/>
          <a:p>
            <a:pPr rtl="0"/>
            <a:r>
              <a:rPr lang="en-GB" b="1" cap="all" spc="400" dirty="0">
                <a:solidFill>
                  <a:schemeClr val="bg1"/>
                </a:solidFill>
                <a:latin typeface="+mn-lt"/>
              </a:rPr>
              <a:t>Agenda</a:t>
            </a:r>
            <a:endParaRPr lang="en-GB"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lstStyle/>
          <a:p>
            <a:pPr algn="r" rtl="0"/>
            <a:r>
              <a:rPr lang="en-GB" dirty="0"/>
              <a:t>Introduction</a:t>
            </a:r>
            <a:endParaRPr lang="en-GB" sz="1800" dirty="0">
              <a:solidFill>
                <a:schemeClr val="bg1"/>
              </a:solidFill>
            </a:endParaRPr>
          </a:p>
          <a:p>
            <a:pPr algn="r" rtl="0"/>
            <a:r>
              <a:rPr lang="en-GB" dirty="0"/>
              <a:t>What is GDPR</a:t>
            </a:r>
            <a:endParaRPr lang="en-GB" sz="1800" dirty="0">
              <a:solidFill>
                <a:schemeClr val="bg1"/>
              </a:solidFill>
            </a:endParaRPr>
          </a:p>
          <a:p>
            <a:pPr algn="r" rtl="0"/>
            <a:r>
              <a:rPr lang="en-GB" dirty="0"/>
              <a:t>&amp; principles of Data Protection</a:t>
            </a:r>
            <a:endParaRPr lang="en-GB" sz="1800" dirty="0">
              <a:solidFill>
                <a:schemeClr val="bg1"/>
              </a:solidFill>
            </a:endParaRPr>
          </a:p>
          <a:p>
            <a:pPr algn="r" rtl="0"/>
            <a:r>
              <a:rPr lang="en-GB" dirty="0"/>
              <a:t>Lawful reasons for keeping data</a:t>
            </a:r>
          </a:p>
          <a:p>
            <a:pPr algn="r" rtl="0"/>
            <a:r>
              <a:rPr lang="en-GB" sz="1800" dirty="0">
                <a:solidFill>
                  <a:schemeClr val="bg1"/>
                </a:solidFill>
              </a:rPr>
              <a:t>How developers can handle data for GDPR</a:t>
            </a:r>
          </a:p>
          <a:p>
            <a:pPr algn="r" rtl="0"/>
            <a:r>
              <a:rPr lang="en-GB" dirty="0"/>
              <a:t>Summary</a:t>
            </a:r>
          </a:p>
          <a:p>
            <a:pPr algn="r" rtl="0"/>
            <a:r>
              <a:rPr lang="en-GB" sz="1800" dirty="0">
                <a:solidFill>
                  <a:schemeClr val="bg1"/>
                </a:solidFill>
              </a:rPr>
              <a:t>References</a:t>
            </a:r>
          </a:p>
          <a:p>
            <a:pPr algn="r" rtl="0"/>
            <a:endParaRPr lang="en-GB" sz="1800" dirty="0">
              <a:solidFill>
                <a:schemeClr val="bg1"/>
              </a:solidFill>
            </a:endParaRP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rtlCol="0"/>
          <a:lstStyle/>
          <a:p>
            <a:pPr rtl="0"/>
            <a:r>
              <a:rPr lang="en-GB" dirty="0"/>
              <a:t>07/05/24</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rtlCol="0"/>
          <a:lstStyle/>
          <a:p>
            <a:pPr rtl="0"/>
            <a:r>
              <a:rPr lang="en-GB" dirty="0"/>
              <a:t>GDPR</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en-GB" smtClean="0"/>
              <a:pPr/>
              <a:t>2</a:t>
            </a:fld>
            <a:endParaRPr lang="en-GB"/>
          </a:p>
        </p:txBody>
      </p:sp>
      <p:pic>
        <p:nvPicPr>
          <p:cNvPr id="5" name="Picture 2" descr="EU GDPR comes into force">
            <a:extLst>
              <a:ext uri="{FF2B5EF4-FFF2-40B4-BE49-F238E27FC236}">
                <a16:creationId xmlns:a16="http://schemas.microsoft.com/office/drawing/2014/main" id="{C18D8D44-16F3-0BB4-9913-68CCAF203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103" y="3322751"/>
            <a:ext cx="3163613" cy="1932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851338"/>
            <a:ext cx="6190488" cy="924910"/>
          </a:xfrm>
        </p:spPr>
        <p:txBody>
          <a:bodyPr rtlCol="0"/>
          <a:lstStyle/>
          <a:p>
            <a:pPr rtl="0"/>
            <a:r>
              <a:rPr lang="en-GB" sz="5400" dirty="0"/>
              <a:t>Introduction</a:t>
            </a:r>
            <a:endParaRPr lang="en-GB"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1665520"/>
            <a:ext cx="6190488" cy="4506680"/>
          </a:xfrm>
        </p:spPr>
        <p:txBody>
          <a:bodyPr rtlCol="0">
            <a:normAutofit lnSpcReduction="10000"/>
          </a:bodyPr>
          <a:lstStyle/>
          <a:p>
            <a:r>
              <a:rPr lang="en-GB" sz="2000" dirty="0"/>
              <a:t>GDPR is the first data protection law in the EU and is known as the toughest and strictest in the world. It was put into effect in </a:t>
            </a:r>
            <a:r>
              <a:rPr lang="en-GB" dirty="0"/>
              <a:t>M</a:t>
            </a:r>
            <a:r>
              <a:rPr lang="en-GB" sz="2000" dirty="0"/>
              <a:t>ay 2018 and has heavy fines for any organisation that doesn’t follow the rules. It arose out of a need for privacy for subjects due to the increase in </a:t>
            </a:r>
            <a:r>
              <a:rPr lang="en-GB" dirty="0"/>
              <a:t>the use of the internet (GDPR.eu). These fines are strictly imposed so compliance is imperative. Some of the companies that have faced large fines for non-compliance are British Airways with 26 million USD and Amazon with 746 million (</a:t>
            </a:r>
            <a:r>
              <a:rPr lang="en-GB" dirty="0" err="1"/>
              <a:t>Tessian</a:t>
            </a:r>
            <a:r>
              <a:rPr lang="en-GB" dirty="0"/>
              <a:t>, 2022). GDPR affects all companies or organisations that offer goods or services to all EU data subjects. </a:t>
            </a:r>
          </a:p>
          <a:p>
            <a:pPr rtl="0"/>
            <a:endParaRPr lang="en-GB" sz="2000" dirty="0"/>
          </a:p>
          <a:p>
            <a:pPr rtl="0"/>
            <a:endParaRPr lang="en-GB" dirty="0"/>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rtlCol="0"/>
          <a:lstStyle/>
          <a:p>
            <a:pPr rtl="0"/>
            <a:r>
              <a:rPr lang="en-GB" dirty="0"/>
              <a:t>07/05/2024</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en-GB" dirty="0"/>
              <a:t>GDPR</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en-GB" smtClean="0"/>
              <a:pPr/>
              <a:t>3</a:t>
            </a:fld>
            <a:endParaRPr lang="en-GB"/>
          </a:p>
        </p:txBody>
      </p:sp>
      <p:pic>
        <p:nvPicPr>
          <p:cNvPr id="1028" name="Picture 4">
            <a:extLst>
              <a:ext uri="{FF2B5EF4-FFF2-40B4-BE49-F238E27FC236}">
                <a16:creationId xmlns:a16="http://schemas.microsoft.com/office/drawing/2014/main" id="{3453446B-B249-2FA1-C9DD-482A972A66C4}"/>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68166"/>
            <a:ext cx="9144000" cy="1135117"/>
          </a:xfrm>
        </p:spPr>
        <p:txBody>
          <a:bodyPr rtlCol="0"/>
          <a:lstStyle/>
          <a:p>
            <a:pPr rtl="0"/>
            <a:r>
              <a:rPr lang="en-GB" spc="400" dirty="0">
                <a:latin typeface="+mn-lt"/>
              </a:rPr>
              <a:t>What is GDPR</a:t>
            </a:r>
            <a:endParaRPr lang="en-GB"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1303283"/>
            <a:ext cx="9144000" cy="5234151"/>
          </a:xfrm>
        </p:spPr>
        <p:txBody>
          <a:bodyPr rtlCol="0"/>
          <a:lstStyle/>
          <a:p>
            <a:pPr marL="342900" indent="-342900" algn="l" rtl="0">
              <a:buFont typeface="Arial" panose="020B0604020202020204" pitchFamily="34" charset="0"/>
              <a:buChar char="•"/>
            </a:pPr>
            <a:r>
              <a:rPr lang="en-GB" sz="2400" dirty="0"/>
              <a:t>GDPR  governs how personal data is processed (</a:t>
            </a:r>
            <a:r>
              <a:rPr lang="en-GB" sz="2400" dirty="0" err="1"/>
              <a:t>Consilium</a:t>
            </a:r>
            <a:r>
              <a:rPr lang="en-GB" sz="2400" dirty="0"/>
              <a:t>, 2024).</a:t>
            </a:r>
          </a:p>
          <a:p>
            <a:pPr marL="342900" indent="-342900" algn="l" rtl="0">
              <a:buFont typeface="Arial" panose="020B0604020202020204" pitchFamily="34" charset="0"/>
              <a:buChar char="•"/>
            </a:pPr>
            <a:r>
              <a:rPr lang="en-GB" sz="2400" dirty="0"/>
              <a:t>This means that your personal data should only be stored where it is on a lawful basis and has your consent.</a:t>
            </a:r>
          </a:p>
          <a:p>
            <a:pPr marL="342900" indent="-342900" algn="l" rtl="0">
              <a:buFont typeface="Arial" panose="020B0604020202020204" pitchFamily="34" charset="0"/>
              <a:buChar char="•"/>
            </a:pPr>
            <a:r>
              <a:rPr lang="en-GB" sz="2400" dirty="0"/>
              <a:t>Personal data pertains to your name, address, personal identifiable numbers, IP address, CCTV footage, location data and any recordings of you.</a:t>
            </a:r>
          </a:p>
          <a:p>
            <a:pPr marL="342900" indent="-342900" algn="l" rtl="0">
              <a:buFont typeface="Arial" panose="020B0604020202020204" pitchFamily="34" charset="0"/>
              <a:buChar char="•"/>
            </a:pPr>
            <a:r>
              <a:rPr lang="en-GB" sz="2400" dirty="0"/>
              <a:t>A data subject is any person that a company holds information about.</a:t>
            </a:r>
          </a:p>
          <a:p>
            <a:pPr marL="342900" indent="-342900" algn="l" rtl="0">
              <a:buFont typeface="Arial" panose="020B0604020202020204" pitchFamily="34" charset="0"/>
              <a:buChar char="•"/>
            </a:pPr>
            <a:r>
              <a:rPr lang="en-GB" sz="2400" dirty="0"/>
              <a:t>The data controller is the company that holds the information.</a:t>
            </a:r>
          </a:p>
          <a:p>
            <a:pPr marL="342900" indent="-342900" algn="l" rtl="0">
              <a:buFont typeface="Arial" panose="020B0604020202020204" pitchFamily="34" charset="0"/>
              <a:buChar char="•"/>
            </a:pPr>
            <a:r>
              <a:rPr lang="en-GB" sz="2400" dirty="0"/>
              <a:t>A data processor is a 3</a:t>
            </a:r>
            <a:r>
              <a:rPr lang="en-GB" sz="2400" baseline="30000" dirty="0"/>
              <a:t>rd</a:t>
            </a:r>
            <a:r>
              <a:rPr lang="en-GB" sz="2400" dirty="0"/>
              <a:t> party company that holds your information on the companies behalf.</a:t>
            </a:r>
          </a:p>
          <a:p>
            <a:pPr marL="342900" indent="-342900" algn="l" rtl="0">
              <a:buFont typeface="Arial" panose="020B0604020202020204" pitchFamily="34" charset="0"/>
              <a:buChar char="•"/>
            </a:pPr>
            <a:endParaRPr lang="en-GB" dirty="0"/>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68166"/>
            <a:ext cx="9144000" cy="1135117"/>
          </a:xfrm>
        </p:spPr>
        <p:txBody>
          <a:bodyPr rtlCol="0">
            <a:noAutofit/>
          </a:bodyPr>
          <a:lstStyle/>
          <a:p>
            <a:pPr rtl="0"/>
            <a:r>
              <a:rPr lang="en-GB" sz="4400" dirty="0"/>
              <a:t>7 Principles of Data Protection</a:t>
            </a: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1303283"/>
            <a:ext cx="9144000" cy="5234151"/>
          </a:xfrm>
        </p:spPr>
        <p:txBody>
          <a:bodyPr rtlCol="0">
            <a:normAutofit/>
          </a:bodyPr>
          <a:lstStyle/>
          <a:p>
            <a:pPr marL="457200" indent="-457200" algn="l" rtl="0">
              <a:buFont typeface="+mj-lt"/>
              <a:buAutoNum type="arabicPeriod"/>
            </a:pPr>
            <a:r>
              <a:rPr lang="en-GB" dirty="0"/>
              <a:t>Lawfulness, fairness and transparency- This is that the data stored has to be lawful, this is explained more in next slide. The data has to be stored “fairly” with transparency to the subject of how the data is collected and stored. </a:t>
            </a:r>
          </a:p>
          <a:p>
            <a:pPr marL="457200" indent="-457200" algn="l" rtl="0">
              <a:buFont typeface="+mj-lt"/>
              <a:buAutoNum type="arabicPeriod"/>
            </a:pPr>
            <a:r>
              <a:rPr lang="en-GB" dirty="0"/>
              <a:t>Purpose Limitation- Data must only be stored as stated in the purposes of collecting the data. </a:t>
            </a:r>
          </a:p>
          <a:p>
            <a:pPr marL="457200" indent="-457200" algn="l" rtl="0">
              <a:buFont typeface="+mj-lt"/>
              <a:buAutoNum type="arabicPeriod"/>
            </a:pPr>
            <a:r>
              <a:rPr lang="en-GB" dirty="0"/>
              <a:t>Data minimisation- Data must only be collected for the purpose of the collection and limited to what is necessary.</a:t>
            </a:r>
          </a:p>
          <a:p>
            <a:pPr marL="457200" indent="-457200" algn="l" rtl="0">
              <a:buFont typeface="+mj-lt"/>
              <a:buAutoNum type="arabicPeriod"/>
            </a:pPr>
            <a:r>
              <a:rPr lang="en-GB" dirty="0"/>
              <a:t>Accuracy- Data has to be accurate and kept up to date.</a:t>
            </a:r>
          </a:p>
          <a:p>
            <a:pPr marL="457200" indent="-457200" algn="l" rtl="0">
              <a:buFont typeface="+mj-lt"/>
              <a:buAutoNum type="arabicPeriod"/>
            </a:pPr>
            <a:r>
              <a:rPr lang="en-GB" dirty="0"/>
              <a:t>Storage Limitations- Data can only be stored for no longer than is essential.</a:t>
            </a:r>
          </a:p>
          <a:p>
            <a:pPr marL="457200" indent="-457200" algn="l" rtl="0">
              <a:buFont typeface="+mj-lt"/>
              <a:buAutoNum type="arabicPeriod"/>
            </a:pPr>
            <a:r>
              <a:rPr lang="en-GB" dirty="0"/>
              <a:t>Integrity and confidentiality- Data must be stored securely and maintaining the subject’s privacy.</a:t>
            </a:r>
          </a:p>
          <a:p>
            <a:pPr marL="457200" indent="-457200" algn="l" rtl="0">
              <a:buFont typeface="+mj-lt"/>
              <a:buAutoNum type="arabicPeriod"/>
            </a:pPr>
            <a:r>
              <a:rPr lang="en-GB" dirty="0"/>
              <a:t>Accountability- The data controller must be held responsible for the subject’s data and keeping it secure (Data Protection.ie, 2019). </a:t>
            </a:r>
          </a:p>
        </p:txBody>
      </p:sp>
    </p:spTree>
    <p:extLst>
      <p:ext uri="{BB962C8B-B14F-4D97-AF65-F5344CB8AC3E}">
        <p14:creationId xmlns:p14="http://schemas.microsoft.com/office/powerpoint/2010/main" val="1869054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68166"/>
            <a:ext cx="9144000" cy="1135117"/>
          </a:xfrm>
        </p:spPr>
        <p:txBody>
          <a:bodyPr rtlCol="0">
            <a:noAutofit/>
          </a:bodyPr>
          <a:lstStyle/>
          <a:p>
            <a:pPr rtl="0"/>
            <a:r>
              <a:rPr lang="en-GB" sz="4400" spc="400" dirty="0">
                <a:latin typeface="+mn-lt"/>
              </a:rPr>
              <a:t>Lawful reasons for keeping data</a:t>
            </a:r>
            <a:endParaRPr lang="en-GB" sz="4400"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1303283"/>
            <a:ext cx="9144000" cy="5234151"/>
          </a:xfrm>
        </p:spPr>
        <p:txBody>
          <a:bodyPr rtlCol="0">
            <a:normAutofit lnSpcReduction="10000"/>
          </a:bodyPr>
          <a:lstStyle/>
          <a:p>
            <a:pPr algn="l" rtl="0"/>
            <a:r>
              <a:rPr lang="en-GB" sz="2400" dirty="0"/>
              <a:t>Organisations can only keep data while there is a lawful reason. </a:t>
            </a:r>
          </a:p>
          <a:p>
            <a:pPr marL="457200" indent="-457200" algn="l" rtl="0">
              <a:buFont typeface="Arial" panose="020B0604020202020204" pitchFamily="34" charset="0"/>
              <a:buChar char="•"/>
            </a:pPr>
            <a:r>
              <a:rPr lang="en-GB" sz="2400" dirty="0"/>
              <a:t>That is that you have given explicit consent by agreeing to your data being processed . That the processing is necessary to carry out the contract.</a:t>
            </a:r>
          </a:p>
          <a:p>
            <a:pPr marL="457200" indent="-457200" algn="l" rtl="0">
              <a:buFont typeface="Arial" panose="020B0604020202020204" pitchFamily="34" charset="0"/>
              <a:buChar char="•"/>
            </a:pPr>
            <a:r>
              <a:rPr lang="en-GB" sz="2400" dirty="0"/>
              <a:t>That the processing is necessary for the data controller to meet a legal obligation. </a:t>
            </a:r>
          </a:p>
          <a:p>
            <a:pPr marL="457200" indent="-457200" algn="l" rtl="0">
              <a:buFont typeface="Arial" panose="020B0604020202020204" pitchFamily="34" charset="0"/>
              <a:buChar char="•"/>
            </a:pPr>
            <a:r>
              <a:rPr lang="en-GB" sz="2400" dirty="0"/>
              <a:t>That the processing of the data is necessary to carry out a task in the public interest. </a:t>
            </a:r>
          </a:p>
          <a:p>
            <a:pPr marL="457200" indent="-457200" algn="l" rtl="0">
              <a:buFont typeface="Arial" panose="020B0604020202020204" pitchFamily="34" charset="0"/>
              <a:buChar char="•"/>
            </a:pPr>
            <a:r>
              <a:rPr lang="en-GB" sz="2400" dirty="0"/>
              <a:t>That the processing of data is vital to the subject’s or in the interest of someone else.</a:t>
            </a:r>
          </a:p>
          <a:p>
            <a:pPr marL="457200" indent="-457200" algn="l" rtl="0">
              <a:buFont typeface="Arial" panose="020B0604020202020204" pitchFamily="34" charset="0"/>
              <a:buChar char="•"/>
            </a:pPr>
            <a:r>
              <a:rPr lang="en-GB" sz="2400" dirty="0"/>
              <a:t>That the processing is required by the processing company in their allowable interests. (Citizens Advice, 2023)</a:t>
            </a:r>
          </a:p>
          <a:p>
            <a:pPr algn="l" rtl="0"/>
            <a:endParaRPr lang="en-GB" dirty="0"/>
          </a:p>
        </p:txBody>
      </p:sp>
    </p:spTree>
    <p:extLst>
      <p:ext uri="{BB962C8B-B14F-4D97-AF65-F5344CB8AC3E}">
        <p14:creationId xmlns:p14="http://schemas.microsoft.com/office/powerpoint/2010/main" val="114409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68166"/>
            <a:ext cx="9144000" cy="1135117"/>
          </a:xfrm>
        </p:spPr>
        <p:txBody>
          <a:bodyPr rtlCol="0">
            <a:noAutofit/>
          </a:bodyPr>
          <a:lstStyle/>
          <a:p>
            <a:pPr rtl="0"/>
            <a:r>
              <a:rPr lang="en-GB" sz="4400" spc="400" dirty="0">
                <a:latin typeface="+mn-lt"/>
              </a:rPr>
              <a:t>How developers must handle data for GDPR</a:t>
            </a:r>
            <a:endParaRPr lang="en-GB" sz="4400"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1303283"/>
            <a:ext cx="9144000" cy="5234151"/>
          </a:xfrm>
        </p:spPr>
        <p:txBody>
          <a:bodyPr rtlCol="0">
            <a:normAutofit lnSpcReduction="10000"/>
          </a:bodyPr>
          <a:lstStyle/>
          <a:p>
            <a:pPr marL="457200" indent="-457200" algn="l" rtl="0">
              <a:buFont typeface="+mj-lt"/>
              <a:buAutoNum type="arabicPeriod"/>
            </a:pPr>
            <a:r>
              <a:rPr lang="en-GB" dirty="0"/>
              <a:t>Storing Data- Only store what is needed of the data. This means analysing the data and working out what is necessary to keep.</a:t>
            </a:r>
          </a:p>
          <a:p>
            <a:pPr marL="457200" indent="-457200" algn="l" rtl="0">
              <a:buFont typeface="+mj-lt"/>
              <a:buAutoNum type="arabicPeriod"/>
            </a:pPr>
            <a:r>
              <a:rPr lang="en-GB" dirty="0"/>
              <a:t>Once the necessary data has been collected, have auto deletion principles in place.</a:t>
            </a:r>
          </a:p>
          <a:p>
            <a:pPr marL="457200" indent="-457200" algn="l" rtl="0">
              <a:buFont typeface="+mj-lt"/>
              <a:buAutoNum type="arabicPeriod"/>
            </a:pPr>
            <a:r>
              <a:rPr lang="en-GB" dirty="0"/>
              <a:t>Be educated on the core principles of GDPR.</a:t>
            </a:r>
          </a:p>
          <a:p>
            <a:pPr marL="457200" indent="-457200" algn="l" rtl="0">
              <a:buFont typeface="+mj-lt"/>
              <a:buAutoNum type="arabicPeriod"/>
            </a:pPr>
            <a:r>
              <a:rPr lang="en-GB" dirty="0"/>
              <a:t>Inform the users of any data collected and gain their consent. Use privacy policies that explain how their data is stored and how much of it is stored.</a:t>
            </a:r>
          </a:p>
          <a:p>
            <a:pPr marL="457200" indent="-457200" algn="l" rtl="0">
              <a:buFont typeface="+mj-lt"/>
              <a:buAutoNum type="arabicPeriod"/>
            </a:pPr>
            <a:r>
              <a:rPr lang="en-GB" dirty="0"/>
              <a:t>Protect the data by encrypting personally identifiable information. </a:t>
            </a:r>
          </a:p>
          <a:p>
            <a:pPr marL="457200" indent="-457200" algn="l" rtl="0">
              <a:buFont typeface="+mj-lt"/>
              <a:buAutoNum type="arabicPeriod"/>
            </a:pPr>
            <a:r>
              <a:rPr lang="en-GB" dirty="0"/>
              <a:t>Limit the data to authorised users.</a:t>
            </a:r>
          </a:p>
          <a:p>
            <a:pPr marL="457200" indent="-457200" algn="l" rtl="0">
              <a:buFont typeface="+mj-lt"/>
              <a:buAutoNum type="arabicPeriod"/>
            </a:pPr>
            <a:r>
              <a:rPr lang="en-GB" dirty="0"/>
              <a:t>If the subject requests a copy of their data, make it easy to retrieve and erase if necessary. </a:t>
            </a:r>
          </a:p>
          <a:p>
            <a:pPr marL="457200" indent="-457200" algn="l" rtl="0">
              <a:buFont typeface="+mj-lt"/>
              <a:buAutoNum type="arabicPeriod"/>
            </a:pPr>
            <a:r>
              <a:rPr lang="en-GB" dirty="0"/>
              <a:t>Make a GDPR policy available in the company. </a:t>
            </a:r>
          </a:p>
          <a:p>
            <a:pPr marL="457200" indent="-457200" algn="l" rtl="0">
              <a:buFont typeface="+mj-lt"/>
              <a:buAutoNum type="arabicPeriod"/>
            </a:pPr>
            <a:r>
              <a:rPr lang="en-GB" dirty="0"/>
              <a:t>Only contact users if they have given their direct consent.</a:t>
            </a:r>
          </a:p>
          <a:p>
            <a:pPr marL="457200" indent="-457200" algn="l" rtl="0">
              <a:buFont typeface="+mj-lt"/>
              <a:buAutoNum type="arabicPeriod"/>
            </a:pPr>
            <a:r>
              <a:rPr lang="en-GB" dirty="0"/>
              <a:t>Subjects should also be able to drop out of profiling (Allen, 2018).</a:t>
            </a:r>
          </a:p>
        </p:txBody>
      </p:sp>
    </p:spTree>
    <p:extLst>
      <p:ext uri="{BB962C8B-B14F-4D97-AF65-F5344CB8AC3E}">
        <p14:creationId xmlns:p14="http://schemas.microsoft.com/office/powerpoint/2010/main" val="4247995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rtlCol="0"/>
          <a:lstStyle/>
          <a:p>
            <a:pPr rtl="0"/>
            <a:r>
              <a:rPr lang="en-GB"/>
              <a:t>Summary</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rtlCol="0">
            <a:normAutofit/>
          </a:bodyPr>
          <a:lstStyle/>
          <a:p>
            <a:pPr rtl="0"/>
            <a:r>
              <a:rPr lang="en-GB" sz="2400" dirty="0"/>
              <a:t>This presentation outlined briefly what is GDPR. Its 7 principles and what is meant by lawful reasons for keeping data. Finally, it mentioned how developers can gather and process data for GDPR reasons. </a:t>
            </a:r>
          </a:p>
        </p:txBody>
      </p:sp>
      <p:pic>
        <p:nvPicPr>
          <p:cNvPr id="22" name="Picture Placeholder 21" descr="mountains under near dusk sky">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3"/>
          <a:srcRect t="63" b="63"/>
          <a:stretch/>
        </p:blipFill>
        <p:spPr/>
      </p:pic>
      <p:pic>
        <p:nvPicPr>
          <p:cNvPr id="18" name="Picture Placeholder 17" descr="mountains at sunset">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4"/>
          <a:srcRect t="177" b="177"/>
          <a:stretch/>
        </p:blipFill>
        <p:spPr/>
      </p:pic>
      <p:pic>
        <p:nvPicPr>
          <p:cNvPr id="20" name="Picture Placeholder 19" descr="mountains at sunset">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5"/>
          <a:srcRect t="209" b="209"/>
          <a:stretch/>
        </p:blipFill>
        <p:spPr/>
      </p:pic>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rtlCol="0"/>
          <a:lstStyle/>
          <a:p>
            <a:pPr rtl="0"/>
            <a:r>
              <a:rPr lang="en-GB" dirty="0"/>
              <a:t>GDPR</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rtlCol="0"/>
          <a:lstStyle/>
          <a:p>
            <a:pPr rtl="0"/>
            <a:fld id="{D8DA9DAA-006C-4F4B-980E-E3DF019B24E2}" type="slidenum">
              <a:rPr lang="en-GB" smtClean="0"/>
              <a:pPr rtl="0"/>
              <a:t>8</a:t>
            </a:fld>
            <a:endParaRPr lang="en-GB"/>
          </a:p>
        </p:txBody>
      </p:sp>
    </p:spTree>
    <p:extLst>
      <p:ext uri="{BB962C8B-B14F-4D97-AF65-F5344CB8AC3E}">
        <p14:creationId xmlns:p14="http://schemas.microsoft.com/office/powerpoint/2010/main" val="360619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68166"/>
            <a:ext cx="9144000" cy="1135117"/>
          </a:xfrm>
        </p:spPr>
        <p:txBody>
          <a:bodyPr rtlCol="0">
            <a:normAutofit/>
          </a:bodyPr>
          <a:lstStyle/>
          <a:p>
            <a:pPr rtl="0"/>
            <a:r>
              <a:rPr lang="en-GB" spc="400" dirty="0">
                <a:latin typeface="+mn-lt"/>
              </a:rPr>
              <a:t>References</a:t>
            </a:r>
            <a:endParaRPr lang="en-GB"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1303283"/>
            <a:ext cx="9144000" cy="5234151"/>
          </a:xfrm>
        </p:spPr>
        <p:txBody>
          <a:bodyPr rtlCol="0">
            <a:normAutofit fontScale="85000" lnSpcReduction="10000"/>
          </a:bodyPr>
          <a:lstStyle/>
          <a:p>
            <a:r>
              <a:rPr lang="en-GB" dirty="0">
                <a:effectLst/>
              </a:rPr>
              <a:t>Allen (2018) ‘A Developer’s Guide to GDPR that won’t make you sweat’, </a:t>
            </a:r>
            <a:r>
              <a:rPr lang="en-GB" i="1" dirty="0">
                <a:effectLst/>
              </a:rPr>
              <a:t>FT Product &amp; Technology</a:t>
            </a:r>
            <a:r>
              <a:rPr lang="en-GB" dirty="0">
                <a:effectLst/>
              </a:rPr>
              <a:t>, available: </a:t>
            </a:r>
            <a:r>
              <a:rPr lang="en-GB" dirty="0">
                <a:effectLst/>
                <a:hlinkClick r:id="rId3"/>
              </a:rPr>
              <a:t>https://medium.com/ft-product-technology/a-developers-guide-to-gdpr-that-won-t-make-you-sweat-4f1f7f1d9c8b</a:t>
            </a:r>
            <a:r>
              <a:rPr lang="en-GB" dirty="0">
                <a:effectLst/>
              </a:rPr>
              <a:t> [accessed 1 May 2024].</a:t>
            </a:r>
          </a:p>
          <a:p>
            <a:r>
              <a:rPr lang="en-GB" dirty="0">
                <a:effectLst/>
              </a:rPr>
              <a:t>Citizensinformation.ie (2023) Overview of the General Data Protection Regulation (GDPR) [online], available: </a:t>
            </a:r>
            <a:r>
              <a:rPr lang="en-GB" dirty="0">
                <a:effectLst/>
                <a:hlinkClick r:id="rId4"/>
              </a:rPr>
              <a:t>https://www.citizensinformation.ie/en/government-in-ireland/data-protection/overview-of-general-data-protection-regulation/</a:t>
            </a:r>
            <a:r>
              <a:rPr lang="en-GB" dirty="0">
                <a:effectLst/>
              </a:rPr>
              <a:t> [accessed 1 May 2024].</a:t>
            </a:r>
          </a:p>
          <a:p>
            <a:r>
              <a:rPr lang="en-GB" dirty="0">
                <a:effectLst/>
              </a:rPr>
              <a:t>CNIL (2020) Sheet N°0: Develop in Compliance with the GDPR [online], available: </a:t>
            </a:r>
            <a:r>
              <a:rPr lang="en-GB" dirty="0">
                <a:effectLst/>
                <a:hlinkClick r:id="rId5"/>
              </a:rPr>
              <a:t>https://www.cnil.fr/en/sheet-ndeg0-develop-compliance-gdpr</a:t>
            </a:r>
            <a:r>
              <a:rPr lang="en-GB" dirty="0">
                <a:effectLst/>
              </a:rPr>
              <a:t> [accessed 23 April 2024].</a:t>
            </a:r>
          </a:p>
          <a:p>
            <a:r>
              <a:rPr lang="en-GB" dirty="0" err="1">
                <a:effectLst/>
              </a:rPr>
              <a:t>Consilium</a:t>
            </a:r>
            <a:r>
              <a:rPr lang="en-GB" dirty="0">
                <a:effectLst/>
              </a:rPr>
              <a:t> (2024) The General Data Protection Regulation [online], available: </a:t>
            </a:r>
            <a:r>
              <a:rPr lang="en-GB" dirty="0">
                <a:effectLst/>
                <a:hlinkClick r:id="rId6"/>
              </a:rPr>
              <a:t>https://www.consilium.europa.eu/en/policies/data-protection/data-protection-regulation/</a:t>
            </a:r>
            <a:r>
              <a:rPr lang="en-GB" dirty="0">
                <a:effectLst/>
              </a:rPr>
              <a:t> [accessed 24 April 2024].</a:t>
            </a:r>
          </a:p>
          <a:p>
            <a:r>
              <a:rPr lang="en-GB" dirty="0">
                <a:effectLst/>
              </a:rPr>
              <a:t>GDPR.eu (2018) What Is GDPR, the EU’s New Data Protection Law? [online], </a:t>
            </a:r>
            <a:r>
              <a:rPr lang="en-GB" i="1" dirty="0">
                <a:effectLst/>
              </a:rPr>
              <a:t>GDPR.eu</a:t>
            </a:r>
            <a:r>
              <a:rPr lang="en-GB" dirty="0">
                <a:effectLst/>
              </a:rPr>
              <a:t>, available: </a:t>
            </a:r>
            <a:r>
              <a:rPr lang="en-GB" dirty="0">
                <a:effectLst/>
                <a:hlinkClick r:id="rId7"/>
              </a:rPr>
              <a:t>https://gdpr.eu/what-is-gdpr/</a:t>
            </a:r>
            <a:r>
              <a:rPr lang="en-GB" dirty="0">
                <a:effectLst/>
              </a:rPr>
              <a:t> [accessed 24 April 2024].</a:t>
            </a:r>
          </a:p>
          <a:p>
            <a:r>
              <a:rPr lang="en-GB" dirty="0" err="1">
                <a:effectLst/>
              </a:rPr>
              <a:t>Pontarelli</a:t>
            </a:r>
            <a:r>
              <a:rPr lang="en-GB" dirty="0">
                <a:effectLst/>
              </a:rPr>
              <a:t> (2024) Developer’s Guide To GDPR [online], </a:t>
            </a:r>
            <a:r>
              <a:rPr lang="en-GB" i="1" dirty="0" err="1">
                <a:effectLst/>
              </a:rPr>
              <a:t>FusionAuth</a:t>
            </a:r>
            <a:r>
              <a:rPr lang="en-GB" dirty="0">
                <a:effectLst/>
              </a:rPr>
              <a:t>, available: </a:t>
            </a:r>
            <a:r>
              <a:rPr lang="en-GB" dirty="0">
                <a:effectLst/>
                <a:hlinkClick r:id="rId8"/>
              </a:rPr>
              <a:t>https://fusionauth.io/articles/ciam/developers-guide-to-gdpr</a:t>
            </a:r>
            <a:r>
              <a:rPr lang="en-GB" dirty="0">
                <a:effectLst/>
              </a:rPr>
              <a:t> [accessed 5 May 2024].</a:t>
            </a:r>
          </a:p>
          <a:p>
            <a:r>
              <a:rPr lang="en-GB" dirty="0" err="1">
                <a:effectLst/>
              </a:rPr>
              <a:t>Tessian</a:t>
            </a:r>
            <a:r>
              <a:rPr lang="en-GB" dirty="0">
                <a:effectLst/>
              </a:rPr>
              <a:t> (2022) ‘Biggest GDPR Fines 2020, 2021 &amp; 2022 | </a:t>
            </a:r>
            <a:r>
              <a:rPr lang="en-GB" dirty="0" err="1">
                <a:effectLst/>
              </a:rPr>
              <a:t>Tessian</a:t>
            </a:r>
            <a:r>
              <a:rPr lang="en-GB" dirty="0">
                <a:effectLst/>
              </a:rPr>
              <a:t> Blog’, </a:t>
            </a:r>
            <a:r>
              <a:rPr lang="en-GB" i="1" dirty="0" err="1">
                <a:effectLst/>
              </a:rPr>
              <a:t>Tessian</a:t>
            </a:r>
            <a:r>
              <a:rPr lang="en-GB" dirty="0">
                <a:effectLst/>
              </a:rPr>
              <a:t>, available: </a:t>
            </a:r>
            <a:r>
              <a:rPr lang="en-GB" dirty="0">
                <a:effectLst/>
                <a:hlinkClick r:id="rId9"/>
              </a:rPr>
              <a:t>https://www.tessian.com/blog/biggest-gdpr-fines-2020/</a:t>
            </a:r>
            <a:r>
              <a:rPr lang="en-GB" dirty="0">
                <a:effectLst/>
              </a:rPr>
              <a:t> [accessed 4 May 2024].</a:t>
            </a:r>
          </a:p>
          <a:p>
            <a:pPr algn="l" rtl="0"/>
            <a:endParaRPr lang="en-GB" dirty="0"/>
          </a:p>
        </p:txBody>
      </p:sp>
    </p:spTree>
    <p:extLst>
      <p:ext uri="{BB962C8B-B14F-4D97-AF65-F5344CB8AC3E}">
        <p14:creationId xmlns:p14="http://schemas.microsoft.com/office/powerpoint/2010/main" val="219570930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6_TF89338750_Win32" id="{41E8F413-9A18-4BDF-B28A-7CD5BF285DD4}" vid="{F5763C4E-78C1-4EFB-B9F5-2F4B07C76D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{AF028A83-70FB-4861-9CD7-5570006175D3}tf89338750_win32</Template>
  <TotalTime>658</TotalTime>
  <Words>1010</Words>
  <Application>Microsoft Office PowerPoint</Application>
  <PresentationFormat>Widescreen</PresentationFormat>
  <Paragraphs>74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Univers</vt:lpstr>
      <vt:lpstr>GradientUnivers</vt:lpstr>
      <vt:lpstr>GDPR</vt:lpstr>
      <vt:lpstr>Agenda</vt:lpstr>
      <vt:lpstr>Introduction</vt:lpstr>
      <vt:lpstr>What is GDPR</vt:lpstr>
      <vt:lpstr>7 Principles of Data Protection</vt:lpstr>
      <vt:lpstr>Lawful reasons for keeping data</vt:lpstr>
      <vt:lpstr>How developers must handle data for GDPR</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GDPR</dc:title>
  <dc:creator>Denise gibbons</dc:creator>
  <cp:lastModifiedBy>Denise gibbons</cp:lastModifiedBy>
  <cp:revision>15</cp:revision>
  <dcterms:created xsi:type="dcterms:W3CDTF">2024-05-04T11:23:24Z</dcterms:created>
  <dcterms:modified xsi:type="dcterms:W3CDTF">2024-05-07T19:26:20Z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