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6" r:id="rId5"/>
    <p:sldId id="265" r:id="rId6"/>
    <p:sldId id="259" r:id="rId7"/>
    <p:sldId id="287" r:id="rId8"/>
    <p:sldId id="268" r:id="rId9"/>
    <p:sldId id="274" r:id="rId10"/>
    <p:sldId id="277" r:id="rId11"/>
    <p:sldId id="285" r:id="rId12"/>
    <p:sldId id="283" r:id="rId13"/>
    <p:sldId id="284" r:id="rId14"/>
    <p:sldId id="279" r:id="rId15"/>
    <p:sldId id="278" r:id="rId16"/>
    <p:sldId id="280" r:id="rId17"/>
    <p:sldId id="281" r:id="rId18"/>
    <p:sldId id="282" r:id="rId19"/>
    <p:sldId id="286" r:id="rId20"/>
    <p:sldId id="288" r:id="rId21"/>
    <p:sldId id="289" r:id="rId22"/>
    <p:sldId id="292" r:id="rId23"/>
    <p:sldId id="290" r:id="rId24"/>
    <p:sldId id="291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MooreElasady" initials="SM" lastIdx="1" clrIdx="0">
    <p:extLst/>
  </p:cmAuthor>
  <p:cmAuthor id="2" name="Summer Rae" initials="SRE" lastIdx="1" clrIdx="1">
    <p:extLst/>
  </p:cmAuthor>
  <p:cmAuthor id="3" name="Summer Rae" initials="SR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A71"/>
    <a:srgbClr val="003F72"/>
    <a:srgbClr val="E98300"/>
    <a:srgbClr val="E9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7"/>
    <p:restoredTop sz="86735"/>
  </p:normalViewPr>
  <p:slideViewPr>
    <p:cSldViewPr>
      <p:cViewPr>
        <p:scale>
          <a:sx n="96" d="100"/>
          <a:sy n="96" d="100"/>
        </p:scale>
        <p:origin x="-213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BD0BC-7301-4E61-A502-E1FD7319A256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0C6C-0610-4D10-9E74-069D2C23B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>
              <a:effectLst/>
            </a:endParaRP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and update password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Browser for HDFS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Browser to view impala tables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Switching Databases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Queries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Plan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Queries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Queries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Saved Queries (run some examples)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tables from HDFS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tables from results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5791200"/>
            <a:ext cx="2362200" cy="917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lados19.systemsbiology.net:8888/impala/%23query" TargetMode="External"/><Relationship Id="rId4" Type="http://schemas.openxmlformats.org/officeDocument/2006/relationships/hyperlink" Target="http://ec2-54-152-101-80.compute-1.amazonaws.com:8888/accounts/logi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mmerela/impala_training" TargetMode="External"/><Relationship Id="rId3" Type="http://schemas.openxmlformats.org/officeDocument/2006/relationships/hyperlink" Target="https://glados47.systemsbiology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mtClean="0"/>
              <a:t>Impala For Variant Pipelines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</a:t>
            </a:r>
            <a:r>
              <a:rPr lang="en-US" dirty="0" err="1" smtClean="0"/>
              <a:t>Elasady</a:t>
            </a:r>
            <a:r>
              <a:rPr lang="en-US" dirty="0" smtClean="0"/>
              <a:t> and Denise Mauldin</a:t>
            </a:r>
          </a:p>
          <a:p>
            <a:r>
              <a:rPr lang="en-US" dirty="0" smtClean="0"/>
              <a:t>11-19-2015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0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638800" y="2321089"/>
            <a:ext cx="1952181" cy="1447800"/>
            <a:chOff x="7010677" y="4343400"/>
            <a:chExt cx="1952181" cy="144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43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5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16100"/>
            <a:ext cx="4876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16100"/>
            <a:ext cx="48768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98" y="4426571"/>
            <a:ext cx="4675803" cy="11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4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257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6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ODBC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driver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2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72469" y="2935356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257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6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ODBC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driver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1" y="4987629"/>
            <a:ext cx="1592829" cy="120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21" y="4987629"/>
            <a:ext cx="2168061" cy="1336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2263" y="4234403"/>
            <a:ext cx="13716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RODBC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410651" y="4049738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Impyla</a:t>
            </a:r>
            <a:endParaRPr lang="en-US" sz="2400" dirty="0" smtClean="0"/>
          </a:p>
          <a:p>
            <a:pPr algn="ctr"/>
            <a:r>
              <a:rPr lang="en-US" sz="2400" dirty="0" smtClean="0"/>
              <a:t>Ibis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8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What is Impala? 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System Structure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What’s available?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Creating </a:t>
            </a:r>
            <a:r>
              <a:rPr lang="en-US" dirty="0" smtClean="0"/>
              <a:t>Queries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Connecting to Impala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Hue Web Interface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Impala Shell</a:t>
            </a: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Python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Sample Pipelines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Getting Help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3681"/>
            <a:ext cx="3446096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ISB Impala: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://glados19.systemsbiology.net:8888/impala/#</a:t>
            </a:r>
            <a:r>
              <a:rPr lang="en-US" dirty="0" smtClean="0">
                <a:hlinkClick r:id="rId3"/>
              </a:rPr>
              <a:t>query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ITMI Impala: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http://ec2-54-152-101-80.compute-1.amazonaws.com:8888/accounts/login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Official </a:t>
            </a:r>
            <a:r>
              <a:rPr lang="en-US" b="1" dirty="0"/>
              <a:t>D</a:t>
            </a:r>
            <a:r>
              <a:rPr lang="en-US" b="1" dirty="0" smtClean="0"/>
              <a:t>efinition: </a:t>
            </a:r>
          </a:p>
          <a:p>
            <a:pPr marL="457200" lvl="1" indent="0">
              <a:buNone/>
            </a:pPr>
            <a:r>
              <a:rPr lang="en-US" dirty="0"/>
              <a:t>An </a:t>
            </a:r>
            <a:r>
              <a:rPr lang="en-US" b="1" dirty="0"/>
              <a:t>ODBC driver</a:t>
            </a:r>
            <a:r>
              <a:rPr lang="en-US" dirty="0"/>
              <a:t> uses the Open Database Connectivity (</a:t>
            </a:r>
            <a:r>
              <a:rPr lang="en-US" b="1" dirty="0"/>
              <a:t>ODBC</a:t>
            </a:r>
            <a:r>
              <a:rPr lang="en-US" dirty="0"/>
              <a:t>) interface by Microsoft that allows applications to access data in database management systems (DBMS) using SQL as a standard for accessing the data. </a:t>
            </a:r>
            <a:r>
              <a:rPr lang="en-US" b="1" dirty="0"/>
              <a:t>ODBC</a:t>
            </a:r>
            <a:r>
              <a:rPr lang="en-US" dirty="0"/>
              <a:t> permits maximum interoperability, which means a single application </a:t>
            </a:r>
            <a:r>
              <a:rPr lang="en-US" dirty="0" smtClean="0"/>
              <a:t>can </a:t>
            </a:r>
            <a:r>
              <a:rPr lang="en-US" dirty="0"/>
              <a:t>access different DBMS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Summary</a:t>
            </a:r>
            <a:r>
              <a:rPr lang="en-US" dirty="0" smtClean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Driver that allows you to use SQL to access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impala-shell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summerela</a:t>
            </a:r>
            <a:r>
              <a:rPr lang="en-US" dirty="0"/>
              <a:t>/</a:t>
            </a:r>
            <a:r>
              <a:rPr lang="en-US" dirty="0" err="1"/>
              <a:t>impala_training</a:t>
            </a:r>
            <a:r>
              <a:rPr lang="en-US" dirty="0"/>
              <a:t>/blob/master/</a:t>
            </a:r>
            <a:r>
              <a:rPr lang="en-US" dirty="0" err="1"/>
              <a:t>impala_shell.ipynb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6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https://github.com/summerela/</a:t>
            </a:r>
            <a:r>
              <a:rPr lang="en-US" dirty="0" smtClean="0">
                <a:hlinkClick r:id="rId2"/>
              </a:rPr>
              <a:t>impala_training</a:t>
            </a:r>
            <a:endParaRPr lang="en-US" dirty="0" smtClean="0"/>
          </a:p>
          <a:p>
            <a:pPr lvl="1"/>
            <a:r>
              <a:rPr lang="en-US" dirty="0" smtClean="0"/>
              <a:t>Click on the ‘launch binder’ icon</a:t>
            </a:r>
          </a:p>
          <a:p>
            <a:pPr lvl="1"/>
            <a:r>
              <a:rPr lang="en-US" dirty="0" smtClean="0"/>
              <a:t>Click on </a:t>
            </a:r>
            <a:r>
              <a:rPr lang="en-US" smtClean="0"/>
              <a:t>connect_python.ipynb</a:t>
            </a:r>
            <a:endParaRPr lang="en-US" dirty="0"/>
          </a:p>
          <a:p>
            <a:r>
              <a:rPr lang="en-US" dirty="0"/>
              <a:t>R:  </a:t>
            </a:r>
          </a:p>
          <a:p>
            <a:pPr lvl="1"/>
            <a:r>
              <a:rPr lang="en-US" dirty="0">
                <a:hlinkClick r:id="rId3"/>
              </a:rPr>
              <a:t>https://glados47.systemsbiology.net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Tutorial: </a:t>
            </a:r>
            <a:endParaRPr lang="en-US" dirty="0"/>
          </a:p>
          <a:p>
            <a:pPr lvl="1"/>
            <a:r>
              <a:rPr lang="en-US" dirty="0"/>
              <a:t>Script: 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summerela</a:t>
            </a:r>
            <a:r>
              <a:rPr lang="en-US" dirty="0"/>
              <a:t>/</a:t>
            </a:r>
            <a:r>
              <a:rPr lang="en-US" dirty="0" err="1"/>
              <a:t>impala_training</a:t>
            </a:r>
            <a:r>
              <a:rPr lang="en-US" dirty="0"/>
              <a:t>/blob/master/</a:t>
            </a:r>
            <a:r>
              <a:rPr lang="en-US" dirty="0" err="1"/>
              <a:t>connect_R.R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interface</a:t>
            </a:r>
          </a:p>
          <a:p>
            <a:r>
              <a:rPr lang="en-US" dirty="0" smtClean="0"/>
              <a:t>Follow along (and copy/paste queries):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summerela</a:t>
            </a:r>
            <a:r>
              <a:rPr lang="en-US" dirty="0"/>
              <a:t>/</a:t>
            </a:r>
            <a:r>
              <a:rPr lang="en-US" dirty="0" err="1"/>
              <a:t>impala_training</a:t>
            </a:r>
            <a:r>
              <a:rPr lang="en-US" dirty="0"/>
              <a:t>/blob/master/</a:t>
            </a:r>
            <a:r>
              <a:rPr lang="en-US" dirty="0" err="1"/>
              <a:t>building_queries.md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69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(</a:t>
            </a:r>
            <a:r>
              <a:rPr lang="en-US" dirty="0" err="1" smtClean="0"/>
              <a:t>Hadoop</a:t>
            </a:r>
            <a:r>
              <a:rPr lang="en-US" dirty="0" smtClean="0"/>
              <a:t> streaming?)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NBS genes</a:t>
            </a:r>
          </a:p>
          <a:p>
            <a:r>
              <a:rPr lang="en-US" dirty="0" smtClean="0"/>
              <a:t>ACMG genes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862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impala?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638"/>
            <a:ext cx="4846128" cy="43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impala?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638"/>
            <a:ext cx="4846128" cy="4373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01" y="3505200"/>
            <a:ext cx="1592199" cy="213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0800" y="3810000"/>
            <a:ext cx="20574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62900" y="3962400"/>
            <a:ext cx="1108900" cy="609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2560638"/>
            <a:ext cx="167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Files: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Variants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Ref DB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Analysis Results</a:t>
            </a:r>
            <a:endParaRPr lang="en-US" sz="2400" dirty="0"/>
          </a:p>
        </p:txBody>
      </p:sp>
      <p:sp>
        <p:nvSpPr>
          <p:cNvPr id="10" name="Right Bracket 9"/>
          <p:cNvSpPr/>
          <p:nvPr/>
        </p:nvSpPr>
        <p:spPr>
          <a:xfrm>
            <a:off x="6827328" y="3352800"/>
            <a:ext cx="106872" cy="243840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77" y="4343400"/>
            <a:ext cx="1952181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impala?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638"/>
            <a:ext cx="4846128" cy="43735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0" y="1752600"/>
            <a:ext cx="1295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00200" y="2362200"/>
            <a:ext cx="2438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905000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Filter and search variants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5105400" y="2324100"/>
            <a:ext cx="1981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96" y="609600"/>
            <a:ext cx="1065141" cy="8080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84" y="1917698"/>
            <a:ext cx="1483164" cy="914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99" y="3365716"/>
            <a:ext cx="1777134" cy="4442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26" y="4495801"/>
            <a:ext cx="132462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1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Available?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Normalized Data</a:t>
            </a:r>
          </a:p>
          <a:p>
            <a:pPr lvl="1"/>
            <a:r>
              <a:rPr lang="en-US" dirty="0" smtClean="0"/>
              <a:t>1-based coordinates</a:t>
            </a:r>
          </a:p>
          <a:p>
            <a:pPr lvl="1"/>
            <a:r>
              <a:rPr lang="en-US" dirty="0" smtClean="0"/>
              <a:t>Universal Column Names</a:t>
            </a:r>
          </a:p>
          <a:p>
            <a:pPr lvl="1"/>
            <a:r>
              <a:rPr lang="en-US" dirty="0" smtClean="0"/>
              <a:t>Universal format: One row per 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90" y="1524000"/>
            <a:ext cx="3779404" cy="2739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0" y="1893991"/>
            <a:ext cx="3421020" cy="85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96508"/>
            <a:ext cx="3911600" cy="12223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4800600"/>
            <a:ext cx="1676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2351" y="4800600"/>
            <a:ext cx="1676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04502" y="4800600"/>
            <a:ext cx="1676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4918971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101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02" y="5018157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103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8357" y="5018157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102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Annotation 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797" y="1591917"/>
            <a:ext cx="3336236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Gene/Protein Annotations: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Ensembl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RefSeq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UCSC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Uniprot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919" y="3394501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Custom Annotations: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Global Distinct Variants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All variants found by position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Kaviar</a:t>
            </a:r>
            <a:r>
              <a:rPr lang="en-US" dirty="0"/>
              <a:t> allele frequency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ClinVar</a:t>
            </a:r>
            <a:r>
              <a:rPr lang="en-US" dirty="0"/>
              <a:t> significance rating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rsID</a:t>
            </a:r>
            <a:r>
              <a:rPr lang="en-US" dirty="0"/>
              <a:t> from </a:t>
            </a:r>
            <a:r>
              <a:rPr lang="en-US" dirty="0" err="1"/>
              <a:t>dbSNP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DANN and CADD scores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Ensembl</a:t>
            </a:r>
            <a:r>
              <a:rPr lang="en-US" dirty="0"/>
              <a:t> gene name and gene ID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SnpEff</a:t>
            </a:r>
            <a:r>
              <a:rPr lang="en-US" dirty="0"/>
              <a:t> coding consequence predictions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6374" y="3533001"/>
            <a:ext cx="3336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Regional Annotations: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dirty="0"/>
              <a:t>ACMG actionable genes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Cytoband</a:t>
            </a:r>
            <a:r>
              <a:rPr lang="en-US" dirty="0"/>
              <a:t> regions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ESP </a:t>
            </a:r>
            <a:r>
              <a:rPr lang="en-US" dirty="0" err="1"/>
              <a:t>exomes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miRBase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NBS genes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RepeatMasker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Segmental Duplications (UCSC)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6374" y="1199755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</a:rPr>
              <a:t>Position Based Annotations: 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dirty="0"/>
              <a:t>CADD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dirty="0" err="1"/>
              <a:t>ClinVar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DANN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dbSNP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dbNSFP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ESP </a:t>
            </a:r>
            <a:r>
              <a:rPr lang="en-US" dirty="0" err="1"/>
              <a:t>exomes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Kaviar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9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1089"/>
            <a:ext cx="3015269" cy="13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399</Words>
  <Application>Microsoft Macintosh PowerPoint</Application>
  <PresentationFormat>On-screen Show (4:3)</PresentationFormat>
  <Paragraphs>137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Using Impala For Variant Pipelines</vt:lpstr>
      <vt:lpstr>Agenda</vt:lpstr>
      <vt:lpstr>What exactly is impala? </vt:lpstr>
      <vt:lpstr>What exactly is impala? </vt:lpstr>
      <vt:lpstr>What exactly is impala? </vt:lpstr>
      <vt:lpstr>What’s Available? </vt:lpstr>
      <vt:lpstr>Variants</vt:lpstr>
      <vt:lpstr>Annotation Sources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Hue Interface</vt:lpstr>
      <vt:lpstr>ODBC Driver</vt:lpstr>
      <vt:lpstr>Connecting with impala-shell</vt:lpstr>
      <vt:lpstr>Connecting with R and Python</vt:lpstr>
      <vt:lpstr>Building Queries</vt:lpstr>
      <vt:lpstr>Basic Pipeline</vt:lpstr>
      <vt:lpstr>Map/Reduce (Hadoop streaming?)</vt:lpstr>
      <vt:lpstr>Advanced Pipelines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Institute</dc:title>
  <dc:creator>Gretchen</dc:creator>
  <cp:lastModifiedBy>Summer Elasady</cp:lastModifiedBy>
  <cp:revision>90</cp:revision>
  <dcterms:created xsi:type="dcterms:W3CDTF">2011-03-08T15:34:36Z</dcterms:created>
  <dcterms:modified xsi:type="dcterms:W3CDTF">2015-10-20T23:35:04Z</dcterms:modified>
</cp:coreProperties>
</file>