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02DD-875A-44B6-93F4-E5560E20018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17BCB-6B94-436E-90CD-EE36D733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6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>
                <a:effectLst/>
              </a:rPr>
              <a:t>Elasasu</a:t>
            </a:r>
            <a:r>
              <a:rPr lang="en-US" b="0" dirty="0" smtClean="0">
                <a:effectLst/>
              </a:rPr>
              <a:t> (lowercase)</a:t>
            </a:r>
          </a:p>
          <a:p>
            <a:r>
              <a:rPr lang="en-US" b="0" dirty="0" smtClean="0">
                <a:effectLst/>
              </a:rPr>
              <a:t>Regular pass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en-US" dirty="0" err="1" smtClean="0"/>
              <a:t>ssh_itmi_impala</a:t>
            </a:r>
            <a:r>
              <a:rPr lang="en-US" dirty="0" smtClean="0"/>
              <a:t>='</a:t>
            </a:r>
            <a:r>
              <a:rPr lang="en-US" dirty="0" err="1" smtClean="0"/>
              <a:t>ssh</a:t>
            </a:r>
            <a:r>
              <a:rPr lang="en-US" dirty="0" smtClean="0"/>
              <a:t> -</a:t>
            </a:r>
            <a:r>
              <a:rPr lang="en-US" dirty="0" err="1" smtClean="0"/>
              <a:t>vv</a:t>
            </a:r>
            <a:r>
              <a:rPr lang="en-US" dirty="0" smtClean="0"/>
              <a:t> -q -</a:t>
            </a:r>
            <a:r>
              <a:rPr lang="en-US" dirty="0" err="1" smtClean="0"/>
              <a:t>oUserKnownHostsFile</a:t>
            </a:r>
            <a:r>
              <a:rPr lang="en-US" dirty="0" smtClean="0"/>
              <a:t>=/dev/null -</a:t>
            </a:r>
            <a:r>
              <a:rPr lang="en-US" dirty="0" err="1" smtClean="0"/>
              <a:t>oStrictHostKeyChecking</a:t>
            </a:r>
            <a:r>
              <a:rPr lang="en-US" dirty="0" smtClean="0"/>
              <a:t>=no -</a:t>
            </a:r>
            <a:r>
              <a:rPr lang="en-US" dirty="0" err="1" smtClean="0"/>
              <a:t>i</a:t>
            </a:r>
            <a:r>
              <a:rPr lang="en-US" dirty="0" smtClean="0"/>
              <a:t> /Users/</a:t>
            </a:r>
            <a:r>
              <a:rPr lang="en-US" dirty="0" err="1" smtClean="0"/>
              <a:t>selasady</a:t>
            </a:r>
            <a:r>
              <a:rPr lang="en-US" dirty="0" smtClean="0"/>
              <a:t>/Documents/</a:t>
            </a:r>
            <a:r>
              <a:rPr lang="en-US" dirty="0" err="1" smtClean="0"/>
              <a:t>HADOOPDIRECTOR.pem</a:t>
            </a:r>
            <a:r>
              <a:rPr lang="en-US" dirty="0" smtClean="0"/>
              <a:t> ec2-user@ec2-54-86-98-154.compute-1.amazonaws.com'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9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37600" y="5791200"/>
            <a:ext cx="3149600" cy="9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1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1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3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400" y="228600"/>
            <a:ext cx="1099899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ela/impala_training/blob/master/using_hu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ela/impala_training/blob/master/impala_shell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merela/impala_training/blob/master/connect_python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ela/impala_training/blob/master/connect_R.R" TargetMode="External"/><Relationship Id="rId2" Type="http://schemas.openxmlformats.org/officeDocument/2006/relationships/hyperlink" Target="https://github.com/summerela/impala_training/blob/master/connect_with_R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to Impala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781800" y="24384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900" y="24384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ODBC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  <a:endParaRPr 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781800" y="24384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900" y="24384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ODBC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  <a:endParaRPr lang="en-US" sz="3200" b="1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72" y="4987630"/>
            <a:ext cx="1592829" cy="1208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22" y="4987630"/>
            <a:ext cx="2168061" cy="1336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6263" y="4234403"/>
            <a:ext cx="137160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prstClr val="black"/>
                </a:solidFill>
              </a:rPr>
              <a:t>RODBC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651" y="404973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</a:rPr>
              <a:t>Impyla</a:t>
            </a:r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Ibis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static1.squarespace.com/static/540609f7e4b0fd1f5b942629/547e14a9e4b06b8e3a02a033/5512c65ce4b03f20e2c299d4/1427293983877/tableau-software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92385"/>
            <a:ext cx="4226906" cy="8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5961" y="4038600"/>
            <a:ext cx="1725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Use: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Graph results</a:t>
            </a:r>
          </a:p>
          <a:p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on the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Hue Web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955" y="1918010"/>
            <a:ext cx="11273883" cy="4482791"/>
          </a:xfrm>
        </p:spPr>
        <p:txBody>
          <a:bodyPr/>
          <a:lstStyle/>
          <a:p>
            <a:r>
              <a:rPr lang="en-US" dirty="0" smtClean="0"/>
              <a:t>Ask your system admin for the URL to your Hue interface.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Hue Tutorial: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://github.com/summerela/impala_training/blob/master/using_hue.pdf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457200"/>
            <a:ext cx="4675803" cy="11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impala-shell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 sys admin for the host address to impala-shell</a:t>
            </a:r>
          </a:p>
          <a:p>
            <a:r>
              <a:rPr lang="en-US" dirty="0" smtClean="0"/>
              <a:t>Tutorial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github.com/summerela/impala_training/blob/master/impala_shell.ipynb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5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Python: Overview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4500" y="1524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  <a:endParaRPr lang="en-US" sz="3200" b="1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43600" y="1711488"/>
            <a:ext cx="2362200" cy="1184112"/>
            <a:chOff x="5753100" y="3276600"/>
            <a:chExt cx="2362200" cy="1184112"/>
          </a:xfrm>
        </p:grpSpPr>
        <p:sp>
          <p:nvSpPr>
            <p:cNvPr id="10" name="Rounded Rectangle 9"/>
            <p:cNvSpPr/>
            <p:nvPr/>
          </p:nvSpPr>
          <p:spPr>
            <a:xfrm>
              <a:off x="5753100" y="3276600"/>
              <a:ext cx="2362200" cy="1184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3276600"/>
              <a:ext cx="152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</a:rPr>
                <a:t>Cursor Object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711489"/>
            <a:ext cx="1855499" cy="1144225"/>
          </a:xfrm>
          <a:prstGeom prst="rect">
            <a:avLst/>
          </a:prstGeom>
        </p:spPr>
      </p:pic>
      <p:sp>
        <p:nvSpPr>
          <p:cNvPr id="22" name="Content Placeholder 4"/>
          <p:cNvSpPr>
            <a:spLocks noGrp="1"/>
          </p:cNvSpPr>
          <p:nvPr>
            <p:ph idx="1"/>
          </p:nvPr>
        </p:nvSpPr>
        <p:spPr>
          <a:xfrm>
            <a:off x="1981200" y="3200400"/>
            <a:ext cx="8229600" cy="1600200"/>
          </a:xfrm>
        </p:spPr>
        <p:txBody>
          <a:bodyPr>
            <a:noAutofit/>
          </a:bodyPr>
          <a:lstStyle/>
          <a:p>
            <a:r>
              <a:rPr lang="en-US" sz="2400" dirty="0"/>
              <a:t>Iterate records in a set  </a:t>
            </a:r>
          </a:p>
          <a:p>
            <a:r>
              <a:rPr lang="en-US" sz="2400" dirty="0"/>
              <a:t>Orders records and knows the current record </a:t>
            </a:r>
          </a:p>
          <a:p>
            <a:r>
              <a:rPr lang="en-US" sz="2400" dirty="0"/>
              <a:t>Same interface for each database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4953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 </a:t>
            </a:r>
            <a:r>
              <a:rPr lang="en-US" b="1" dirty="0">
                <a:solidFill>
                  <a:prstClr val="black"/>
                </a:solidFill>
              </a:rPr>
              <a:t>database cursor</a:t>
            </a:r>
            <a:r>
              <a:rPr lang="en-US" dirty="0">
                <a:solidFill>
                  <a:prstClr val="black"/>
                </a:solidFill>
              </a:rPr>
              <a:t> is a control structure that enables traversal over the records in a database.  Cursors facilitate processing in conjunction with the traversal, such as retrieval, addition, and removal of database records.</a:t>
            </a:r>
          </a:p>
        </p:txBody>
      </p:sp>
    </p:spTree>
    <p:extLst>
      <p:ext uri="{BB962C8B-B14F-4D97-AF65-F5344CB8AC3E}">
        <p14:creationId xmlns:p14="http://schemas.microsoft.com/office/powerpoint/2010/main" val="38144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Hue Web Interface – Impala-shell – Python -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Python: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524001"/>
            <a:ext cx="2118575" cy="914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191001" y="1981201"/>
            <a:ext cx="642331" cy="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05400" y="15240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500" y="1524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ODBC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  <a:endParaRPr lang="en-US" sz="3200" b="1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2362200" cy="1184112"/>
            <a:chOff x="5753100" y="3276600"/>
            <a:chExt cx="2362200" cy="1184112"/>
          </a:xfrm>
        </p:grpSpPr>
        <p:sp>
          <p:nvSpPr>
            <p:cNvPr id="10" name="Rounded Rectangle 9"/>
            <p:cNvSpPr/>
            <p:nvPr/>
          </p:nvSpPr>
          <p:spPr>
            <a:xfrm>
              <a:off x="5753100" y="3276600"/>
              <a:ext cx="2362200" cy="1184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3276600"/>
              <a:ext cx="152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</a:rPr>
                <a:t>Cursor Object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324600" y="27432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2590801"/>
            <a:ext cx="1855499" cy="1144225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5105400" y="4572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5105401"/>
            <a:ext cx="1316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</a:rPr>
              <a:t>fetchrow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20" name="Picture 6" descr="http://a.pragprog.com/magazines/2012-04/images/iStock_000011130511Small__1w080l__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7"/>
          <a:stretch/>
        </p:blipFill>
        <p:spPr bwMode="auto">
          <a:xfrm>
            <a:off x="4648200" y="5715000"/>
            <a:ext cx="144791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pngimg.com/upload/bucket_PNG77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719712"/>
            <a:ext cx="1103274" cy="113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dn-image.realsimple.com/sites/default/files/styles/rs_photo_gallery_vert/public/image/images/1406/sandcastle-beach_gal.jpg?itok=ZnY3AJA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5" t="23672" r="5733" b="11696"/>
          <a:stretch/>
        </p:blipFill>
        <p:spPr bwMode="auto">
          <a:xfrm>
            <a:off x="8580184" y="5181600"/>
            <a:ext cx="169393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7696201" y="6019801"/>
            <a:ext cx="841537" cy="45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5105401"/>
            <a:ext cx="16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</a:rPr>
              <a:t>f</a:t>
            </a:r>
            <a:r>
              <a:rPr lang="en-US" sz="2400" dirty="0" err="1">
                <a:solidFill>
                  <a:prstClr val="black"/>
                </a:solidFill>
              </a:rPr>
              <a:t>etchall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858000" y="4572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Python: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79248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Python package for working with tabular data:</a:t>
            </a:r>
          </a:p>
          <a:p>
            <a:pPr lvl="1"/>
            <a:r>
              <a:rPr lang="en-US" dirty="0" smtClean="0">
                <a:effectLst/>
              </a:rPr>
              <a:t>SQL table or Excel spreadsheet</a:t>
            </a:r>
          </a:p>
          <a:p>
            <a:r>
              <a:rPr lang="en-US" dirty="0" smtClean="0">
                <a:effectLst/>
              </a:rPr>
              <a:t>Ordered and unordered time series data</a:t>
            </a:r>
          </a:p>
          <a:p>
            <a:r>
              <a:rPr lang="en-US" dirty="0" smtClean="0">
                <a:effectLst/>
              </a:rPr>
              <a:t>Arbitrary matrix data </a:t>
            </a:r>
          </a:p>
          <a:p>
            <a:r>
              <a:rPr lang="en-US" dirty="0" smtClean="0">
                <a:effectLst/>
              </a:rPr>
              <a:t>Observational/statistical data sets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0198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Way to do data frame analysis in Python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4495801"/>
            <a:ext cx="7277100" cy="14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your sys admin for the connection string.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Tutorial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https://github.com/summerela/impala_training/blob/master/</a:t>
            </a:r>
            <a:r>
              <a:rPr lang="en-US" dirty="0" smtClean="0">
                <a:hlinkClick r:id="rId2"/>
              </a:rPr>
              <a:t>connect_python.ipynb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Script: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impala_training</a:t>
            </a:r>
            <a:r>
              <a:rPr lang="en-US" dirty="0" smtClean="0"/>
              <a:t>/</a:t>
            </a:r>
            <a:r>
              <a:rPr lang="en-US" dirty="0" err="1" smtClean="0"/>
              <a:t>connect_python.ipynb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8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/>
              <a:t>:  </a:t>
            </a:r>
          </a:p>
          <a:p>
            <a:pPr lvl="1"/>
            <a:r>
              <a:rPr lang="en-US" dirty="0" smtClean="0"/>
              <a:t>Ask your sys admin for the </a:t>
            </a:r>
            <a:r>
              <a:rPr lang="en-US" smtClean="0"/>
              <a:t>connection string. </a:t>
            </a:r>
          </a:p>
          <a:p>
            <a:pPr lvl="1"/>
            <a:r>
              <a:rPr lang="en-US" dirty="0" smtClean="0"/>
              <a:t>Tutorial</a:t>
            </a:r>
            <a:r>
              <a:rPr lang="en-US" dirty="0" smtClean="0"/>
              <a:t>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https://github.com/summerela/impala_training/blob/master/connect_with_R.md</a:t>
            </a:r>
            <a:endParaRPr lang="en-US" dirty="0"/>
          </a:p>
          <a:p>
            <a:pPr lvl="1"/>
            <a:r>
              <a:rPr lang="en-US" dirty="0"/>
              <a:t>Script: </a:t>
            </a:r>
            <a:br>
              <a:rPr lang="en-US" dirty="0"/>
            </a:br>
            <a:r>
              <a:rPr lang="en-US" sz="2400" dirty="0">
                <a:hlinkClick r:id="rId3"/>
              </a:rPr>
              <a:t>https://github.com/summerela/impala_training/blob/master/connect_R.R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you how to connect</a:t>
            </a:r>
          </a:p>
          <a:p>
            <a:r>
              <a:rPr lang="en-US" dirty="0" smtClean="0"/>
              <a:t>Pick your favorite connection method</a:t>
            </a:r>
          </a:p>
          <a:p>
            <a:r>
              <a:rPr lang="en-US" dirty="0" smtClean="0"/>
              <a:t>Learn basic SQL queries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Run a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1" y="1828801"/>
            <a:ext cx="1171575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05" y="2360929"/>
            <a:ext cx="1486802" cy="1127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71" y="4191001"/>
            <a:ext cx="2302470" cy="1419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3429000"/>
            <a:ext cx="2813877" cy="70347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229601" y="1066800"/>
            <a:ext cx="1952181" cy="1447800"/>
            <a:chOff x="7010677" y="4343400"/>
            <a:chExt cx="1952181" cy="1447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677" y="4343400"/>
              <a:ext cx="1952181" cy="1447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26" y="4495801"/>
              <a:ext cx="1324627" cy="7620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204274" y="3634264"/>
            <a:ext cx="1402453" cy="803112"/>
            <a:chOff x="3733903" y="3298345"/>
            <a:chExt cx="1402453" cy="803112"/>
          </a:xfrm>
        </p:grpSpPr>
        <p:sp>
          <p:nvSpPr>
            <p:cNvPr id="10" name="Rounded Rectangle 9"/>
            <p:cNvSpPr/>
            <p:nvPr/>
          </p:nvSpPr>
          <p:spPr>
            <a:xfrm>
              <a:off x="3750468" y="3298345"/>
              <a:ext cx="1385888" cy="803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903" y="3378595"/>
              <a:ext cx="1385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prstClr val="white"/>
                  </a:solidFill>
                </a:rPr>
                <a:t>ODBC</a:t>
              </a:r>
              <a:endParaRPr lang="en-US" sz="36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ttp://static1.squarespace.com/static/540609f7e4b0fd1f5b942629/547e14a9e4b06b8e3a02a033/5512c65ce4b03f20e2c299d4/1427293983877/tableau-software-logo-N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486401"/>
            <a:ext cx="3702050" cy="7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stCxn id="3" idx="2"/>
            <a:endCxn id="10" idx="0"/>
          </p:cNvCxnSpPr>
          <p:nvPr/>
        </p:nvCxnSpPr>
        <p:spPr>
          <a:xfrm flipH="1">
            <a:off x="5913782" y="2771776"/>
            <a:ext cx="6006" cy="862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83006" y="2362200"/>
            <a:ext cx="1898994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77000" y="2743200"/>
            <a:ext cx="13716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038600" y="3200400"/>
            <a:ext cx="1219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191000" y="4419600"/>
            <a:ext cx="10668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943600" y="4419600"/>
            <a:ext cx="6006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16100"/>
            <a:ext cx="4876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16100"/>
            <a:ext cx="4876800" cy="231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48201"/>
            <a:ext cx="3721608" cy="9304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5960" y="4038601"/>
            <a:ext cx="4770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Pros: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Easy, web based, quick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Easy to do query testing and EXPLAIN plan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Cuts off results inconsistently at 100,000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AJAX connection issues: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Connection drops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Canceling queries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162801" y="2321089"/>
            <a:ext cx="1952181" cy="1447800"/>
            <a:chOff x="7010677" y="4343400"/>
            <a:chExt cx="1952181" cy="1447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677" y="4343400"/>
              <a:ext cx="1952181" cy="1447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26" y="4495801"/>
              <a:ext cx="1324627" cy="762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965961" y="4038601"/>
            <a:ext cx="3823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Pros: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Efficient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Less intuitive and friendly interface</a:t>
            </a:r>
          </a:p>
          <a:p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5122" name="Picture 2" descr="https://pbs.twimg.com/profile_images/412631494708850688/Ggg-dCeV_400x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27" y="4166527"/>
            <a:ext cx="1775470" cy="17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295</Words>
  <Application>Microsoft Office PowerPoint</Application>
  <PresentationFormat>Widescreen</PresentationFormat>
  <Paragraphs>100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1_Office Theme</vt:lpstr>
      <vt:lpstr>Connecting to Impala</vt:lpstr>
      <vt:lpstr>Accessing impala</vt:lpstr>
      <vt:lpstr>The Plan</vt:lpstr>
      <vt:lpstr>Connect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Connecting on the web</vt:lpstr>
      <vt:lpstr>Hue Interface</vt:lpstr>
      <vt:lpstr>Connecting with impala-shell</vt:lpstr>
      <vt:lpstr>Connecting With Python</vt:lpstr>
      <vt:lpstr>Connecting with Python: Overview</vt:lpstr>
      <vt:lpstr>Connecting with Python: Overview</vt:lpstr>
      <vt:lpstr>Connecting with Python: Pandas</vt:lpstr>
      <vt:lpstr>Connecting with Python</vt:lpstr>
      <vt:lpstr>Connecting With R</vt:lpstr>
      <vt:lpstr>Connecting with 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Impala</dc:title>
  <dc:creator>Summer Rae</dc:creator>
  <cp:lastModifiedBy>Summer Rae</cp:lastModifiedBy>
  <cp:revision>2</cp:revision>
  <dcterms:created xsi:type="dcterms:W3CDTF">2015-11-17T20:01:49Z</dcterms:created>
  <dcterms:modified xsi:type="dcterms:W3CDTF">2015-11-17T20:05:09Z</dcterms:modified>
</cp:coreProperties>
</file>