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Montserrat Black"/>
      <p:bold r:id="rId18"/>
      <p:boldItalic r:id="rId19"/>
    </p:embeddedFont>
    <p:embeddedFont>
      <p:font typeface="Montserrat ExtraBold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.fntdata"/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21" Type="http://schemas.openxmlformats.org/officeDocument/2006/relationships/font" Target="fonts/MontserratExtraBold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Black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Blac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db379497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db379497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b379497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b379497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Record - 20 min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Review - 30 min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Put it up  &amp; Break - 15 min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Group - 15 min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Refine - 15 min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Summarize - 15 min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Vote - 5 min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Debrief - 5 min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db379497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db379497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Montserrat Black"/>
              <a:buNone/>
              <a:defRPr sz="41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444" y="4816247"/>
            <a:ext cx="1159731" cy="15593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/>
        </p:nvSpPr>
        <p:spPr>
          <a:xfrm>
            <a:off x="1705196" y="4767258"/>
            <a:ext cx="2021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#pointmanpride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727"/>
              </a:buClr>
              <a:buSzPts val="2400"/>
              <a:buChar char="•"/>
              <a:defRPr sz="2400">
                <a:solidFill>
                  <a:srgbClr val="212727"/>
                </a:solidFill>
              </a:defRPr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2100"/>
              <a:buChar char="•"/>
              <a:defRPr sz="2100">
                <a:solidFill>
                  <a:srgbClr val="212727"/>
                </a:solidFill>
              </a:defRPr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800"/>
              <a:buChar char="•"/>
              <a:defRPr sz="1800">
                <a:solidFill>
                  <a:srgbClr val="212727"/>
                </a:solidFill>
              </a:defRPr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500"/>
              <a:buChar char="•"/>
              <a:defRPr sz="1500">
                <a:solidFill>
                  <a:srgbClr val="212727"/>
                </a:solidFill>
              </a:defRPr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500"/>
              <a:buChar char="•"/>
              <a:defRPr sz="1500">
                <a:solidFill>
                  <a:srgbClr val="212727"/>
                </a:solidFill>
              </a:defRPr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500"/>
              <a:buChar char="•"/>
              <a:defRPr sz="1500">
                <a:solidFill>
                  <a:srgbClr val="212727"/>
                </a:solidFill>
              </a:defRPr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500"/>
              <a:buChar char="•"/>
              <a:defRPr sz="1500">
                <a:solidFill>
                  <a:srgbClr val="212727"/>
                </a:solidFill>
              </a:defRPr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500"/>
              <a:buChar char="•"/>
              <a:defRPr sz="1500">
                <a:solidFill>
                  <a:srgbClr val="212727"/>
                </a:solidFill>
              </a:defRPr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500"/>
              <a:buChar char="•"/>
              <a:defRPr sz="1500">
                <a:solidFill>
                  <a:srgbClr val="212727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727"/>
              </a:buClr>
              <a:buSzPts val="1200"/>
              <a:buNone/>
              <a:defRPr sz="1200">
                <a:solidFill>
                  <a:srgbClr val="212727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100"/>
              <a:buNone/>
              <a:defRPr sz="1100">
                <a:solidFill>
                  <a:srgbClr val="212727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900"/>
              <a:buNone/>
              <a:defRPr sz="900">
                <a:solidFill>
                  <a:srgbClr val="212727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800"/>
              <a:buNone/>
              <a:defRPr sz="800">
                <a:solidFill>
                  <a:srgbClr val="212727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800"/>
              <a:buNone/>
              <a:defRPr sz="800">
                <a:solidFill>
                  <a:srgbClr val="212727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800"/>
              <a:buNone/>
              <a:defRPr sz="800">
                <a:solidFill>
                  <a:srgbClr val="212727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800"/>
              <a:buNone/>
              <a:defRPr sz="800">
                <a:solidFill>
                  <a:srgbClr val="212727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800"/>
              <a:buNone/>
              <a:defRPr sz="800">
                <a:solidFill>
                  <a:srgbClr val="212727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800"/>
              <a:buNone/>
              <a:defRPr sz="800">
                <a:solidFill>
                  <a:srgbClr val="212727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Blue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Green">
  <p:cSld name="OBJECT_2">
    <p:bg>
      <p:bgPr>
        <a:solidFill>
          <a:schemeClr val="accent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Red">
  <p:cSld name="OBJECT_2_1">
    <p:bg>
      <p:bgPr>
        <a:solidFill>
          <a:schemeClr val="accent3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Yellow">
  <p:cSld name="OBJECT_2_1_1">
    <p:bg>
      <p:bgPr>
        <a:solidFill>
          <a:schemeClr val="accen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Purple">
  <p:cSld name="OBJECT_1">
    <p:bg>
      <p:bgPr>
        <a:solidFill>
          <a:srgbClr val="715CB6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Black">
  <p:cSld name="OBJECT_1_1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 sz="1500">
                <a:solidFill>
                  <a:schemeClr val="lt2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>
                <a:solidFill>
                  <a:srgbClr val="212727"/>
                </a:solidFill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9D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Montserrat ExtraBold"/>
              <a:buNone/>
              <a:defRPr i="0" sz="41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727"/>
              </a:buClr>
              <a:buSzPts val="1800"/>
              <a:buChar char="•"/>
              <a:defRPr i="0" sz="1800" u="none" cap="none" strike="noStrike">
                <a:solidFill>
                  <a:srgbClr val="212727"/>
                </a:solidFill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500"/>
              <a:buChar char="•"/>
              <a:defRPr i="0" sz="1500" u="none" cap="none" strike="noStrike">
                <a:solidFill>
                  <a:srgbClr val="212727"/>
                </a:solidFill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 i="0" sz="1400" u="none" cap="none" strike="noStrike">
                <a:solidFill>
                  <a:srgbClr val="212727"/>
                </a:solidFill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 i="0" sz="1400" u="none" cap="none" strike="noStrike">
                <a:solidFill>
                  <a:srgbClr val="212727"/>
                </a:solidFill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 i="0" sz="1400" u="none" cap="none" strike="noStrike">
                <a:solidFill>
                  <a:srgbClr val="212727"/>
                </a:solidFill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 i="0" sz="1400" u="none" cap="none" strike="noStrike">
                <a:solidFill>
                  <a:srgbClr val="212727"/>
                </a:solidFill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 i="0" sz="1400" u="none" cap="none" strike="noStrike">
                <a:solidFill>
                  <a:srgbClr val="212727"/>
                </a:solidFill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 i="0" sz="1400" u="none" cap="none" strike="noStrike">
                <a:solidFill>
                  <a:srgbClr val="212727"/>
                </a:solidFill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727"/>
              </a:buClr>
              <a:buSzPts val="1400"/>
              <a:buChar char="•"/>
              <a:defRPr i="0" sz="1400" u="none" cap="none" strike="noStrike">
                <a:solidFill>
                  <a:srgbClr val="212727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15444" y="4816247"/>
            <a:ext cx="1159731" cy="15593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1705196" y="4767258"/>
            <a:ext cx="2021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#pointmanpride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effectLst>
            <a:outerShdw rotWithShape="0" algn="bl" dir="2580000" dist="66675">
              <a:srgbClr val="000000"/>
            </a:outerShdw>
          </a:effectLst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Learnings Debrief</a:t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We’ve covered  A LOT of ground in the last 2 weeks. Let’s take some time to review what we’ve learned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Goal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want to collect all of the most emotional stories, impactful insights, and meaningful observations we’ve found.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Rough Schedule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628650" y="1369225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Record</a:t>
            </a:r>
            <a:br>
              <a:rPr lang="en" sz="1400">
                <a:latin typeface="Roboto"/>
                <a:ea typeface="Roboto"/>
                <a:cs typeface="Roboto"/>
                <a:sym typeface="Roboto"/>
              </a:rPr>
            </a:br>
            <a:r>
              <a:rPr lang="en"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Write down each observation/quote/insight/idea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Review </a:t>
            </a:r>
            <a:br>
              <a:rPr lang="en" sz="1400">
                <a:latin typeface="Roboto"/>
                <a:ea typeface="Roboto"/>
                <a:cs typeface="Roboto"/>
                <a:sym typeface="Roboto"/>
              </a:rPr>
            </a:br>
            <a:r>
              <a:rPr lang="en" sz="1400">
                <a:latin typeface="Roboto"/>
                <a:ea typeface="Roboto"/>
                <a:cs typeface="Roboto"/>
                <a:sym typeface="Roboto"/>
              </a:rPr>
              <a:t>Share </a:t>
            </a:r>
            <a:r>
              <a:rPr lang="en"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your favorites with the group</a:t>
            </a:r>
            <a:endParaRPr sz="1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Put it up!</a:t>
            </a:r>
            <a:br>
              <a:rPr lang="en" sz="1400">
                <a:latin typeface="Roboto"/>
                <a:ea typeface="Roboto"/>
                <a:cs typeface="Roboto"/>
                <a:sym typeface="Roboto"/>
              </a:rPr>
            </a:br>
            <a:r>
              <a:rPr lang="en" sz="1400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n the wall in random order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Group it!</a:t>
            </a:r>
            <a:br>
              <a:rPr lang="en" sz="1400">
                <a:latin typeface="Roboto"/>
                <a:ea typeface="Roboto"/>
                <a:cs typeface="Roboto"/>
                <a:sym typeface="Roboto"/>
              </a:rPr>
            </a:br>
            <a:r>
              <a:rPr lang="en" sz="1400">
                <a:latin typeface="Roboto"/>
                <a:ea typeface="Roboto"/>
                <a:cs typeface="Roboto"/>
                <a:sym typeface="Roboto"/>
              </a:rPr>
              <a:t>Let’s put things in groups.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73240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AutoNum type="arabicPeriod" startAt="5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Refine it!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Put them in subgroups as needed</a:t>
            </a:r>
            <a:br>
              <a:rPr lang="en"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AutoNum type="arabicPeriod" startAt="5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Summarize</a:t>
            </a:r>
            <a:br>
              <a:rPr lang="en" sz="1400">
                <a:latin typeface="Roboto"/>
                <a:ea typeface="Roboto"/>
                <a:cs typeface="Roboto"/>
                <a:sym typeface="Roboto"/>
              </a:rPr>
            </a:br>
            <a:r>
              <a:rPr lang="en" sz="1400">
                <a:latin typeface="Roboto"/>
                <a:ea typeface="Roboto"/>
                <a:cs typeface="Roboto"/>
                <a:sym typeface="Roboto"/>
              </a:rPr>
              <a:t>Let’s summarize each group</a:t>
            </a:r>
            <a:endParaRPr sz="1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AutoNum type="arabicPeriod" startAt="5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Vote</a:t>
            </a:r>
            <a:br>
              <a:rPr lang="en" sz="1400">
                <a:latin typeface="Roboto"/>
                <a:ea typeface="Roboto"/>
                <a:cs typeface="Roboto"/>
                <a:sym typeface="Roboto"/>
              </a:rPr>
            </a:br>
            <a:r>
              <a:rPr lang="en" sz="1400">
                <a:latin typeface="Roboto"/>
                <a:ea typeface="Roboto"/>
                <a:cs typeface="Roboto"/>
                <a:sym typeface="Roboto"/>
              </a:rPr>
              <a:t>Draw a star on your top 3 favs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AutoNum type="arabicPeriod" startAt="5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Debrief</a:t>
            </a:r>
            <a:br>
              <a:rPr lang="en" sz="1400">
                <a:latin typeface="Roboto"/>
                <a:ea typeface="Roboto"/>
                <a:cs typeface="Roboto"/>
                <a:sym typeface="Roboto"/>
              </a:rPr>
            </a:br>
            <a:r>
              <a:rPr lang="en" sz="1400">
                <a:latin typeface="Roboto"/>
                <a:ea typeface="Roboto"/>
                <a:cs typeface="Roboto"/>
                <a:sym typeface="Roboto"/>
              </a:rPr>
              <a:t>Review what we’ve done.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effectLst>
            <a:outerShdw rotWithShape="0" algn="bl" dir="2160000" dist="38100">
              <a:srgbClr val="000000"/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Findings will be in team drive!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worked? What didn’t work?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Next Steps?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Have fun &amp; see you later!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ntman">
  <a:themeElements>
    <a:clrScheme name="Office">
      <a:dk1>
        <a:srgbClr val="00B9DB"/>
      </a:dk1>
      <a:lt1>
        <a:srgbClr val="FFFFFF"/>
      </a:lt1>
      <a:dk2>
        <a:srgbClr val="715CB6"/>
      </a:dk2>
      <a:lt2>
        <a:srgbClr val="212727"/>
      </a:lt2>
      <a:accent1>
        <a:srgbClr val="FFCA4B"/>
      </a:accent1>
      <a:accent2>
        <a:srgbClr val="36B772"/>
      </a:accent2>
      <a:accent3>
        <a:srgbClr val="FC4040"/>
      </a:accent3>
      <a:accent4>
        <a:srgbClr val="888888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