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ac6a9a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ac6a9a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ac6a9a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ac6a9a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ac6a9a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ac6a9a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ac6a9a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ac6a9a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ac6a9a3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ac6a9a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ac6a9a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ac6a9a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ac6a9a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ac6a9a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ac6a9a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ac6a9a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ontserrat Black"/>
              <a:buNone/>
              <a:defRPr sz="41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444" y="4816247"/>
            <a:ext cx="1159731" cy="1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1705196" y="4767258"/>
            <a:ext cx="202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#pointmanpride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2400"/>
              <a:buChar char="•"/>
              <a:defRPr sz="2400">
                <a:solidFill>
                  <a:srgbClr val="212727"/>
                </a:solidFill>
              </a:defRPr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2100"/>
              <a:buChar char="•"/>
              <a:defRPr sz="2100">
                <a:solidFill>
                  <a:srgbClr val="212727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800"/>
              <a:buChar char="•"/>
              <a:defRPr sz="1800">
                <a:solidFill>
                  <a:srgbClr val="212727"/>
                </a:solidFill>
              </a:defRPr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200"/>
              <a:buNone/>
              <a:defRPr sz="1200">
                <a:solidFill>
                  <a:srgbClr val="212727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100"/>
              <a:buNone/>
              <a:defRPr sz="1100">
                <a:solidFill>
                  <a:srgbClr val="212727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900"/>
              <a:buNone/>
              <a:defRPr sz="900">
                <a:solidFill>
                  <a:srgbClr val="212727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Blue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Green">
  <p:cSld name="OBJECT_2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Red">
  <p:cSld name="OBJECT_2_1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Yellow">
  <p:cSld name="OBJECT_2_1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Purple">
  <p:cSld name="OBJECT_1">
    <p:bg>
      <p:bgPr>
        <a:solidFill>
          <a:srgbClr val="715CB6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Black">
  <p:cSld name="OBJECT_1_1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500"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9D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 ExtraBold"/>
              <a:buNone/>
              <a:defRPr i="0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800"/>
              <a:buChar char="•"/>
              <a:defRPr i="0" sz="1800" u="none" cap="none" strike="noStrike">
                <a:solidFill>
                  <a:srgbClr val="212727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i="0" sz="1500" u="none" cap="none" strike="noStrike">
                <a:solidFill>
                  <a:srgbClr val="212727"/>
                </a:solidFill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5444" y="4816247"/>
            <a:ext cx="1159731" cy="1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705196" y="4767258"/>
            <a:ext cx="202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#pointmanpride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effectLst>
            <a:outerShdw rotWithShape="0" algn="bl" dir="2160000" dist="47625">
              <a:srgbClr val="000000">
                <a:alpha val="99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Proto-Persona Workshop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Let’s make some stuff!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proto-persona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 ad hoc, non-research backed archetype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 opportunity to articulate the target audience, their needs, and behaviors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way to ensure alignment amongst client stakeholders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</a:pPr>
            <a:r>
              <a:rPr lang="en"/>
              <a:t>a means of validation to measure against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Determine who our target market 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What kinds or types of people are they?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How should we divide these people into groups?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our homeowners?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Think of all the people who have problems with contractors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How would you categorize them?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Eg, “too busy to deal with it”, “on a limited budget”, “bought a fixer-upper”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Name each person + put name &amp; category on Post-It note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Eg, “Toni, too busy to deal with it”,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Or “Linda, limited budget”, etc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Put stickies up on wall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/>
              <a:t>Put stickies into groups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&amp; Psychographics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demographic, environmental or other attributes for each group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DIY level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Income level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Age of home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</a:t>
            </a:r>
            <a:r>
              <a:rPr lang="en"/>
              <a:t>tc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sticky notes for each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&amp; Actions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Define behaviors for each group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">
                <a:solidFill>
                  <a:schemeClr val="lt2"/>
                </a:solidFill>
              </a:rPr>
              <a:t>Do they compare quotes?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">
                <a:solidFill>
                  <a:schemeClr val="lt2"/>
                </a:solidFill>
              </a:rPr>
              <a:t>Do they try to DIY it?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</a:pPr>
            <a:r>
              <a:rPr lang="en">
                <a:solidFill>
                  <a:schemeClr val="lt2"/>
                </a:solidFill>
              </a:rPr>
              <a:t>Do they do regular maintenance?</a:t>
            </a:r>
            <a:endParaRPr>
              <a:solidFill>
                <a:schemeClr val="lt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Create sticky notes for each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&amp; Goals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type of user group define…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 need to __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 want to __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Post-It notes for each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type of user group define…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 find _____ difficult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 am frustrated by _____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_____ ruins my day!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Post-It notes for each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Personas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Consolidate and/or make subgroups if needed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 sz="1800">
                <a:solidFill>
                  <a:schemeClr val="lt2"/>
                </a:solidFill>
              </a:rPr>
              <a:t>Identify common, average or dominant characteristics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 sz="1800">
                <a:solidFill>
                  <a:schemeClr val="lt2"/>
                </a:solidFill>
              </a:rPr>
              <a:t>What makes them different from each other?</a:t>
            </a:r>
            <a:endParaRPr sz="1800">
              <a:solidFill>
                <a:schemeClr val="lt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Name each group’s “persona”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ntman">
  <a:themeElements>
    <a:clrScheme name="Office">
      <a:dk1>
        <a:srgbClr val="00B9DB"/>
      </a:dk1>
      <a:lt1>
        <a:srgbClr val="FFFFFF"/>
      </a:lt1>
      <a:dk2>
        <a:srgbClr val="715CB6"/>
      </a:dk2>
      <a:lt2>
        <a:srgbClr val="212727"/>
      </a:lt2>
      <a:accent1>
        <a:srgbClr val="FFCA4B"/>
      </a:accent1>
      <a:accent2>
        <a:srgbClr val="36B772"/>
      </a:accent2>
      <a:accent3>
        <a:srgbClr val="FC4040"/>
      </a:accent3>
      <a:accent4>
        <a:srgbClr val="88888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