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80" r:id="rId7"/>
    <p:sldId id="281" r:id="rId8"/>
    <p:sldId id="270" r:id="rId9"/>
    <p:sldId id="272" r:id="rId10"/>
    <p:sldId id="273" r:id="rId11"/>
    <p:sldId id="282" r:id="rId12"/>
    <p:sldId id="257" r:id="rId13"/>
    <p:sldId id="260" r:id="rId14"/>
    <p:sldId id="259" r:id="rId15"/>
    <p:sldId id="261" r:id="rId16"/>
    <p:sldId id="278" r:id="rId17"/>
    <p:sldId id="274" r:id="rId18"/>
    <p:sldId id="276" r:id="rId19"/>
    <p:sldId id="277" r:id="rId20"/>
    <p:sldId id="264" r:id="rId21"/>
    <p:sldId id="279" r:id="rId22"/>
    <p:sldId id="262" r:id="rId23"/>
    <p:sldId id="265"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03" d="100"/>
          <a:sy n="103" d="100"/>
        </p:scale>
        <p:origin x="12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1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3453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58623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17103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22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69887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1D54F-16AD-4B8B-B0FD-7F3DFE2D20E8}"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2112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1D54F-16AD-4B8B-B0FD-7F3DFE2D20E8}" type="datetimeFigureOut">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66119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7356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5954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8652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1D54F-16AD-4B8B-B0FD-7F3DFE2D20E8}" type="datetimeFigureOut">
              <a:rPr lang="en-US" smtClean="0"/>
              <a:t>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8858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twitter.com/case-studies/esri-enriches-maps-tweets-and-streaming-a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twitter.com/2014/tweet-emotion-real-time-tweet-analysis-with-pubnub-data-stream" TargetMode="External"/><Relationship Id="rId2" Type="http://schemas.openxmlformats.org/officeDocument/2006/relationships/hyperlink" Target="http://pubnub.github.io/tweet-emo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skthem.io/locator?q=florida"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lections.nytimes.com/2010/up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a:t>
            </a:r>
            <a:endParaRPr lang="en-US" dirty="0"/>
          </a:p>
        </p:txBody>
      </p:sp>
      <p:sp>
        <p:nvSpPr>
          <p:cNvPr id="3" name="Subtitle 2"/>
          <p:cNvSpPr>
            <a:spLocks noGrp="1"/>
          </p:cNvSpPr>
          <p:nvPr>
            <p:ph type="subTitle" idx="1"/>
          </p:nvPr>
        </p:nvSpPr>
        <p:spPr/>
        <p:txBody>
          <a:bodyPr/>
          <a:lstStyle/>
          <a:p>
            <a:r>
              <a:rPr lang="en-US" dirty="0" smtClean="0"/>
              <a:t>API’s for data mining </a:t>
            </a:r>
          </a:p>
          <a:p>
            <a:r>
              <a:rPr lang="en-US" dirty="0" smtClean="0"/>
              <a:t>And its Impacts </a:t>
            </a:r>
            <a:r>
              <a:rPr lang="en-US" dirty="0" smtClean="0"/>
              <a:t>of technology on social, cultural, ethical, privacy, safety and regulations.</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dev.twitter.com/case-studies/esri-enriches-maps-tweets-and-streaming-api</a:t>
            </a:r>
            <a:endParaRPr lang="en-US" dirty="0" smtClean="0"/>
          </a:p>
          <a:p>
            <a:endParaRPr lang="en-US" dirty="0"/>
          </a:p>
        </p:txBody>
      </p:sp>
    </p:spTree>
    <p:extLst>
      <p:ext uri="{BB962C8B-B14F-4D97-AF65-F5344CB8AC3E}">
        <p14:creationId xmlns:p14="http://schemas.microsoft.com/office/powerpoint/2010/main" val="421695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Twitter Streaming API to graphically represent “How America is feeling Right Now”</a:t>
            </a:r>
            <a:endParaRPr lang="en-US" dirty="0"/>
          </a:p>
        </p:txBody>
      </p:sp>
      <p:sp>
        <p:nvSpPr>
          <p:cNvPr id="3" name="Content Placeholder 2"/>
          <p:cNvSpPr>
            <a:spLocks noGrp="1"/>
          </p:cNvSpPr>
          <p:nvPr>
            <p:ph idx="1"/>
          </p:nvPr>
        </p:nvSpPr>
        <p:spPr/>
        <p:txBody>
          <a:bodyPr/>
          <a:lstStyle/>
          <a:p>
            <a:r>
              <a:rPr lang="en-US" dirty="0">
                <a:hlinkClick r:id="rId2"/>
              </a:rPr>
              <a:t>http://pubnub.github.io/tweet-emotion</a:t>
            </a:r>
            <a:r>
              <a:rPr lang="en-US" dirty="0" smtClean="0">
                <a:hlinkClick r:id="rId2"/>
              </a:rPr>
              <a:t>/</a:t>
            </a:r>
            <a:endParaRPr lang="en-US" dirty="0" smtClean="0"/>
          </a:p>
          <a:p>
            <a:r>
              <a:rPr lang="en-US" dirty="0" smtClean="0">
                <a:hlinkClick r:id="rId3"/>
              </a:rPr>
              <a:t>Source Code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4"/>
          <a:stretch>
            <a:fillRect/>
          </a:stretch>
        </p:blipFill>
        <p:spPr>
          <a:xfrm>
            <a:off x="1123950" y="3144127"/>
            <a:ext cx="8096250" cy="3694316"/>
          </a:xfrm>
          <a:prstGeom prst="rect">
            <a:avLst/>
          </a:prstGeom>
        </p:spPr>
      </p:pic>
    </p:spTree>
    <p:extLst>
      <p:ext uri="{BB962C8B-B14F-4D97-AF65-F5344CB8AC3E}">
        <p14:creationId xmlns:p14="http://schemas.microsoft.com/office/powerpoint/2010/main" val="57720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Big Promises</a:t>
            </a:r>
            <a:endParaRPr lang="en-US" dirty="0"/>
          </a:p>
        </p:txBody>
      </p:sp>
      <p:sp>
        <p:nvSpPr>
          <p:cNvPr id="3" name="Content Placeholder 2"/>
          <p:cNvSpPr>
            <a:spLocks noGrp="1"/>
          </p:cNvSpPr>
          <p:nvPr>
            <p:ph idx="1"/>
          </p:nvPr>
        </p:nvSpPr>
        <p:spPr/>
        <p:txBody>
          <a:bodyPr>
            <a:normAutofit/>
          </a:bodyPr>
          <a:lstStyle/>
          <a:p>
            <a:r>
              <a:rPr lang="en-US" b="1" dirty="0"/>
              <a:t>Large-scale data sets of human behavior have the potential to fundamentally </a:t>
            </a:r>
            <a:r>
              <a:rPr lang="en-US" b="1" dirty="0" smtClean="0"/>
              <a:t>transform our methods</a:t>
            </a:r>
          </a:p>
          <a:p>
            <a:pPr lvl="1"/>
            <a:r>
              <a:rPr lang="en-US" b="1" dirty="0"/>
              <a:t>W</a:t>
            </a:r>
            <a:r>
              <a:rPr lang="en-US" b="1" dirty="0" smtClean="0"/>
              <a:t>e </a:t>
            </a:r>
            <a:r>
              <a:rPr lang="en-US" b="1" dirty="0"/>
              <a:t>fight </a:t>
            </a:r>
            <a:r>
              <a:rPr lang="en-US" b="1" dirty="0" smtClean="0"/>
              <a:t>diseases</a:t>
            </a:r>
          </a:p>
          <a:p>
            <a:pPr lvl="1"/>
            <a:r>
              <a:rPr lang="en-US" b="1" dirty="0"/>
              <a:t>D</a:t>
            </a:r>
            <a:r>
              <a:rPr lang="en-US" b="1" dirty="0" smtClean="0"/>
              <a:t>esign cities </a:t>
            </a:r>
          </a:p>
          <a:p>
            <a:pPr lvl="1"/>
            <a:r>
              <a:rPr lang="en-US" b="1" dirty="0"/>
              <a:t>P</a:t>
            </a:r>
            <a:r>
              <a:rPr lang="en-US" b="1" dirty="0" smtClean="0"/>
              <a:t>erform </a:t>
            </a:r>
            <a:r>
              <a:rPr lang="en-US" b="1" dirty="0"/>
              <a:t>research. </a:t>
            </a:r>
            <a:endParaRPr lang="en-US" b="1" dirty="0" smtClean="0"/>
          </a:p>
          <a:p>
            <a:pPr lvl="1"/>
            <a:r>
              <a:rPr lang="en-US" b="1" dirty="0" smtClean="0"/>
              <a:t>Establish patterns of behavior</a:t>
            </a:r>
          </a:p>
        </p:txBody>
      </p:sp>
    </p:spTree>
    <p:extLst>
      <p:ext uri="{BB962C8B-B14F-4D97-AF65-F5344CB8AC3E}">
        <p14:creationId xmlns:p14="http://schemas.microsoft.com/office/powerpoint/2010/main" val="383516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pPr lvl="1"/>
            <a:r>
              <a:rPr lang="en-US" dirty="0" smtClean="0"/>
              <a:t>Created on a large scale by ubiquitous technology</a:t>
            </a:r>
          </a:p>
          <a:p>
            <a:pPr lvl="2"/>
            <a:r>
              <a:rPr lang="en-US" dirty="0" smtClean="0"/>
              <a:t>Smartphones </a:t>
            </a:r>
          </a:p>
          <a:p>
            <a:pPr lvl="3"/>
            <a:r>
              <a:rPr lang="en-US" dirty="0" smtClean="0"/>
              <a:t>Apps</a:t>
            </a:r>
          </a:p>
          <a:p>
            <a:pPr lvl="3"/>
            <a:r>
              <a:rPr lang="en-US" dirty="0" smtClean="0"/>
              <a:t>GPS – Location </a:t>
            </a:r>
            <a:r>
              <a:rPr lang="en-US" dirty="0" smtClean="0"/>
              <a:t>Services</a:t>
            </a:r>
          </a:p>
          <a:p>
            <a:pPr lvl="3"/>
            <a:r>
              <a:rPr lang="en-US" dirty="0" smtClean="0"/>
              <a:t>Photo geotagging</a:t>
            </a:r>
            <a:endParaRPr lang="en-US" dirty="0" smtClean="0"/>
          </a:p>
          <a:p>
            <a:pPr lvl="3"/>
            <a:r>
              <a:rPr lang="en-US" dirty="0" smtClean="0"/>
              <a:t>Tweets, Likes, Status Updates, </a:t>
            </a:r>
            <a:r>
              <a:rPr lang="en-US" dirty="0" err="1" smtClean="0"/>
              <a:t>etc</a:t>
            </a:r>
            <a:endParaRPr lang="en-US" dirty="0" smtClean="0"/>
          </a:p>
          <a:p>
            <a:pPr lvl="3"/>
            <a:r>
              <a:rPr lang="en-US" dirty="0" smtClean="0"/>
              <a:t>Cellphone triangulation</a:t>
            </a:r>
            <a:endParaRPr lang="en-US" dirty="0" smtClean="0"/>
          </a:p>
          <a:p>
            <a:pPr lvl="3"/>
            <a:r>
              <a:rPr lang="en-US" dirty="0" smtClean="0"/>
              <a:t>Call </a:t>
            </a:r>
            <a:r>
              <a:rPr lang="en-US" dirty="0" smtClean="0"/>
              <a:t>Records</a:t>
            </a:r>
          </a:p>
          <a:p>
            <a:pPr lvl="3"/>
            <a:r>
              <a:rPr lang="en-US" dirty="0" smtClean="0"/>
              <a:t>Credit Card Purchases</a:t>
            </a:r>
          </a:p>
          <a:p>
            <a:pPr lvl="3"/>
            <a:r>
              <a:rPr lang="en-US" dirty="0" smtClean="0"/>
              <a:t>Web Browsing</a:t>
            </a:r>
            <a:endParaRPr lang="en-US" dirty="0" smtClean="0"/>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a:t>
            </a:r>
            <a:r>
              <a:rPr lang="en-US" dirty="0" smtClean="0"/>
              <a:t> and Privacy – MIT Study</a:t>
            </a:r>
            <a:endParaRPr lang="en-US" dirty="0"/>
          </a:p>
        </p:txBody>
      </p:sp>
      <p:sp>
        <p:nvSpPr>
          <p:cNvPr id="3" name="Content Placeholder 2"/>
          <p:cNvSpPr>
            <a:spLocks noGrp="1"/>
          </p:cNvSpPr>
          <p:nvPr>
            <p:ph idx="1"/>
          </p:nvPr>
        </p:nvSpPr>
        <p:spPr/>
        <p:txBody>
          <a:bodyPr/>
          <a:lstStyle/>
          <a:p>
            <a:r>
              <a:rPr lang="en-US" dirty="0" smtClean="0"/>
              <a:t>A study 3 months of credit card records for 1.1 million people and show that four spatiotemporal points are enough to uniquely re-identify 90% of individuals. </a:t>
            </a:r>
          </a:p>
          <a:p>
            <a:r>
              <a:rPr lang="en-US" dirty="0" smtClean="0"/>
              <a:t>They show that knowing the price of a transaction increases the risk of </a:t>
            </a:r>
            <a:r>
              <a:rPr lang="en-US" dirty="0" smtClean="0"/>
              <a:t>re-identification </a:t>
            </a:r>
            <a:r>
              <a:rPr lang="en-US" dirty="0" smtClean="0"/>
              <a:t>by 22%, on average. </a:t>
            </a:r>
          </a:p>
          <a:p>
            <a:r>
              <a:rPr lang="en-US" dirty="0" smtClean="0"/>
              <a:t>They show </a:t>
            </a:r>
            <a:r>
              <a:rPr lang="en-US" dirty="0" smtClean="0"/>
              <a:t>that even data sets that provide coarse information at any or all of the dimensions provide little anonymity and that women are more identifiable than men in credit card metadata.</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Study - Privacy</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De </a:t>
            </a:r>
            <a:r>
              <a:rPr lang="en-US" dirty="0" err="1"/>
              <a:t>Montjoye's</a:t>
            </a:r>
            <a:r>
              <a:rPr lang="en-US" dirty="0"/>
              <a:t> team analyzed 3 months of credit card </a:t>
            </a:r>
            <a:r>
              <a:rPr lang="en-US" dirty="0" smtClean="0"/>
              <a:t>transactions </a:t>
            </a:r>
          </a:p>
          <a:p>
            <a:pPr fontAlgn="base"/>
            <a:r>
              <a:rPr lang="en-US" dirty="0" smtClean="0"/>
              <a:t>chronicling </a:t>
            </a:r>
            <a:r>
              <a:rPr lang="en-US" dirty="0"/>
              <a:t>the spending of 1.1 million people in 10,000 shops in a single </a:t>
            </a:r>
            <a:r>
              <a:rPr lang="en-US" dirty="0" smtClean="0"/>
              <a:t>country </a:t>
            </a:r>
            <a:r>
              <a:rPr lang="en-US" dirty="0" err="1" smtClean="0"/>
              <a:t>anaylized</a:t>
            </a:r>
            <a:r>
              <a:rPr lang="en-US" dirty="0" smtClean="0"/>
              <a:t> information from  a </a:t>
            </a:r>
            <a:r>
              <a:rPr lang="en-US" dirty="0"/>
              <a:t>“major bank,” </a:t>
            </a:r>
            <a:endParaRPr lang="en-US" dirty="0" smtClean="0"/>
          </a:p>
          <a:p>
            <a:pPr fontAlgn="base"/>
            <a:r>
              <a:rPr lang="en-US" dirty="0" smtClean="0"/>
              <a:t>The </a:t>
            </a:r>
            <a:r>
              <a:rPr lang="en-US" dirty="0"/>
              <a:t>bank </a:t>
            </a:r>
            <a:r>
              <a:rPr lang="en-US" dirty="0" smtClean="0"/>
              <a:t>anatomized the data. Stripped off names</a:t>
            </a:r>
            <a:r>
              <a:rPr lang="en-US" dirty="0"/>
              <a:t>, credit card numbers, shop addresses, and even the exact times of the transactions. </a:t>
            </a:r>
            <a:endParaRPr lang="en-US" dirty="0" smtClean="0"/>
          </a:p>
          <a:p>
            <a:pPr fontAlgn="base"/>
            <a:r>
              <a:rPr lang="en-US" dirty="0" smtClean="0"/>
              <a:t>All </a:t>
            </a:r>
            <a:r>
              <a:rPr lang="en-US" dirty="0"/>
              <a:t>that remained were the metadata: amounts spent, shop type—restaurant, gym, or grocery store, for example—and a code representing each person.</a:t>
            </a:r>
          </a:p>
          <a:p>
            <a:pPr fontAlgn="base"/>
            <a:r>
              <a:rPr lang="en-US" dirty="0" smtClean="0"/>
              <a:t>because </a:t>
            </a:r>
            <a:r>
              <a:rPr lang="en-US" dirty="0"/>
              <a:t>each individual's spending pattern is unique, the data have a very high “unicity.” </a:t>
            </a:r>
            <a:endParaRPr lang="en-US" dirty="0" smtClean="0"/>
          </a:p>
          <a:p>
            <a:pPr fontAlgn="base"/>
            <a:r>
              <a:rPr lang="en-US" dirty="0" smtClean="0"/>
              <a:t>To do a </a:t>
            </a:r>
            <a:r>
              <a:rPr lang="en-US" dirty="0"/>
              <a:t>“correlation </a:t>
            </a:r>
            <a:r>
              <a:rPr lang="en-US" dirty="0" smtClean="0"/>
              <a:t>attack</a:t>
            </a:r>
            <a:r>
              <a:rPr lang="en-US" dirty="0" smtClean="0"/>
              <a:t>” </a:t>
            </a:r>
            <a:r>
              <a:rPr lang="en-US" dirty="0" smtClean="0"/>
              <a:t> </a:t>
            </a:r>
            <a:r>
              <a:rPr lang="en-US" dirty="0"/>
              <a:t>reveal a person's identity, you just need to correlate the metadata with information about the person from an outside </a:t>
            </a:r>
            <a:r>
              <a:rPr lang="en-US" dirty="0" smtClean="0"/>
              <a:t>source like check-ins on twitter, </a:t>
            </a:r>
            <a:r>
              <a:rPr lang="en-US" dirty="0" err="1" smtClean="0"/>
              <a:t>facebook</a:t>
            </a:r>
            <a:r>
              <a:rPr lang="en-US" dirty="0" smtClean="0"/>
              <a:t> or 4square.</a:t>
            </a:r>
            <a:endParaRPr lang="en-US" dirty="0"/>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Study - Continued</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MIT team simulated a correlation attack on the credit card metadata.  </a:t>
            </a:r>
            <a:r>
              <a:rPr lang="en-US" dirty="0" err="1"/>
              <a:t>Geolocated</a:t>
            </a:r>
            <a:r>
              <a:rPr lang="en-US" dirty="0"/>
              <a:t> tweets or mobile phone apps that log location. The computer used those clues to identify some of the anonymous spenders. </a:t>
            </a:r>
          </a:p>
          <a:p>
            <a:pPr fontAlgn="base"/>
            <a:r>
              <a:rPr lang="en-US" dirty="0"/>
              <a:t>The researchers then fed a different piece of outside information into the algorithm and tried again, and so on until every person was de-anonymized.</a:t>
            </a:r>
          </a:p>
          <a:p>
            <a:pPr fontAlgn="base"/>
            <a:r>
              <a:rPr lang="en-US" dirty="0"/>
              <a:t>Just knowing an individual's location on four occasions was enough to fingerprint 90% of the spenders. </a:t>
            </a:r>
          </a:p>
          <a:p>
            <a:pPr fontAlgn="base"/>
            <a:r>
              <a:rPr lang="en-US" dirty="0"/>
              <a:t>And knowing the amount spent on those occasions made it possible to de-anonymize nearly everyone and trace their entire transaction history with just three pieces of information per person. </a:t>
            </a:r>
          </a:p>
          <a:p>
            <a:pPr fontAlgn="base"/>
            <a:r>
              <a:rPr lang="en-US" dirty="0"/>
              <a:t>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endParaRPr lang="en-US" dirty="0"/>
          </a:p>
        </p:txBody>
      </p:sp>
    </p:spTree>
    <p:extLst>
      <p:ext uri="{BB962C8B-B14F-4D97-AF65-F5344CB8AC3E}">
        <p14:creationId xmlns:p14="http://schemas.microsoft.com/office/powerpoint/2010/main" val="1714358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 APIs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028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Goal: Aimed </a:t>
            </a:r>
            <a:r>
              <a:rPr lang="en-US" b="1" dirty="0"/>
              <a:t>to reduce crash rates for its 150+ million users</a:t>
            </a:r>
          </a:p>
          <a:p>
            <a:pPr lvl="1"/>
            <a:r>
              <a:rPr lang="en-US" dirty="0" err="1"/>
              <a:t>Crashlytics</a:t>
            </a:r>
            <a:r>
              <a:rPr lang="en-US" dirty="0"/>
              <a:t> (Part of the Fabric SDK)</a:t>
            </a:r>
          </a:p>
          <a:p>
            <a:pPr lvl="2"/>
            <a:r>
              <a:rPr lang="en-US" dirty="0"/>
              <a:t>Pinpoints state of the device when exceptions are thrown</a:t>
            </a:r>
          </a:p>
          <a:p>
            <a:pPr lvl="2"/>
            <a:r>
              <a:rPr lang="en-US" dirty="0"/>
              <a:t>Data collected regardless of whether throw/catch exists</a:t>
            </a:r>
          </a:p>
          <a:p>
            <a:pPr lvl="2"/>
            <a:r>
              <a:rPr lang="en-US" dirty="0"/>
              <a:t>Issues alerted in real time</a:t>
            </a:r>
          </a:p>
          <a:p>
            <a:pPr lvl="2"/>
            <a:r>
              <a:rPr lang="en-US" dirty="0"/>
              <a:t>Stack trace analysis</a:t>
            </a:r>
          </a:p>
          <a:p>
            <a:pPr marL="0" indent="0">
              <a:buNone/>
            </a:pPr>
            <a:r>
              <a:rPr lang="en-US" b="1" dirty="0" smtClean="0"/>
              <a:t>Goal: Wanted </a:t>
            </a:r>
            <a:r>
              <a:rPr lang="en-US" b="1" dirty="0"/>
              <a:t>to make it easier to share stories on Twitter</a:t>
            </a:r>
          </a:p>
          <a:p>
            <a:pPr lvl="1"/>
            <a:r>
              <a:rPr lang="en-US" dirty="0"/>
              <a:t>Twitter Social (Also part of the Fabric SDK)</a:t>
            </a:r>
          </a:p>
          <a:p>
            <a:pPr lvl="2"/>
            <a:r>
              <a:rPr lang="en-US" dirty="0"/>
              <a:t>One tag in XML embeds a tweet</a:t>
            </a:r>
          </a:p>
          <a:p>
            <a:pPr lvl="2"/>
            <a:r>
              <a:rPr lang="en-US" dirty="0"/>
              <a:t>Made possible by the </a:t>
            </a:r>
            <a:r>
              <a:rPr lang="en-US" dirty="0" err="1"/>
              <a:t>TweetUI</a:t>
            </a:r>
            <a:r>
              <a:rPr lang="en-US"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Halfbrick Studios</a:t>
            </a:r>
            <a:endParaRPr lang="en-US" dirty="0"/>
          </a:p>
        </p:txBody>
      </p:sp>
      <p:sp>
        <p:nvSpPr>
          <p:cNvPr id="3" name="Content Placeholder 2"/>
          <p:cNvSpPr>
            <a:spLocks noGrp="1"/>
          </p:cNvSpPr>
          <p:nvPr>
            <p:ph idx="1"/>
          </p:nvPr>
        </p:nvSpPr>
        <p:spPr/>
        <p:txBody>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dirty="0"/>
              <a:t>MoPub</a:t>
            </a:r>
          </a:p>
          <a:p>
            <a:pPr lvl="2"/>
            <a:r>
              <a:rPr lang="en-US" dirty="0"/>
              <a:t>Better ad management</a:t>
            </a:r>
          </a:p>
          <a:p>
            <a:pPr lvl="2"/>
            <a:r>
              <a:rPr lang="en-US" dirty="0"/>
              <a:t>Personalized advertisements with just a few lines of code</a:t>
            </a:r>
          </a:p>
          <a:p>
            <a:pPr lvl="2"/>
            <a:r>
              <a:rPr lang="en-US" dirty="0"/>
              <a:t>Doubled the revenue of advertisements</a:t>
            </a:r>
          </a:p>
          <a:p>
            <a:pPr lvl="2"/>
            <a:r>
              <a:rPr lang="en-US" dirty="0"/>
              <a:t>Real time bidding – advertisers are in control of the apps their ads appear in</a:t>
            </a:r>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APIs</a:t>
            </a:r>
            <a:endParaRPr lang="en-US" dirty="0"/>
          </a:p>
        </p:txBody>
      </p:sp>
      <p:sp>
        <p:nvSpPr>
          <p:cNvPr id="3" name="Content Placeholder 2"/>
          <p:cNvSpPr>
            <a:spLocks noGrp="1"/>
          </p:cNvSpPr>
          <p:nvPr>
            <p:ph idx="1"/>
          </p:nvPr>
        </p:nvSpPr>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MoPub</a:t>
            </a:r>
            <a:endParaRPr lang="en-US" dirty="0"/>
          </a:p>
        </p:txBody>
      </p:sp>
      <p:sp>
        <p:nvSpPr>
          <p:cNvPr id="3" name="Content Placeholder 2"/>
          <p:cNvSpPr>
            <a:spLocks noGrp="1"/>
          </p:cNvSpPr>
          <p:nvPr>
            <p:ph idx="1"/>
          </p:nvPr>
        </p:nvSpPr>
        <p:spPr/>
        <p:txBody>
          <a:bodyPr>
            <a:normAutofit fontScale="55000" lnSpcReduction="20000"/>
          </a:bodyPr>
          <a:lstStyle/>
          <a:p>
            <a:r>
              <a:rPr lang="en-US" dirty="0"/>
              <a:t>how </a:t>
            </a:r>
            <a:r>
              <a:rPr lang="en-US" dirty="0" err="1"/>
              <a:t>MoPub</a:t>
            </a:r>
            <a:r>
              <a:rPr lang="en-US" dirty="0"/>
              <a:t> works:</a:t>
            </a:r>
          </a:p>
          <a:p>
            <a:r>
              <a:rPr lang="en-US" dirty="0"/>
              <a:t>Let's say Amy uses her smartphone to shop for shoes at Zappos.com </a:t>
            </a:r>
            <a:endParaRPr lang="en-US" dirty="0" smtClean="0"/>
          </a:p>
          <a:p>
            <a:r>
              <a:rPr lang="en-US" dirty="0" smtClean="0"/>
              <a:t>She takes a break from shopping to </a:t>
            </a:r>
            <a:r>
              <a:rPr lang="en-US" dirty="0" smtClean="0"/>
              <a:t>play </a:t>
            </a:r>
            <a:r>
              <a:rPr lang="en-US" dirty="0"/>
              <a:t>Rovio's Angry Birds. </a:t>
            </a:r>
            <a:endParaRPr lang="en-US" dirty="0" smtClean="0"/>
          </a:p>
          <a:p>
            <a:r>
              <a:rPr lang="en-US" dirty="0" smtClean="0"/>
              <a:t>Rovio's </a:t>
            </a:r>
            <a:r>
              <a:rPr lang="en-US" dirty="0"/>
              <a:t>server instantly recognizes Amy based on her phone's unique device ID (a sort of online fingerprint). </a:t>
            </a:r>
            <a:endParaRPr lang="en-US" dirty="0" smtClean="0"/>
          </a:p>
          <a:p>
            <a:r>
              <a:rPr lang="en-US" dirty="0" smtClean="0"/>
              <a:t>It </a:t>
            </a:r>
            <a:r>
              <a:rPr lang="en-US" dirty="0"/>
              <a:t>takes this information to the </a:t>
            </a:r>
            <a:r>
              <a:rPr lang="en-US" dirty="0" err="1"/>
              <a:t>MoPub</a:t>
            </a:r>
            <a:r>
              <a:rPr lang="en-US" dirty="0"/>
              <a:t> ad exchange, where it solicits bids for the right to show Amy an advertisement in between her rounds of killing pigs. </a:t>
            </a:r>
            <a:endParaRPr lang="en-US" dirty="0" smtClean="0"/>
          </a:p>
          <a:p>
            <a:r>
              <a:rPr lang="en-US" dirty="0" err="1" smtClean="0"/>
              <a:t>Zappos</a:t>
            </a:r>
            <a:r>
              <a:rPr lang="en-US" dirty="0"/>
              <a:t>, disappointed that Amy recently left its website without buying anything, might pay Rovio a premium for the right to show her its ad in the hope of luring her back with, say, a picture of those metallic gold pumps she'd lingered on.</a:t>
            </a:r>
          </a:p>
          <a:p>
            <a:r>
              <a:rPr lang="en-US" dirty="0"/>
              <a:t>Twitter has in its possession a digital Rosetta Stone that enables it to know who you are, wherever you </a:t>
            </a:r>
            <a:r>
              <a:rPr lang="en-US" dirty="0" smtClean="0"/>
              <a:t>are to a point.</a:t>
            </a:r>
            <a:endParaRPr lang="en-US" dirty="0"/>
          </a:p>
          <a:p>
            <a:r>
              <a:rPr lang="en-US" dirty="0"/>
              <a:t>While </a:t>
            </a:r>
            <a:r>
              <a:rPr lang="en-US" dirty="0" err="1"/>
              <a:t>MoPub</a:t>
            </a:r>
            <a:r>
              <a:rPr lang="en-US" dirty="0"/>
              <a:t> knows a lot about which websites and apps Amy has used, there's still a lot that it doesn't know. If Amy sets down her phone and buys those gold pumps using her laptop, </a:t>
            </a:r>
            <a:r>
              <a:rPr lang="en-US" dirty="0" err="1"/>
              <a:t>MoPub</a:t>
            </a:r>
            <a:r>
              <a:rPr lang="en-US" dirty="0"/>
              <a:t> (and Rovio and </a:t>
            </a:r>
            <a:r>
              <a:rPr lang="en-US" dirty="0" err="1"/>
              <a:t>Zappos</a:t>
            </a:r>
            <a:r>
              <a:rPr lang="en-US" dirty="0"/>
              <a:t>) won't know that she's the same person who was just playing Angry Birds. That's because </a:t>
            </a:r>
            <a:r>
              <a:rPr lang="en-US" dirty="0" err="1"/>
              <a:t>MoPub</a:t>
            </a:r>
            <a:r>
              <a:rPr lang="en-US" dirty="0"/>
              <a:t> doesn't actually know who Amy is. It knows her device IDs, but not the fact that they're linked to Amy, this person who enjoys playing Angry Birds and shopping for pumps.</a:t>
            </a:r>
          </a:p>
          <a:p>
            <a:r>
              <a:rPr lang="en-US" dirty="0" smtClean="0"/>
              <a:t>And Amy</a:t>
            </a:r>
            <a:r>
              <a:rPr lang="en-US" dirty="0"/>
              <a:t>, for instance, would have no way of knowing that Twitter enabled the </a:t>
            </a:r>
            <a:r>
              <a:rPr lang="en-US" dirty="0" err="1"/>
              <a:t>Zappos</a:t>
            </a:r>
            <a:r>
              <a:rPr lang="en-US" dirty="0"/>
              <a:t> ad on her Angry Birds screen</a:t>
            </a:r>
            <a:r>
              <a:rPr lang="en-US" dirty="0" smtClean="0"/>
              <a:t>.</a:t>
            </a:r>
          </a:p>
          <a:p>
            <a:endParaRPr lang="en-US" dirty="0"/>
          </a:p>
        </p:txBody>
      </p:sp>
    </p:spTree>
    <p:extLst>
      <p:ext uri="{BB962C8B-B14F-4D97-AF65-F5344CB8AC3E}">
        <p14:creationId xmlns:p14="http://schemas.microsoft.com/office/powerpoint/2010/main" val="18964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Much of the data Twitter collects about you doesn't actually come from Twitter. </a:t>
            </a:r>
            <a:endParaRPr lang="en-US" dirty="0" smtClean="0"/>
          </a:p>
          <a:p>
            <a:r>
              <a:rPr lang="en-US" dirty="0" smtClean="0"/>
              <a:t> </a:t>
            </a:r>
            <a:r>
              <a:rPr lang="en-US" dirty="0"/>
              <a:t>"tweet" buttons </a:t>
            </a:r>
            <a:r>
              <a:rPr lang="en-US" dirty="0" smtClean="0"/>
              <a:t>are embedded </a:t>
            </a:r>
            <a:r>
              <a:rPr lang="en-US" dirty="0"/>
              <a:t>on websites </a:t>
            </a:r>
            <a:r>
              <a:rPr lang="en-US" dirty="0" smtClean="0"/>
              <a:t>and apps function </a:t>
            </a:r>
            <a:r>
              <a:rPr lang="en-US" dirty="0"/>
              <a:t>as tracking </a:t>
            </a:r>
            <a:r>
              <a:rPr lang="en-US" dirty="0" smtClean="0"/>
              <a:t>devices.</a:t>
            </a:r>
            <a:r>
              <a:rPr lang="en-US" dirty="0" smtClean="0"/>
              <a:t> </a:t>
            </a:r>
          </a:p>
          <a:p>
            <a:r>
              <a:rPr lang="en-US" dirty="0" smtClean="0"/>
              <a:t>Any </a:t>
            </a:r>
            <a:r>
              <a:rPr lang="en-US" dirty="0"/>
              <a:t>website with a "tweet" button—from </a:t>
            </a:r>
            <a:r>
              <a:rPr lang="en-US" i="1" dirty="0" smtClean="0"/>
              <a:t>Cnn.com</a:t>
            </a:r>
            <a:r>
              <a:rPr lang="en-US" dirty="0"/>
              <a:t> to </a:t>
            </a:r>
            <a:r>
              <a:rPr lang="en-US" i="1" dirty="0" smtClean="0"/>
              <a:t>ZDNet.com</a:t>
            </a:r>
            <a:r>
              <a:rPr lang="en-US" dirty="0" smtClean="0"/>
              <a:t>—automatically </a:t>
            </a:r>
            <a:r>
              <a:rPr lang="en-US" dirty="0"/>
              <a:t>informs Twitter that you've arrived. </a:t>
            </a:r>
            <a:endParaRPr lang="en-US" dirty="0" smtClean="0"/>
          </a:p>
          <a:p>
            <a:r>
              <a:rPr lang="en-US" dirty="0" smtClean="0"/>
              <a:t>Twitter </a:t>
            </a:r>
            <a:r>
              <a:rPr lang="en-US" dirty="0"/>
              <a:t>announced that it would start using its knowledge of your internet browsing habits to better recommend people to follow on Twitter</a:t>
            </a:r>
            <a:r>
              <a:rPr lang="en-US" dirty="0" smtClean="0"/>
              <a:t>.</a:t>
            </a:r>
          </a:p>
          <a:p>
            <a:r>
              <a:rPr lang="en-US" dirty="0"/>
              <a:t>identity brokers such as Acxiom, which will match personal Twitter accounts with the detailed consumer profiles that they keep on millions of Americans. </a:t>
            </a:r>
          </a:p>
        </p:txBody>
      </p:sp>
    </p:spTree>
    <p:extLst>
      <p:ext uri="{BB962C8B-B14F-4D97-AF65-F5344CB8AC3E}">
        <p14:creationId xmlns:p14="http://schemas.microsoft.com/office/powerpoint/2010/main" val="357544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Big </a:t>
            </a:r>
            <a:r>
              <a:rPr lang="en-US" dirty="0"/>
              <a:t>data with sensitive information could live “in the cloud,” protected by gatekeeper </a:t>
            </a:r>
            <a:r>
              <a:rPr lang="en-US" dirty="0" smtClean="0"/>
              <a:t>software</a:t>
            </a:r>
          </a:p>
          <a:p>
            <a:pPr fontAlgn="base"/>
            <a:r>
              <a:rPr lang="en-US" dirty="0" smtClean="0"/>
              <a:t>The </a:t>
            </a:r>
            <a:r>
              <a:rPr lang="en-US" dirty="0"/>
              <a:t>gatekeeper would not allow access to individual records, thwarting correlation attacks, but would still let researchers ask statistical questions about the data.</a:t>
            </a:r>
          </a:p>
          <a:p>
            <a:pPr fontAlgn="base"/>
            <a:r>
              <a:rPr lang="en-US" dirty="0" smtClean="0"/>
              <a:t>a </a:t>
            </a:r>
            <a:r>
              <a:rPr lang="en-US" dirty="0"/>
              <a:t>set of standards and algorithms known as differential </a:t>
            </a:r>
            <a:r>
              <a:rPr lang="en-US" dirty="0" smtClean="0"/>
              <a:t>privacy works </a:t>
            </a:r>
            <a:r>
              <a:rPr lang="en-US" dirty="0"/>
              <a:t>best when you have a large amount of </a:t>
            </a:r>
            <a:r>
              <a:rPr lang="en-US" dirty="0" smtClean="0"/>
              <a:t>data.</a:t>
            </a:r>
          </a:p>
          <a:p>
            <a:pPr fontAlgn="base"/>
            <a:r>
              <a:rPr lang="en-US" dirty="0" smtClean="0"/>
              <a:t>This is </a:t>
            </a:r>
            <a:r>
              <a:rPr lang="en-US" dirty="0"/>
              <a:t>a stark departure from the traditional academic practice of open data sharing, and many scientists are resistant.</a:t>
            </a:r>
          </a:p>
          <a:p>
            <a:pPr fontAlgn="base"/>
            <a:r>
              <a:rPr lang="en-US" dirty="0" smtClean="0"/>
              <a:t>With </a:t>
            </a:r>
            <a:r>
              <a:rPr lang="en-US" dirty="0"/>
              <a:t>safeguards, rich databases </a:t>
            </a:r>
            <a:r>
              <a:rPr lang="en-US" dirty="0" smtClean="0"/>
              <a:t>beyond twitter and social could be opened up. </a:t>
            </a:r>
          </a:p>
          <a:p>
            <a:pPr fontAlgn="base"/>
            <a:r>
              <a:rPr lang="en-US" dirty="0" smtClean="0"/>
              <a:t>Opening up </a:t>
            </a:r>
            <a:r>
              <a:rPr lang="en-US" dirty="0" smtClean="0"/>
              <a:t>data </a:t>
            </a:r>
            <a:r>
              <a:rPr lang="en-US" dirty="0"/>
              <a:t>for research without endangering </a:t>
            </a:r>
            <a:r>
              <a:rPr lang="en-US" dirty="0" smtClean="0"/>
              <a:t>privacy could do a lot of good for searching moods, opinions, social unrest as well as commerce.</a:t>
            </a:r>
            <a:endParaRPr lang="en-US" dirty="0"/>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and Privacy</a:t>
            </a:r>
            <a:endParaRPr lang="en-US" dirty="0"/>
          </a:p>
        </p:txBody>
      </p:sp>
      <p:sp>
        <p:nvSpPr>
          <p:cNvPr id="3" name="Content Placeholder 2"/>
          <p:cNvSpPr>
            <a:spLocks noGrp="1"/>
          </p:cNvSpPr>
          <p:nvPr>
            <p:ph idx="1"/>
          </p:nvPr>
        </p:nvSpPr>
        <p:spPr/>
        <p:txBody>
          <a:bodyPr/>
          <a:lstStyle/>
          <a:p>
            <a:r>
              <a:rPr lang="en-US" dirty="0"/>
              <a:t>Twitter has proven highly sensitive to privacy concerns. </a:t>
            </a:r>
            <a:endParaRPr lang="en-US" dirty="0" smtClean="0"/>
          </a:p>
          <a:p>
            <a:r>
              <a:rPr lang="en-US" dirty="0" smtClean="0"/>
              <a:t>Having </a:t>
            </a:r>
            <a:r>
              <a:rPr lang="en-US" dirty="0"/>
              <a:t>learned from Facebook's mistakes early on, it publishes an easy-to-understand privacy policy that allows users to quickly opt out of its tracking functions and respects the do-not-track settings in internet browsers. </a:t>
            </a:r>
            <a:endParaRPr lang="en-US" dirty="0" smtClean="0"/>
          </a:p>
          <a:p>
            <a:r>
              <a:rPr lang="en-US" dirty="0" smtClean="0"/>
              <a:t>It </a:t>
            </a:r>
            <a:r>
              <a:rPr lang="en-US" dirty="0"/>
              <a:t>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Works Cited</a:t>
            </a:r>
          </a:p>
          <a:p>
            <a:r>
              <a:rPr lang="en-US" dirty="0"/>
              <a:t>Bohannon,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err="1"/>
              <a:t>Imura</a:t>
            </a:r>
            <a:r>
              <a:rPr lang="en-US" dirty="0"/>
              <a:t>, Tomomi. "Tweet Emotion: Real-time Tweet Analysis with </a:t>
            </a:r>
            <a:r>
              <a:rPr lang="en-US" dirty="0" err="1"/>
              <a:t>PubNub</a:t>
            </a:r>
            <a:r>
              <a:rPr lang="en-US" dirty="0"/>
              <a:t> Data Stream | Twitter Blogs." </a:t>
            </a:r>
            <a:r>
              <a:rPr lang="en-US" i="1" dirty="0"/>
              <a:t>Tweet Emotion: Real-time Tweet Analysis with </a:t>
            </a:r>
            <a:r>
              <a:rPr lang="en-US" i="1" dirty="0" err="1"/>
              <a:t>PubNub</a:t>
            </a:r>
            <a:r>
              <a:rPr lang="en-US" i="1" dirty="0"/>
              <a:t> Data Stream | Twitter Blogs</a:t>
            </a:r>
            <a:r>
              <a:rPr lang="en-US" dirty="0"/>
              <a:t>. Developer Blog, 5 Dec. 2014. Web. 04 Feb. 2015.</a:t>
            </a:r>
          </a:p>
          <a:p>
            <a:r>
              <a:rPr lang="en-US" dirty="0" err="1"/>
              <a:t>Jarmul</a:t>
            </a:r>
            <a:r>
              <a:rPr lang="en-US" dirty="0"/>
              <a:t>, Katharine. "How to Use APIs from Twitter, Google &amp; Facebook to Find Data, Ideas." </a:t>
            </a:r>
            <a:r>
              <a:rPr lang="en-US" i="1" dirty="0" err="1"/>
              <a:t>Poynter</a:t>
            </a:r>
            <a:r>
              <a:rPr lang="en-US" dirty="0"/>
              <a:t>. Poynter.org, 25 Nov. 14. Web. 04 Feb. 2015.</a:t>
            </a:r>
          </a:p>
          <a:p>
            <a:r>
              <a:rPr lang="en-US" dirty="0" err="1"/>
              <a:t>Scheinkman</a:t>
            </a:r>
            <a:r>
              <a:rPr lang="en-US" dirty="0"/>
              <a:t>, Andrei. "Search Results Twitter - Open Blog - NYTimes.com." </a:t>
            </a:r>
            <a:r>
              <a:rPr lang="en-US" i="1" dirty="0"/>
              <a:t>Open Search Results for Twitter</a:t>
            </a:r>
            <a:r>
              <a:rPr lang="en-US" dirty="0"/>
              <a:t>. New York Times, 15 June 2011. Web. 04 Feb. 2015.</a:t>
            </a:r>
          </a:p>
          <a:p>
            <a:r>
              <a:rPr lang="en-US" dirty="0"/>
              <a:t>Tucker, Patrick. "Has Big Data Made Anonymity Impossible?" </a:t>
            </a:r>
            <a:r>
              <a:rPr lang="en-US" i="1" dirty="0"/>
              <a:t>TechnologyReview.com</a:t>
            </a:r>
            <a:r>
              <a:rPr lang="en-US" dirty="0"/>
              <a:t>. MIT Technology Review, 30 Jan. 2015. Web. 02 Feb. 2015.</a:t>
            </a:r>
          </a:p>
          <a:p>
            <a:pPr marL="0" indent="0">
              <a:buNone/>
            </a:pPr>
            <a:endParaRPr lang="en-US" dirty="0"/>
          </a:p>
        </p:txBody>
      </p:sp>
    </p:spTree>
    <p:extLst>
      <p:ext uri="{BB962C8B-B14F-4D97-AF65-F5344CB8AC3E}">
        <p14:creationId xmlns:p14="http://schemas.microsoft.com/office/powerpoint/2010/main" val="9734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a:t>
            </a:r>
            <a:endParaRPr lang="en-US" dirty="0"/>
          </a:p>
        </p:txBody>
      </p:sp>
      <p:sp>
        <p:nvSpPr>
          <p:cNvPr id="3" name="Content Placeholder 2"/>
          <p:cNvSpPr>
            <a:spLocks noGrp="1"/>
          </p:cNvSpPr>
          <p:nvPr>
            <p:ph idx="1"/>
          </p:nvPr>
        </p:nvSpPr>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a:t>
            </a:r>
            <a:endParaRPr lang="en-US" dirty="0"/>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 continued</a:t>
            </a:r>
            <a:endParaRPr lang="en-US" dirty="0"/>
          </a:p>
        </p:txBody>
      </p:sp>
      <p:sp>
        <p:nvSpPr>
          <p:cNvPr id="3" name="Content Placeholder 2"/>
          <p:cNvSpPr>
            <a:spLocks noGrp="1"/>
          </p:cNvSpPr>
          <p:nvPr>
            <p:ph idx="1"/>
          </p:nvPr>
        </p:nvSpPr>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search API to find tweets on “Earthquake” </a:t>
            </a:r>
            <a:endParaRPr lang="en-US" dirty="0"/>
          </a:p>
        </p:txBody>
      </p:sp>
      <p:sp>
        <p:nvSpPr>
          <p:cNvPr id="4" name="Rectangle 1"/>
          <p:cNvSpPr>
            <a:spLocks noGrp="1" noChangeArrowheads="1"/>
          </p:cNvSpPr>
          <p:nvPr>
            <p:ph idx="1"/>
          </p:nvPr>
        </p:nvSpPr>
        <p:spPr bwMode="auto">
          <a:xfrm>
            <a:off x="623307" y="1765226"/>
            <a:ext cx="10945385" cy="4206240"/>
          </a:xfrm>
          <a:prstGeom prst="rect">
            <a:avLst/>
          </a:prstGeom>
          <a:solidFill>
            <a:srgbClr val="FFFFFF"/>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src</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"https://ajax.googleapis.com/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ajax</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/libs/</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jquery</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/1.6.2/jquery.min.js"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document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).ready(</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getJSON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'http://search.twitter.com/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search.json?q</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earthquake</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&amp;lang</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en&amp;callback</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data.results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for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0</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a:t>
            </a:r>
            <a:r>
              <a:rPr kumimoji="0" lang="en-US" altLang="en-US" sz="9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length</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"&lt;li&gt;&lt;a </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href</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='http://twitter.com/"</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"&lt;/a&gt;: "</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&gt;Twitter&lt;/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class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625086" y="3060700"/>
            <a:ext cx="5324892" cy="3532011"/>
          </a:xfrm>
          <a:prstGeom prst="rect">
            <a:avLst/>
          </a:prstGeom>
          <a:ln>
            <a:noFill/>
          </a:ln>
          <a:effectLst>
            <a:softEdge rad="112500"/>
          </a:effectLst>
        </p:spPr>
      </p:pic>
    </p:spTree>
    <p:extLst>
      <p:ext uri="{BB962C8B-B14F-4D97-AF65-F5344CB8AC3E}">
        <p14:creationId xmlns:p14="http://schemas.microsoft.com/office/powerpoint/2010/main" val="172770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websites using twitter API </a:t>
            </a:r>
            <a:endParaRPr lang="en-US" dirty="0"/>
          </a:p>
        </p:txBody>
      </p:sp>
      <p:sp>
        <p:nvSpPr>
          <p:cNvPr id="3" name="Content Placeholder 2"/>
          <p:cNvSpPr>
            <a:spLocks noGrp="1"/>
          </p:cNvSpPr>
          <p:nvPr>
            <p:ph idx="1"/>
          </p:nvPr>
        </p:nvSpPr>
        <p:spPr/>
        <p:txBody>
          <a:bodyPr/>
          <a:lstStyle/>
          <a:p>
            <a:r>
              <a:rPr lang="en-US" dirty="0" smtClean="0"/>
              <a:t>Civic minded individuals can see a Q/A from constituents and </a:t>
            </a:r>
            <a:r>
              <a:rPr lang="en-US" dirty="0"/>
              <a:t>representatives  </a:t>
            </a:r>
            <a:r>
              <a:rPr lang="en-US" dirty="0">
                <a:hlinkClick r:id="rId3" tooltip="www.askthem.io"/>
              </a:rPr>
              <a:t>http://</a:t>
            </a:r>
            <a:r>
              <a:rPr lang="en-US" dirty="0" smtClean="0">
                <a:hlinkClick r:id="rId3" tooltip="www.askthem.io"/>
              </a:rPr>
              <a:t>www.askthem.io/locator?q=florida</a:t>
            </a:r>
            <a:endParaRPr lang="en-US" dirty="0" smtClean="0"/>
          </a:p>
          <a:p>
            <a:r>
              <a:rPr lang="en-US" dirty="0" smtClean="0"/>
              <a:t>NY Times site using twitter API to parse </a:t>
            </a:r>
            <a:r>
              <a:rPr lang="en-US" dirty="0"/>
              <a:t>election results and news </a:t>
            </a:r>
            <a:r>
              <a:rPr lang="en-US" dirty="0">
                <a:hlinkClick r:id="rId4"/>
              </a:rPr>
              <a:t>http://</a:t>
            </a:r>
            <a:r>
              <a:rPr lang="en-US" dirty="0" smtClean="0">
                <a:hlinkClick r:id="rId4"/>
              </a:rPr>
              <a:t>elections.nytimes.com/2010/updates</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99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p:txBody>
          <a:bodyPr>
            <a:normAutofit/>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400" dirty="0" smtClean="0"/>
              <a:t>Solution: Twitter </a:t>
            </a:r>
            <a:r>
              <a:rPr lang="en-US" sz="2400" dirty="0"/>
              <a:t>Kit</a:t>
            </a:r>
          </a:p>
          <a:p>
            <a:pPr lvl="3"/>
            <a:r>
              <a:rPr lang="en-US" sz="2000" dirty="0"/>
              <a:t>Allows for requests to the REST APIs</a:t>
            </a:r>
          </a:p>
          <a:p>
            <a:pPr lvl="3"/>
            <a:r>
              <a:rPr lang="en-US" sz="2000" dirty="0"/>
              <a:t>Twitter API Client function</a:t>
            </a:r>
          </a:p>
          <a:p>
            <a:pPr lvl="3"/>
            <a:r>
              <a:rPr lang="en-US" sz="2000" dirty="0"/>
              <a:t>Secure </a:t>
            </a:r>
            <a:r>
              <a:rPr lang="en-US" sz="2000" dirty="0" err="1"/>
              <a:t>OAuth</a:t>
            </a:r>
            <a:r>
              <a:rPr lang="en-US" sz="2000" dirty="0"/>
              <a:t> Echo support</a:t>
            </a:r>
          </a:p>
          <a:p>
            <a:pPr lvl="3"/>
            <a:r>
              <a:rPr lang="en-US" sz="2000" dirty="0"/>
              <a:t>No JSON </a:t>
            </a:r>
            <a:r>
              <a:rPr lang="en-US" sz="2000" dirty="0" smtClean="0"/>
              <a:t>parsing needed</a:t>
            </a:r>
            <a:endParaRPr lang="en-US" sz="2000" dirty="0"/>
          </a:p>
          <a:p>
            <a:pPr lvl="3"/>
            <a:r>
              <a:rPr lang="en-US" sz="2000" dirty="0"/>
              <a:t>Customizable </a:t>
            </a:r>
            <a:r>
              <a:rPr lang="en-US" sz="2000" dirty="0" smtClean="0"/>
              <a:t>colors for buttons, etc.</a:t>
            </a:r>
            <a:endParaRPr lang="en-US" sz="20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streams, user streams, and site streams</a:t>
            </a:r>
          </a:p>
          <a:p>
            <a:r>
              <a:rPr lang="en-US" dirty="0" smtClean="0"/>
              <a:t>Mostly GET commands</a:t>
            </a:r>
          </a:p>
          <a:p>
            <a:endParaRPr lang="en-US" dirty="0"/>
          </a:p>
          <a:p>
            <a:endParaRPr lang="en-US" dirty="0"/>
          </a:p>
        </p:txBody>
      </p:sp>
    </p:spTree>
    <p:extLst>
      <p:ext uri="{BB962C8B-B14F-4D97-AF65-F5344CB8AC3E}">
        <p14:creationId xmlns:p14="http://schemas.microsoft.com/office/powerpoint/2010/main" val="188208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1495</Words>
  <Application>Microsoft Office PowerPoint</Application>
  <PresentationFormat>Widescreen</PresentationFormat>
  <Paragraphs>176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SimSun</vt:lpstr>
      <vt:lpstr>Arial</vt:lpstr>
      <vt:lpstr>Calibri</vt:lpstr>
      <vt:lpstr>Calibri Light</vt:lpstr>
      <vt:lpstr>Consolas</vt:lpstr>
      <vt:lpstr>Times New Roman</vt:lpstr>
      <vt:lpstr>Office Theme</vt:lpstr>
      <vt:lpstr>Twitter</vt:lpstr>
      <vt:lpstr>Introducing the APIs</vt:lpstr>
      <vt:lpstr>REST APIs</vt:lpstr>
      <vt:lpstr>REST APIs – Sample GET</vt:lpstr>
      <vt:lpstr>REST APIs – Sample GET continued</vt:lpstr>
      <vt:lpstr>Twitter search API to find tweets on “Earthquake” </vt:lpstr>
      <vt:lpstr>Interesting websites using twitter API </vt:lpstr>
      <vt:lpstr>Case Study – JibJab </vt:lpstr>
      <vt:lpstr>Streaming APIs</vt:lpstr>
      <vt:lpstr>Case Study – Esri </vt:lpstr>
      <vt:lpstr>Using Twitter Streaming API to graphically represent “How America is feeling Right Now”</vt:lpstr>
      <vt:lpstr>Big Data Big Promises</vt:lpstr>
      <vt:lpstr>Metadata</vt:lpstr>
      <vt:lpstr>MetaData and Privacy – MIT Study</vt:lpstr>
      <vt:lpstr>MIT Study - Privacy</vt:lpstr>
      <vt:lpstr>MIT Study - Continued</vt:lpstr>
      <vt:lpstr>Fabric APIs</vt:lpstr>
      <vt:lpstr>Case Study – Buzzfeed </vt:lpstr>
      <vt:lpstr>Case Study – Halfbrick Studios</vt:lpstr>
      <vt:lpstr>MoPub</vt:lpstr>
      <vt:lpstr>Effects</vt:lpstr>
      <vt:lpstr>Differential Privacy</vt:lpstr>
      <vt:lpstr>Twitter and Privacy</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Geoffrey Stoner</cp:lastModifiedBy>
  <cp:revision>35</cp:revision>
  <dcterms:created xsi:type="dcterms:W3CDTF">2015-02-02T15:05:00Z</dcterms:created>
  <dcterms:modified xsi:type="dcterms:W3CDTF">2015-02-04T17:45:48Z</dcterms:modified>
</cp:coreProperties>
</file>