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sldIdLst>
    <p:sldId id="256" r:id="rId2"/>
    <p:sldId id="266" r:id="rId3"/>
    <p:sldId id="267" r:id="rId4"/>
    <p:sldId id="268" r:id="rId5"/>
    <p:sldId id="269" r:id="rId6"/>
    <p:sldId id="280" r:id="rId7"/>
    <p:sldId id="281" r:id="rId8"/>
    <p:sldId id="270" r:id="rId9"/>
    <p:sldId id="283" r:id="rId10"/>
    <p:sldId id="272" r:id="rId11"/>
    <p:sldId id="273" r:id="rId12"/>
    <p:sldId id="285" r:id="rId13"/>
    <p:sldId id="282" r:id="rId14"/>
    <p:sldId id="257" r:id="rId15"/>
    <p:sldId id="260" r:id="rId16"/>
    <p:sldId id="259" r:id="rId17"/>
    <p:sldId id="261" r:id="rId18"/>
    <p:sldId id="278" r:id="rId19"/>
    <p:sldId id="274" r:id="rId20"/>
    <p:sldId id="284" r:id="rId21"/>
    <p:sldId id="286" r:id="rId22"/>
    <p:sldId id="287" r:id="rId23"/>
    <p:sldId id="288" r:id="rId24"/>
    <p:sldId id="276" r:id="rId25"/>
    <p:sldId id="289" r:id="rId26"/>
    <p:sldId id="277" r:id="rId27"/>
    <p:sldId id="290" r:id="rId28"/>
    <p:sldId id="264" r:id="rId29"/>
    <p:sldId id="279" r:id="rId30"/>
    <p:sldId id="262" r:id="rId31"/>
    <p:sldId id="265" r:id="rId32"/>
    <p:sldId id="258" r:id="rId33"/>
    <p:sldId id="29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67" autoAdjust="0"/>
    <p:restoredTop sz="94660"/>
  </p:normalViewPr>
  <p:slideViewPr>
    <p:cSldViewPr snapToGrid="0">
      <p:cViewPr varScale="1">
        <p:scale>
          <a:sx n="63" d="100"/>
          <a:sy n="63" d="100"/>
        </p:scale>
        <p:origin x="74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E01D54F-16AD-4B8B-B0FD-7F3DFE2D20E8}" type="datetimeFigureOut">
              <a:rPr lang="en-US" smtClean="0"/>
              <a:t>2/4/2015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1270077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01D54F-16AD-4B8B-B0FD-7F3DFE2D20E8}" type="datetimeFigureOut">
              <a:rPr lang="en-US" smtClean="0"/>
              <a:t>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3991693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01D54F-16AD-4B8B-B0FD-7F3DFE2D20E8}" type="datetimeFigureOut">
              <a:rPr lang="en-US" smtClean="0"/>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4049682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01D54F-16AD-4B8B-B0FD-7F3DFE2D20E8}" type="datetimeFigureOut">
              <a:rPr lang="en-US" smtClean="0"/>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4289120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01D54F-16AD-4B8B-B0FD-7F3DFE2D20E8}" type="datetimeFigureOut">
              <a:rPr lang="en-US" smtClean="0"/>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4262348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01D54F-16AD-4B8B-B0FD-7F3DFE2D20E8}" type="datetimeFigureOut">
              <a:rPr lang="en-US" smtClean="0"/>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1709868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01D54F-16AD-4B8B-B0FD-7F3DFE2D20E8}" type="datetimeFigureOut">
              <a:rPr lang="en-US" smtClean="0"/>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1021366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01D54F-16AD-4B8B-B0FD-7F3DFE2D20E8}" type="datetimeFigureOut">
              <a:rPr lang="en-US" smtClean="0"/>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1658537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01D54F-16AD-4B8B-B0FD-7F3DFE2D20E8}" type="datetimeFigureOut">
              <a:rPr lang="en-US" smtClean="0"/>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1028655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01D54F-16AD-4B8B-B0FD-7F3DFE2D20E8}" type="datetimeFigureOut">
              <a:rPr lang="en-US" smtClean="0"/>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1442716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01D54F-16AD-4B8B-B0FD-7F3DFE2D20E8}" type="datetimeFigureOut">
              <a:rPr lang="en-US" smtClean="0"/>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172030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E01D54F-16AD-4B8B-B0FD-7F3DFE2D20E8}" type="datetimeFigureOut">
              <a:rPr lang="en-US" smtClean="0"/>
              <a:t>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192068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E01D54F-16AD-4B8B-B0FD-7F3DFE2D20E8}" type="datetimeFigureOut">
              <a:rPr lang="en-US" smtClean="0"/>
              <a:t>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2485103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E01D54F-16AD-4B8B-B0FD-7F3DFE2D20E8}" type="datetimeFigureOut">
              <a:rPr lang="en-US" smtClean="0"/>
              <a:t>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2633375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1D54F-16AD-4B8B-B0FD-7F3DFE2D20E8}" type="datetimeFigureOut">
              <a:rPr lang="en-US" smtClean="0"/>
              <a:t>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3391599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01D54F-16AD-4B8B-B0FD-7F3DFE2D20E8}" type="datetimeFigureOut">
              <a:rPr lang="en-US" smtClean="0"/>
              <a:t>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546924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01D54F-16AD-4B8B-B0FD-7F3DFE2D20E8}" type="datetimeFigureOut">
              <a:rPr lang="en-US" smtClean="0"/>
              <a:t>2/4/2015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485681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E01D54F-16AD-4B8B-B0FD-7F3DFE2D20E8}" type="datetimeFigureOut">
              <a:rPr lang="en-US" smtClean="0"/>
              <a:t>2/4/2015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E1FEC7-004D-471C-84C5-90B947C53FE5}" type="slidenum">
              <a:rPr lang="en-US" smtClean="0"/>
              <a:t>‹#›</a:t>
            </a:fld>
            <a:endParaRPr lang="en-US"/>
          </a:p>
        </p:txBody>
      </p:sp>
    </p:spTree>
    <p:extLst>
      <p:ext uri="{BB962C8B-B14F-4D97-AF65-F5344CB8AC3E}">
        <p14:creationId xmlns:p14="http://schemas.microsoft.com/office/powerpoint/2010/main" val="696297323"/>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log.twitter.com/2014/tweet-emotion-real-time-tweet-analysis-with-pubnub-data-stream" TargetMode="External"/><Relationship Id="rId2" Type="http://schemas.openxmlformats.org/officeDocument/2006/relationships/hyperlink" Target="http://pubnub.github.io/tweet-emotion/"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dev.twitter.com/twitter-kit/android/tweetui" TargetMode="External"/><Relationship Id="rId13" Type="http://schemas.openxmlformats.org/officeDocument/2006/relationships/hyperlink" Target="https://s3.amazonaws.com/cdn0-crashlytics-com/marketing/case-studies/Halfbrick_casestudy.pdf" TargetMode="External"/><Relationship Id="rId18" Type="http://schemas.openxmlformats.org/officeDocument/2006/relationships/hyperlink" Target="https://dev.twitter.com/rest/public" TargetMode="External"/><Relationship Id="rId3" Type="http://schemas.openxmlformats.org/officeDocument/2006/relationships/hyperlink" Target="https://dev.twitter.com/twitter-kit/overview" TargetMode="External"/><Relationship Id="rId21" Type="http://schemas.openxmlformats.org/officeDocument/2006/relationships/hyperlink" Target="https://dev.twitter.com/streaming/overview/connecting" TargetMode="External"/><Relationship Id="rId7" Type="http://schemas.openxmlformats.org/officeDocument/2006/relationships/hyperlink" Target="https://s3.amazonaws.com/cdn0-crashlytics-com/marketing/case-studies/New_BuzzFeed-caseStudy-Final.pdf" TargetMode="External"/><Relationship Id="rId12" Type="http://schemas.openxmlformats.org/officeDocument/2006/relationships/hyperlink" Target="https://dev.twitter.com/mopub/android/banner" TargetMode="External"/><Relationship Id="rId17" Type="http://schemas.openxmlformats.org/officeDocument/2006/relationships/hyperlink" Target="https://dev.twitter.com/streaming/reference/post/statuses/filter" TargetMode="External"/><Relationship Id="rId2" Type="http://schemas.openxmlformats.org/officeDocument/2006/relationships/hyperlink" Target="https://s3.amazonaws.com/cdn0-crashlytics-com/marketing/case-studies/JibJab-caseStudy-1b.pdf" TargetMode="External"/><Relationship Id="rId16" Type="http://schemas.openxmlformats.org/officeDocument/2006/relationships/hyperlink" Target="http://blog.dc.esri.com/2011/01/10/twitter-trajectories-and-our-ever-shrinking-small-world/" TargetMode="External"/><Relationship Id="rId20" Type="http://schemas.openxmlformats.org/officeDocument/2006/relationships/hyperlink" Target="https://dev.twitter.com/rest/tools/console" TargetMode="External"/><Relationship Id="rId1" Type="http://schemas.openxmlformats.org/officeDocument/2006/relationships/slideLayout" Target="../slideLayouts/slideLayout2.xml"/><Relationship Id="rId6" Type="http://schemas.openxmlformats.org/officeDocument/2006/relationships/hyperlink" Target="https://get.fabric.io/crashlytics" TargetMode="External"/><Relationship Id="rId11" Type="http://schemas.openxmlformats.org/officeDocument/2006/relationships/hyperlink" Target="https://dev.twitter.com/mopub/android/getting-started" TargetMode="External"/><Relationship Id="rId5" Type="http://schemas.openxmlformats.org/officeDocument/2006/relationships/hyperlink" Target="https://get.fabric.io/native-social" TargetMode="External"/><Relationship Id="rId15" Type="http://schemas.openxmlformats.org/officeDocument/2006/relationships/hyperlink" Target="https://dev.twitter.com/case-studies/esri-enriches-maps-tweets-and-streaming-api" TargetMode="External"/><Relationship Id="rId23" Type="http://schemas.openxmlformats.org/officeDocument/2006/relationships/hyperlink" Target="http://mashable.com/2014/10/23/twitter-fabric-developers/" TargetMode="External"/><Relationship Id="rId10" Type="http://schemas.openxmlformats.org/officeDocument/2006/relationships/hyperlink" Target="https://dev.twitter.com/products/native-social" TargetMode="External"/><Relationship Id="rId19" Type="http://schemas.openxmlformats.org/officeDocument/2006/relationships/hyperlink" Target="https://code.google.com/p/twitcurl/" TargetMode="External"/><Relationship Id="rId4" Type="http://schemas.openxmlformats.org/officeDocument/2006/relationships/hyperlink" Target="https://dev.twitter.com/twitter-kit/android/oauth-echo" TargetMode="External"/><Relationship Id="rId9" Type="http://schemas.openxmlformats.org/officeDocument/2006/relationships/hyperlink" Target="https://dev.twitter.com/twitter-kit/ios/show-tweets" TargetMode="External"/><Relationship Id="rId14" Type="http://schemas.openxmlformats.org/officeDocument/2006/relationships/hyperlink" Target="http://www.mopub.com/" TargetMode="External"/><Relationship Id="rId22" Type="http://schemas.openxmlformats.org/officeDocument/2006/relationships/hyperlink" Target="http://api-portal.anypoint.mulesoft.com/twitter/api/twitter-streaming-ap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askthem.io/locator?q=florida"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elections.nytimes.com/2010/updat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1" y="1066800"/>
            <a:ext cx="8574622" cy="2929467"/>
          </a:xfrm>
        </p:spPr>
        <p:txBody>
          <a:bodyPr/>
          <a:lstStyle/>
          <a:p>
            <a:r>
              <a:rPr lang="en-US" dirty="0" smtClean="0"/>
              <a:t>Twitter</a:t>
            </a:r>
            <a:br>
              <a:rPr lang="en-US" dirty="0" smtClean="0"/>
            </a:br>
            <a:endParaRPr lang="en-US" dirty="0"/>
          </a:p>
        </p:txBody>
      </p:sp>
      <p:sp>
        <p:nvSpPr>
          <p:cNvPr id="3" name="Subtitle 2"/>
          <p:cNvSpPr>
            <a:spLocks noGrp="1"/>
          </p:cNvSpPr>
          <p:nvPr>
            <p:ph type="subTitle" idx="1"/>
          </p:nvPr>
        </p:nvSpPr>
        <p:spPr>
          <a:xfrm>
            <a:off x="4515377" y="3403600"/>
            <a:ext cx="6987645" cy="1981201"/>
          </a:xfrm>
        </p:spPr>
        <p:txBody>
          <a:bodyPr>
            <a:normAutofit/>
          </a:bodyPr>
          <a:lstStyle/>
          <a:p>
            <a:r>
              <a:rPr lang="en-US" dirty="0" smtClean="0"/>
              <a:t>APIs </a:t>
            </a:r>
            <a:r>
              <a:rPr lang="en-US" dirty="0" smtClean="0"/>
              <a:t>for data </a:t>
            </a:r>
            <a:r>
              <a:rPr lang="en-US" dirty="0" smtClean="0"/>
              <a:t>mining and the impacts </a:t>
            </a:r>
            <a:r>
              <a:rPr lang="en-US" dirty="0" smtClean="0"/>
              <a:t>of technology on social, cultural, ethical, privacy, safety and </a:t>
            </a:r>
            <a:r>
              <a:rPr lang="en-US" dirty="0" smtClean="0"/>
              <a:t>regulations</a:t>
            </a:r>
          </a:p>
          <a:p>
            <a:endParaRPr lang="en-US" dirty="0"/>
          </a:p>
          <a:p>
            <a:r>
              <a:rPr lang="en-US" dirty="0" smtClean="0"/>
              <a:t>By Denise Kutnick and Geoffrey Stoner</a:t>
            </a:r>
            <a:endParaRPr lang="en-US" dirty="0"/>
          </a:p>
        </p:txBody>
      </p:sp>
    </p:spTree>
    <p:extLst>
      <p:ext uri="{BB962C8B-B14F-4D97-AF65-F5344CB8AC3E}">
        <p14:creationId xmlns:p14="http://schemas.microsoft.com/office/powerpoint/2010/main" val="1365835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Streaming APIs</a:t>
            </a:r>
            <a:endParaRPr lang="en-US" dirty="0"/>
          </a:p>
        </p:txBody>
      </p:sp>
      <p:sp>
        <p:nvSpPr>
          <p:cNvPr id="3" name="Content Placeholder 2"/>
          <p:cNvSpPr>
            <a:spLocks noGrp="1"/>
          </p:cNvSpPr>
          <p:nvPr>
            <p:ph idx="1"/>
          </p:nvPr>
        </p:nvSpPr>
        <p:spPr>
          <a:xfrm>
            <a:off x="1484310" y="1752599"/>
            <a:ext cx="10018713" cy="4038601"/>
          </a:xfrm>
        </p:spPr>
        <p:txBody>
          <a:bodyPr>
            <a:normAutofit/>
          </a:bodyPr>
          <a:lstStyle/>
          <a:p>
            <a:r>
              <a:rPr lang="en-US" dirty="0"/>
              <a:t>Live updates </a:t>
            </a:r>
            <a:r>
              <a:rPr lang="en-US" dirty="0" smtClean="0"/>
              <a:t>of data</a:t>
            </a:r>
          </a:p>
          <a:p>
            <a:r>
              <a:rPr lang="en-US" dirty="0" smtClean="0"/>
              <a:t>No </a:t>
            </a:r>
            <a:r>
              <a:rPr lang="en-US" dirty="0"/>
              <a:t>rate </a:t>
            </a:r>
            <a:r>
              <a:rPr lang="en-US" dirty="0" smtClean="0"/>
              <a:t>limits</a:t>
            </a:r>
          </a:p>
          <a:p>
            <a:r>
              <a:rPr lang="en-US" dirty="0" smtClean="0"/>
              <a:t>Public </a:t>
            </a:r>
            <a:r>
              <a:rPr lang="en-US" dirty="0" smtClean="0"/>
              <a:t>streams – Everyone’s data</a:t>
            </a:r>
          </a:p>
          <a:p>
            <a:r>
              <a:rPr lang="en-US" dirty="0" smtClean="0"/>
              <a:t>Post requests for public streams allow for more filters</a:t>
            </a:r>
            <a:endParaRPr lang="en-US" dirty="0" smtClean="0"/>
          </a:p>
          <a:p>
            <a:r>
              <a:rPr lang="en-US" dirty="0" smtClean="0"/>
              <a:t>User streams – One person’s data</a:t>
            </a:r>
            <a:endParaRPr lang="en-US" dirty="0" smtClean="0"/>
          </a:p>
          <a:p>
            <a:r>
              <a:rPr lang="en-US" dirty="0" smtClean="0"/>
              <a:t>Site </a:t>
            </a:r>
            <a:r>
              <a:rPr lang="en-US" dirty="0" smtClean="0"/>
              <a:t>streams – Multiple user streams</a:t>
            </a:r>
          </a:p>
          <a:p>
            <a:r>
              <a:rPr lang="en-US" dirty="0" smtClean="0"/>
              <a:t>User &amp; Site streams – REST API Fallback</a:t>
            </a:r>
            <a:endParaRPr lang="en-US" dirty="0"/>
          </a:p>
        </p:txBody>
      </p:sp>
    </p:spTree>
    <p:extLst>
      <p:ext uri="{BB962C8B-B14F-4D97-AF65-F5344CB8AC3E}">
        <p14:creationId xmlns:p14="http://schemas.microsoft.com/office/powerpoint/2010/main" val="1882087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Case Study – </a:t>
            </a:r>
            <a:r>
              <a:rPr lang="en-US" dirty="0" err="1" smtClean="0"/>
              <a:t>Esri</a:t>
            </a:r>
            <a:r>
              <a:rPr lang="en-US" dirty="0" smtClean="0"/>
              <a:t> </a:t>
            </a:r>
            <a:endParaRPr lang="en-US" dirty="0"/>
          </a:p>
        </p:txBody>
      </p:sp>
      <p:sp>
        <p:nvSpPr>
          <p:cNvPr id="3" name="Content Placeholder 2"/>
          <p:cNvSpPr>
            <a:spLocks noGrp="1"/>
          </p:cNvSpPr>
          <p:nvPr>
            <p:ph idx="1"/>
          </p:nvPr>
        </p:nvSpPr>
        <p:spPr>
          <a:xfrm>
            <a:off x="1484310" y="1676401"/>
            <a:ext cx="10018713" cy="4114800"/>
          </a:xfrm>
        </p:spPr>
        <p:txBody>
          <a:bodyPr/>
          <a:lstStyle/>
          <a:p>
            <a:pPr marL="0" indent="0">
              <a:buNone/>
            </a:pPr>
            <a:r>
              <a:rPr lang="en-US" b="1" dirty="0" smtClean="0"/>
              <a:t>Goal: Wanted </a:t>
            </a:r>
            <a:r>
              <a:rPr lang="en-US" b="1" dirty="0"/>
              <a:t>to use locations of Tweets to map weather trends in real time</a:t>
            </a:r>
          </a:p>
          <a:p>
            <a:pPr lvl="1"/>
            <a:r>
              <a:rPr lang="en-US" sz="2800" dirty="0"/>
              <a:t>Streaming APIs</a:t>
            </a:r>
          </a:p>
          <a:p>
            <a:pPr lvl="2"/>
            <a:r>
              <a:rPr lang="en-US" sz="2400" dirty="0"/>
              <a:t>No rate limits</a:t>
            </a:r>
          </a:p>
          <a:p>
            <a:pPr lvl="2"/>
            <a:r>
              <a:rPr lang="en-US" sz="2400" dirty="0"/>
              <a:t>Filtered information for more precise data mining</a:t>
            </a:r>
          </a:p>
          <a:p>
            <a:pPr lvl="2"/>
            <a:r>
              <a:rPr lang="en-US" sz="2400" dirty="0"/>
              <a:t>More information obtained this way when compared to the REST APIs</a:t>
            </a:r>
          </a:p>
          <a:p>
            <a:pPr marL="0" indent="0">
              <a:buNone/>
            </a:pPr>
            <a:endParaRPr lang="en-US" dirty="0"/>
          </a:p>
        </p:txBody>
      </p:sp>
    </p:spTree>
    <p:extLst>
      <p:ext uri="{BB962C8B-B14F-4D97-AF65-F5344CB8AC3E}">
        <p14:creationId xmlns:p14="http://schemas.microsoft.com/office/powerpoint/2010/main" val="4216959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86360"/>
            <a:ext cx="10018713" cy="1752599"/>
          </a:xfrm>
        </p:spPr>
        <p:txBody>
          <a:bodyPr/>
          <a:lstStyle/>
          <a:p>
            <a:pPr algn="ctr"/>
            <a:r>
              <a:rPr lang="en-US" dirty="0" err="1" smtClean="0"/>
              <a:t>Esri</a:t>
            </a:r>
            <a:r>
              <a:rPr lang="en-US" dirty="0" smtClean="0"/>
              <a:t> – Black Friday Shopping</a:t>
            </a:r>
            <a:endParaRPr lang="en-US" dirty="0"/>
          </a:p>
        </p:txBody>
      </p:sp>
      <p:pic>
        <p:nvPicPr>
          <p:cNvPr id="2050" name="Picture 2" descr="Twitter trajectories all"/>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843066" y="1666239"/>
            <a:ext cx="5301202" cy="3997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768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0160"/>
            <a:ext cx="10018713" cy="1752599"/>
          </a:xfrm>
        </p:spPr>
        <p:txBody>
          <a:bodyPr>
            <a:normAutofit/>
          </a:bodyPr>
          <a:lstStyle/>
          <a:p>
            <a:r>
              <a:rPr lang="en-US" dirty="0" smtClean="0"/>
              <a:t>Using Twitter Streaming API to graphically represent “How America is feeling Right Now”</a:t>
            </a:r>
            <a:endParaRPr lang="en-US" dirty="0"/>
          </a:p>
        </p:txBody>
      </p:sp>
      <p:sp>
        <p:nvSpPr>
          <p:cNvPr id="3" name="Content Placeholder 2"/>
          <p:cNvSpPr>
            <a:spLocks noGrp="1"/>
          </p:cNvSpPr>
          <p:nvPr>
            <p:ph idx="1"/>
          </p:nvPr>
        </p:nvSpPr>
        <p:spPr/>
        <p:txBody>
          <a:bodyPr/>
          <a:lstStyle/>
          <a:p>
            <a:r>
              <a:rPr lang="en-US" dirty="0">
                <a:hlinkClick r:id="rId2"/>
              </a:rPr>
              <a:t>http://pubnub.github.io/tweet-emotion</a:t>
            </a:r>
            <a:r>
              <a:rPr lang="en-US" dirty="0" smtClean="0">
                <a:hlinkClick r:id="rId2"/>
              </a:rPr>
              <a:t>/</a:t>
            </a:r>
            <a:endParaRPr lang="en-US" dirty="0" smtClean="0"/>
          </a:p>
          <a:p>
            <a:r>
              <a:rPr lang="en-US" dirty="0" smtClean="0">
                <a:hlinkClick r:id="rId3"/>
              </a:rPr>
              <a:t>Source Code</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6" name="Picture 5"/>
          <p:cNvPicPr>
            <a:picLocks noChangeAspect="1"/>
          </p:cNvPicPr>
          <p:nvPr/>
        </p:nvPicPr>
        <p:blipFill>
          <a:blip r:embed="rId4"/>
          <a:stretch>
            <a:fillRect/>
          </a:stretch>
        </p:blipFill>
        <p:spPr>
          <a:xfrm>
            <a:off x="1123950" y="3144127"/>
            <a:ext cx="8096250" cy="3694316"/>
          </a:xfrm>
          <a:prstGeom prst="rect">
            <a:avLst/>
          </a:prstGeom>
        </p:spPr>
      </p:pic>
    </p:spTree>
    <p:extLst>
      <p:ext uri="{BB962C8B-B14F-4D97-AF65-F5344CB8AC3E}">
        <p14:creationId xmlns:p14="http://schemas.microsoft.com/office/powerpoint/2010/main" val="577204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76200"/>
            <a:ext cx="10018713" cy="1752599"/>
          </a:xfrm>
        </p:spPr>
        <p:txBody>
          <a:bodyPr/>
          <a:lstStyle/>
          <a:p>
            <a:r>
              <a:rPr lang="en-US" dirty="0" smtClean="0"/>
              <a:t>Big Data Big Promises</a:t>
            </a:r>
            <a:endParaRPr lang="en-US" dirty="0"/>
          </a:p>
        </p:txBody>
      </p:sp>
      <p:sp>
        <p:nvSpPr>
          <p:cNvPr id="3" name="Content Placeholder 2"/>
          <p:cNvSpPr>
            <a:spLocks noGrp="1"/>
          </p:cNvSpPr>
          <p:nvPr>
            <p:ph idx="1"/>
          </p:nvPr>
        </p:nvSpPr>
        <p:spPr>
          <a:xfrm>
            <a:off x="1484310" y="1727201"/>
            <a:ext cx="10018713" cy="4064000"/>
          </a:xfrm>
        </p:spPr>
        <p:txBody>
          <a:bodyPr>
            <a:normAutofit/>
          </a:bodyPr>
          <a:lstStyle/>
          <a:p>
            <a:r>
              <a:rPr lang="en-US" b="1" dirty="0"/>
              <a:t>Large-scale data sets of human behavior have the potential to fundamentally </a:t>
            </a:r>
            <a:r>
              <a:rPr lang="en-US" b="1" dirty="0" smtClean="0"/>
              <a:t>transform our methods</a:t>
            </a:r>
          </a:p>
          <a:p>
            <a:pPr lvl="1"/>
            <a:r>
              <a:rPr lang="en-US" b="1" dirty="0"/>
              <a:t>W</a:t>
            </a:r>
            <a:r>
              <a:rPr lang="en-US" b="1" dirty="0" smtClean="0"/>
              <a:t>e </a:t>
            </a:r>
            <a:r>
              <a:rPr lang="en-US" b="1" dirty="0"/>
              <a:t>fight </a:t>
            </a:r>
            <a:r>
              <a:rPr lang="en-US" b="1" dirty="0" smtClean="0"/>
              <a:t>diseases</a:t>
            </a:r>
          </a:p>
          <a:p>
            <a:pPr lvl="1"/>
            <a:r>
              <a:rPr lang="en-US" b="1" dirty="0"/>
              <a:t>D</a:t>
            </a:r>
            <a:r>
              <a:rPr lang="en-US" b="1" dirty="0" smtClean="0"/>
              <a:t>esign cities </a:t>
            </a:r>
          </a:p>
          <a:p>
            <a:pPr lvl="1"/>
            <a:r>
              <a:rPr lang="en-US" b="1" dirty="0"/>
              <a:t>P</a:t>
            </a:r>
            <a:r>
              <a:rPr lang="en-US" b="1" dirty="0" smtClean="0"/>
              <a:t>erform </a:t>
            </a:r>
            <a:r>
              <a:rPr lang="en-US" b="1" dirty="0"/>
              <a:t>research. </a:t>
            </a:r>
            <a:endParaRPr lang="en-US" b="1" dirty="0" smtClean="0"/>
          </a:p>
          <a:p>
            <a:pPr lvl="1"/>
            <a:r>
              <a:rPr lang="en-US" b="1" dirty="0" smtClean="0"/>
              <a:t>Establish patterns of behavior</a:t>
            </a:r>
          </a:p>
        </p:txBody>
      </p:sp>
    </p:spTree>
    <p:extLst>
      <p:ext uri="{BB962C8B-B14F-4D97-AF65-F5344CB8AC3E}">
        <p14:creationId xmlns:p14="http://schemas.microsoft.com/office/powerpoint/2010/main" val="3835163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866" y="0"/>
            <a:ext cx="10515600" cy="1325563"/>
          </a:xfrm>
        </p:spPr>
        <p:txBody>
          <a:bodyPr/>
          <a:lstStyle/>
          <a:p>
            <a:r>
              <a:rPr lang="en-US" dirty="0" smtClean="0"/>
              <a:t>Metadata</a:t>
            </a:r>
            <a:endParaRPr lang="en-US" dirty="0"/>
          </a:p>
        </p:txBody>
      </p:sp>
      <p:sp>
        <p:nvSpPr>
          <p:cNvPr id="3" name="Content Placeholder 2"/>
          <p:cNvSpPr>
            <a:spLocks noGrp="1"/>
          </p:cNvSpPr>
          <p:nvPr>
            <p:ph idx="1"/>
          </p:nvPr>
        </p:nvSpPr>
        <p:spPr>
          <a:xfrm>
            <a:off x="1484310" y="1660209"/>
            <a:ext cx="10018713" cy="4130992"/>
          </a:xfrm>
        </p:spPr>
        <p:txBody>
          <a:bodyPr>
            <a:normAutofit lnSpcReduction="10000"/>
          </a:bodyPr>
          <a:lstStyle/>
          <a:p>
            <a:r>
              <a:rPr lang="en-US" dirty="0" smtClean="0"/>
              <a:t>Created on a large scale by ubiquitous technology</a:t>
            </a:r>
          </a:p>
          <a:p>
            <a:pPr lvl="1"/>
            <a:r>
              <a:rPr lang="en-US" dirty="0" smtClean="0"/>
              <a:t>Smartphones </a:t>
            </a:r>
          </a:p>
          <a:p>
            <a:pPr lvl="2"/>
            <a:r>
              <a:rPr lang="en-US" dirty="0" smtClean="0"/>
              <a:t>Apps</a:t>
            </a:r>
          </a:p>
          <a:p>
            <a:pPr lvl="2"/>
            <a:r>
              <a:rPr lang="en-US" dirty="0" smtClean="0"/>
              <a:t>GPS – Location Services</a:t>
            </a:r>
          </a:p>
          <a:p>
            <a:pPr lvl="2"/>
            <a:r>
              <a:rPr lang="en-US" dirty="0" smtClean="0"/>
              <a:t>Photo geotagging</a:t>
            </a:r>
          </a:p>
          <a:p>
            <a:pPr lvl="2"/>
            <a:r>
              <a:rPr lang="en-US" dirty="0" smtClean="0"/>
              <a:t>Tweets, Likes, Status Updates, </a:t>
            </a:r>
            <a:r>
              <a:rPr lang="en-US" dirty="0" err="1" smtClean="0"/>
              <a:t>etc</a:t>
            </a:r>
            <a:endParaRPr lang="en-US" dirty="0" smtClean="0"/>
          </a:p>
          <a:p>
            <a:pPr lvl="2"/>
            <a:r>
              <a:rPr lang="en-US" dirty="0" smtClean="0"/>
              <a:t>Cellphone triangulation</a:t>
            </a:r>
          </a:p>
          <a:p>
            <a:pPr lvl="2"/>
            <a:r>
              <a:rPr lang="en-US" dirty="0" smtClean="0"/>
              <a:t>Call Records</a:t>
            </a:r>
          </a:p>
          <a:p>
            <a:pPr lvl="2"/>
            <a:r>
              <a:rPr lang="en-US" dirty="0" smtClean="0"/>
              <a:t>Credit Card Purchases</a:t>
            </a:r>
          </a:p>
          <a:p>
            <a:pPr lvl="2"/>
            <a:r>
              <a:rPr lang="en-US" dirty="0" smtClean="0"/>
              <a:t>Web Browsing</a:t>
            </a:r>
          </a:p>
          <a:p>
            <a:pPr marL="1371600" lvl="3" indent="0">
              <a:buNone/>
            </a:pPr>
            <a:endParaRPr lang="en-US" b="1" dirty="0" smtClean="0"/>
          </a:p>
          <a:p>
            <a:pPr marL="457200" lvl="1" indent="0">
              <a:buNone/>
            </a:pPr>
            <a:endParaRPr lang="en-US" dirty="0"/>
          </a:p>
        </p:txBody>
      </p:sp>
    </p:spTree>
    <p:extLst>
      <p:ext uri="{BB962C8B-B14F-4D97-AF65-F5344CB8AC3E}">
        <p14:creationId xmlns:p14="http://schemas.microsoft.com/office/powerpoint/2010/main" val="3447971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dirty="0" smtClean="0"/>
              <a:t>Metadata </a:t>
            </a:r>
            <a:r>
              <a:rPr lang="en-US" dirty="0" smtClean="0"/>
              <a:t>and Privacy – MIT Study</a:t>
            </a:r>
            <a:endParaRPr lang="en-US" dirty="0"/>
          </a:p>
        </p:txBody>
      </p:sp>
      <p:sp>
        <p:nvSpPr>
          <p:cNvPr id="3" name="Content Placeholder 2"/>
          <p:cNvSpPr>
            <a:spLocks noGrp="1"/>
          </p:cNvSpPr>
          <p:nvPr>
            <p:ph idx="1"/>
          </p:nvPr>
        </p:nvSpPr>
        <p:spPr>
          <a:xfrm>
            <a:off x="1484310" y="1752599"/>
            <a:ext cx="10018713" cy="4038601"/>
          </a:xfrm>
        </p:spPr>
        <p:txBody>
          <a:bodyPr>
            <a:normAutofit/>
          </a:bodyPr>
          <a:lstStyle/>
          <a:p>
            <a:r>
              <a:rPr lang="en-US" dirty="0" smtClean="0"/>
              <a:t>A study 3 months of credit card records for 1.1 million people and show that four spatiotemporal points are enough to uniquely re-identify 90% of individuals. </a:t>
            </a:r>
          </a:p>
          <a:p>
            <a:r>
              <a:rPr lang="en-US" dirty="0" smtClean="0"/>
              <a:t>They show that knowing the price of a transaction increases the risk of re-identification by 22%, on average. </a:t>
            </a:r>
          </a:p>
          <a:p>
            <a:r>
              <a:rPr lang="en-US" dirty="0" smtClean="0"/>
              <a:t>They show that even data sets that provide coarse information at any or all of the dimensions provide little anonymity and that women are more identifiable than men in credit card metadata.</a:t>
            </a:r>
            <a:endParaRPr lang="en-US" dirty="0"/>
          </a:p>
        </p:txBody>
      </p:sp>
    </p:spTree>
    <p:extLst>
      <p:ext uri="{BB962C8B-B14F-4D97-AF65-F5344CB8AC3E}">
        <p14:creationId xmlns:p14="http://schemas.microsoft.com/office/powerpoint/2010/main" val="926614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MIT Study - Privacy</a:t>
            </a:r>
            <a:endParaRPr lang="en-US" dirty="0"/>
          </a:p>
        </p:txBody>
      </p:sp>
      <p:sp>
        <p:nvSpPr>
          <p:cNvPr id="3" name="Content Placeholder 2"/>
          <p:cNvSpPr>
            <a:spLocks noGrp="1"/>
          </p:cNvSpPr>
          <p:nvPr>
            <p:ph idx="1"/>
          </p:nvPr>
        </p:nvSpPr>
        <p:spPr>
          <a:xfrm>
            <a:off x="1484310" y="1752599"/>
            <a:ext cx="10018713" cy="4038601"/>
          </a:xfrm>
        </p:spPr>
        <p:txBody>
          <a:bodyPr>
            <a:normAutofit fontScale="92500" lnSpcReduction="10000"/>
          </a:bodyPr>
          <a:lstStyle/>
          <a:p>
            <a:pPr marL="0" indent="0" fontAlgn="base">
              <a:buNone/>
            </a:pPr>
            <a:r>
              <a:rPr lang="en-US" dirty="0"/>
              <a:t>De </a:t>
            </a:r>
            <a:r>
              <a:rPr lang="en-US" dirty="0" err="1"/>
              <a:t>Montjoye's</a:t>
            </a:r>
            <a:r>
              <a:rPr lang="en-US" dirty="0"/>
              <a:t> team analyzed 3 months of credit card </a:t>
            </a:r>
            <a:r>
              <a:rPr lang="en-US" dirty="0" smtClean="0"/>
              <a:t>transactions chronicling </a:t>
            </a:r>
            <a:r>
              <a:rPr lang="en-US" dirty="0"/>
              <a:t>the spending of 1.1 million people in 10,000 shops in a single </a:t>
            </a:r>
            <a:r>
              <a:rPr lang="en-US" dirty="0" smtClean="0"/>
              <a:t>country </a:t>
            </a:r>
            <a:r>
              <a:rPr lang="en-US" dirty="0" smtClean="0"/>
              <a:t>analyzed </a:t>
            </a:r>
            <a:r>
              <a:rPr lang="en-US" dirty="0" smtClean="0"/>
              <a:t>information from  a </a:t>
            </a:r>
            <a:r>
              <a:rPr lang="en-US" dirty="0"/>
              <a:t>“major bank,” </a:t>
            </a:r>
            <a:endParaRPr lang="en-US" dirty="0" smtClean="0"/>
          </a:p>
          <a:p>
            <a:pPr marL="0" indent="0" fontAlgn="base">
              <a:buNone/>
            </a:pPr>
            <a:r>
              <a:rPr lang="en-US" dirty="0" smtClean="0"/>
              <a:t>The </a:t>
            </a:r>
            <a:r>
              <a:rPr lang="en-US" dirty="0"/>
              <a:t>bank </a:t>
            </a:r>
            <a:r>
              <a:rPr lang="en-US" dirty="0" smtClean="0"/>
              <a:t>anatomized the data. Stripped off names</a:t>
            </a:r>
            <a:r>
              <a:rPr lang="en-US" dirty="0"/>
              <a:t>, credit card numbers, shop addresses, and even the exact times of the transactions. </a:t>
            </a:r>
            <a:endParaRPr lang="en-US" dirty="0" smtClean="0"/>
          </a:p>
          <a:p>
            <a:pPr marL="0" indent="0" fontAlgn="base">
              <a:buNone/>
            </a:pPr>
            <a:r>
              <a:rPr lang="en-US" dirty="0" smtClean="0"/>
              <a:t>All </a:t>
            </a:r>
            <a:r>
              <a:rPr lang="en-US" dirty="0"/>
              <a:t>that remained were the metadata: amounts spent, shop type—restaurant, gym, or grocery store, for example—and a code representing each </a:t>
            </a:r>
            <a:r>
              <a:rPr lang="en-US" dirty="0" smtClean="0"/>
              <a:t>person, because </a:t>
            </a:r>
            <a:r>
              <a:rPr lang="en-US" dirty="0"/>
              <a:t>each individual's spending pattern is unique, the data have a very high “unicity.” </a:t>
            </a:r>
            <a:endParaRPr lang="en-US" dirty="0" smtClean="0"/>
          </a:p>
          <a:p>
            <a:pPr marL="0" indent="0" fontAlgn="base">
              <a:buNone/>
            </a:pPr>
            <a:r>
              <a:rPr lang="en-US" dirty="0" smtClean="0"/>
              <a:t>To do a </a:t>
            </a:r>
            <a:r>
              <a:rPr lang="en-US" dirty="0"/>
              <a:t>“correlation </a:t>
            </a:r>
            <a:r>
              <a:rPr lang="en-US" dirty="0" smtClean="0"/>
              <a:t>attack”  </a:t>
            </a:r>
            <a:r>
              <a:rPr lang="en-US" dirty="0"/>
              <a:t>reveal a person's identity, you just need to correlate the metadata with information about the person from an outside </a:t>
            </a:r>
            <a:r>
              <a:rPr lang="en-US" dirty="0" smtClean="0"/>
              <a:t>source like check-ins on twitter, </a:t>
            </a:r>
            <a:r>
              <a:rPr lang="en-US" dirty="0" err="1" smtClean="0"/>
              <a:t>facebook</a:t>
            </a:r>
            <a:r>
              <a:rPr lang="en-US" dirty="0" smtClean="0"/>
              <a:t> or 4square.</a:t>
            </a:r>
            <a:endParaRPr lang="en-US" dirty="0"/>
          </a:p>
          <a:p>
            <a:endParaRPr lang="en-US" dirty="0"/>
          </a:p>
        </p:txBody>
      </p:sp>
    </p:spTree>
    <p:extLst>
      <p:ext uri="{BB962C8B-B14F-4D97-AF65-F5344CB8AC3E}">
        <p14:creationId xmlns:p14="http://schemas.microsoft.com/office/powerpoint/2010/main" val="153939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dirty="0" smtClean="0"/>
              <a:t>MIT Study - Continued</a:t>
            </a:r>
            <a:endParaRPr lang="en-US" dirty="0"/>
          </a:p>
        </p:txBody>
      </p:sp>
      <p:sp>
        <p:nvSpPr>
          <p:cNvPr id="3" name="Content Placeholder 2"/>
          <p:cNvSpPr>
            <a:spLocks noGrp="1"/>
          </p:cNvSpPr>
          <p:nvPr>
            <p:ph idx="1"/>
          </p:nvPr>
        </p:nvSpPr>
        <p:spPr>
          <a:xfrm>
            <a:off x="1484310" y="1752599"/>
            <a:ext cx="10018713" cy="4038601"/>
          </a:xfrm>
        </p:spPr>
        <p:txBody>
          <a:bodyPr>
            <a:normAutofit fontScale="85000" lnSpcReduction="20000"/>
          </a:bodyPr>
          <a:lstStyle/>
          <a:p>
            <a:pPr marL="0" indent="0" fontAlgn="base">
              <a:buNone/>
            </a:pPr>
            <a:r>
              <a:rPr lang="en-US" dirty="0"/>
              <a:t>The MIT team simulated a correlation attack on the credit card metadata.  </a:t>
            </a:r>
            <a:r>
              <a:rPr lang="en-US" dirty="0" err="1"/>
              <a:t>Geolocated</a:t>
            </a:r>
            <a:r>
              <a:rPr lang="en-US" dirty="0"/>
              <a:t> tweets or mobile phone apps that log location. The computer used those clues to identify some of the anonymous spenders. </a:t>
            </a:r>
          </a:p>
          <a:p>
            <a:pPr marL="0" indent="0" fontAlgn="base">
              <a:buNone/>
            </a:pPr>
            <a:r>
              <a:rPr lang="en-US" dirty="0"/>
              <a:t>The researchers then fed a different piece of outside information into the algorithm and tried again, and so on until every person was de-anonymized.</a:t>
            </a:r>
          </a:p>
          <a:p>
            <a:pPr marL="0" indent="0" fontAlgn="base">
              <a:buNone/>
            </a:pPr>
            <a:r>
              <a:rPr lang="en-US" dirty="0"/>
              <a:t>Just knowing an individual's location on four occasions was enough to fingerprint 90% of the spenders. </a:t>
            </a:r>
          </a:p>
          <a:p>
            <a:pPr marL="0" indent="0" fontAlgn="base">
              <a:buNone/>
            </a:pPr>
            <a:r>
              <a:rPr lang="en-US" dirty="0"/>
              <a:t>And knowing the amount spent on those occasions made it possible to de-anonymize nearly everyone and trace their entire transaction history with just three pieces of information per person. </a:t>
            </a:r>
          </a:p>
          <a:p>
            <a:pPr marL="0" indent="0" fontAlgn="base">
              <a:buNone/>
            </a:pPr>
            <a:r>
              <a:rPr lang="en-US" dirty="0"/>
              <a:t>The findings echo the results of a 2013 </a:t>
            </a:r>
            <a:r>
              <a:rPr lang="en-US" i="1" dirty="0"/>
              <a:t>Scientific Reports</a:t>
            </a:r>
            <a:r>
              <a:rPr lang="en-US" dirty="0"/>
              <a:t> study in which de </a:t>
            </a:r>
            <a:r>
              <a:rPr lang="en-US" dirty="0" err="1"/>
              <a:t>Montjoye</a:t>
            </a:r>
            <a:r>
              <a:rPr lang="en-US" dirty="0"/>
              <a:t> and colleagues started with a trove of mobile phone metadata on subscribers' movements and showed that knowing a person's location on four occasions was enough to identify them.</a:t>
            </a:r>
          </a:p>
        </p:txBody>
      </p:sp>
    </p:spTree>
    <p:extLst>
      <p:ext uri="{BB962C8B-B14F-4D97-AF65-F5344CB8AC3E}">
        <p14:creationId xmlns:p14="http://schemas.microsoft.com/office/powerpoint/2010/main" val="1714358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3831" y="0"/>
            <a:ext cx="10018713" cy="1752599"/>
          </a:xfrm>
        </p:spPr>
        <p:txBody>
          <a:bodyPr/>
          <a:lstStyle/>
          <a:p>
            <a:r>
              <a:rPr lang="en-US" dirty="0" smtClean="0"/>
              <a:t>Fabric APIs</a:t>
            </a:r>
            <a:endParaRPr lang="en-US" dirty="0"/>
          </a:p>
        </p:txBody>
      </p:sp>
      <p:sp>
        <p:nvSpPr>
          <p:cNvPr id="3" name="Content Placeholder 2"/>
          <p:cNvSpPr>
            <a:spLocks noGrp="1"/>
          </p:cNvSpPr>
          <p:nvPr>
            <p:ph idx="1"/>
          </p:nvPr>
        </p:nvSpPr>
        <p:spPr>
          <a:xfrm>
            <a:off x="1484310" y="1752599"/>
            <a:ext cx="10018713" cy="4038602"/>
          </a:xfrm>
        </p:spPr>
        <p:txBody>
          <a:bodyPr>
            <a:normAutofit lnSpcReduction="10000"/>
          </a:bodyPr>
          <a:lstStyle/>
          <a:p>
            <a:r>
              <a:rPr lang="en-US" dirty="0" smtClean="0"/>
              <a:t>A set of APIs with multiple uses</a:t>
            </a:r>
          </a:p>
          <a:p>
            <a:r>
              <a:rPr lang="en-US" dirty="0" smtClean="0"/>
              <a:t>Combines REST APIs with useful stats</a:t>
            </a:r>
          </a:p>
          <a:p>
            <a:r>
              <a:rPr lang="en-US" dirty="0" smtClean="0"/>
              <a:t>Cross-platform, can be used with several IDEs</a:t>
            </a:r>
          </a:p>
          <a:p>
            <a:r>
              <a:rPr lang="en-US" dirty="0" smtClean="0"/>
              <a:t>App Stability – </a:t>
            </a:r>
            <a:r>
              <a:rPr lang="en-US" dirty="0" err="1" smtClean="0"/>
              <a:t>Crashlytics</a:t>
            </a:r>
            <a:endParaRPr lang="en-US" dirty="0" smtClean="0"/>
          </a:p>
          <a:p>
            <a:r>
              <a:rPr lang="en-US" dirty="0" smtClean="0"/>
              <a:t>Identity – Digits, Twitter Log In</a:t>
            </a:r>
          </a:p>
          <a:p>
            <a:r>
              <a:rPr lang="en-US" dirty="0" smtClean="0"/>
              <a:t>Distribution – Twitter Social</a:t>
            </a:r>
          </a:p>
          <a:p>
            <a:r>
              <a:rPr lang="en-US" dirty="0" smtClean="0"/>
              <a:t>Mobile Analytics – Answers</a:t>
            </a:r>
          </a:p>
          <a:p>
            <a:r>
              <a:rPr lang="en-US" dirty="0" smtClean="0"/>
              <a:t>Monetization – MoPub  </a:t>
            </a:r>
            <a:endParaRPr lang="en-US" dirty="0"/>
          </a:p>
        </p:txBody>
      </p:sp>
    </p:spTree>
    <p:extLst>
      <p:ext uri="{BB962C8B-B14F-4D97-AF65-F5344CB8AC3E}">
        <p14:creationId xmlns:p14="http://schemas.microsoft.com/office/powerpoint/2010/main" val="3660284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dirty="0" smtClean="0"/>
              <a:t>Introducing the APIs</a:t>
            </a:r>
            <a:endParaRPr lang="en-US" dirty="0"/>
          </a:p>
        </p:txBody>
      </p:sp>
      <p:sp>
        <p:nvSpPr>
          <p:cNvPr id="3" name="Content Placeholder 2"/>
          <p:cNvSpPr>
            <a:spLocks noGrp="1"/>
          </p:cNvSpPr>
          <p:nvPr>
            <p:ph idx="1"/>
          </p:nvPr>
        </p:nvSpPr>
        <p:spPr>
          <a:xfrm>
            <a:off x="1484310" y="1752599"/>
            <a:ext cx="10018713" cy="4038601"/>
          </a:xfrm>
        </p:spPr>
        <p:txBody>
          <a:bodyPr/>
          <a:lstStyle/>
          <a:p>
            <a:r>
              <a:rPr lang="en-US" dirty="0" smtClean="0"/>
              <a:t>REST (Representational State Transfer) – Most APIs are categorized here</a:t>
            </a:r>
          </a:p>
          <a:p>
            <a:r>
              <a:rPr lang="en-US" dirty="0" smtClean="0"/>
              <a:t>Streaming APIs – Live updates of public data</a:t>
            </a:r>
          </a:p>
          <a:p>
            <a:r>
              <a:rPr lang="en-US" dirty="0" smtClean="0"/>
              <a:t>Fabric APIs – Easily integrate Twitter, everywhere</a:t>
            </a:r>
            <a:endParaRPr lang="en-US" dirty="0"/>
          </a:p>
        </p:txBody>
      </p:sp>
    </p:spTree>
    <p:extLst>
      <p:ext uri="{BB962C8B-B14F-4D97-AF65-F5344CB8AC3E}">
        <p14:creationId xmlns:p14="http://schemas.microsoft.com/office/powerpoint/2010/main" val="1033354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0"/>
            <a:ext cx="10018713" cy="1752599"/>
          </a:xfrm>
        </p:spPr>
        <p:txBody>
          <a:bodyPr/>
          <a:lstStyle/>
          <a:p>
            <a:r>
              <a:rPr lang="en-US" dirty="0" err="1" smtClean="0"/>
              <a:t>Crashlytics</a:t>
            </a:r>
            <a:r>
              <a:rPr lang="en-US" dirty="0" smtClean="0"/>
              <a:t> – The Exception Handler</a:t>
            </a:r>
            <a:endParaRPr lang="en-US" dirty="0"/>
          </a:p>
        </p:txBody>
      </p:sp>
      <p:pic>
        <p:nvPicPr>
          <p:cNvPr id="3074" name="Picture 2" descr="Beautiful, Insightful Report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02372" y="1894840"/>
            <a:ext cx="6982591" cy="3828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732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0"/>
            <a:ext cx="10018713" cy="1752599"/>
          </a:xfrm>
        </p:spPr>
        <p:txBody>
          <a:bodyPr/>
          <a:lstStyle/>
          <a:p>
            <a:r>
              <a:rPr lang="en-US" dirty="0" smtClean="0"/>
              <a:t>Digits – Easy Identification </a:t>
            </a:r>
            <a:endParaRPr lang="en-US" dirty="0"/>
          </a:p>
        </p:txBody>
      </p:sp>
      <p:pic>
        <p:nvPicPr>
          <p:cNvPr id="4098" name="Picture 2" descr="Onboarding that Users Love &amp;amp; Trust"/>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12372" y="1935479"/>
            <a:ext cx="6362591" cy="3786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726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1752599"/>
          </a:xfrm>
        </p:spPr>
        <p:txBody>
          <a:bodyPr/>
          <a:lstStyle/>
          <a:p>
            <a:r>
              <a:rPr lang="en-US" dirty="0" smtClean="0"/>
              <a:t>Twitter Social – Customizing Twitter</a:t>
            </a:r>
            <a:endParaRPr lang="en-US" dirty="0"/>
          </a:p>
        </p:txBody>
      </p:sp>
      <p:pic>
        <p:nvPicPr>
          <p:cNvPr id="5122" name="Picture 2" descr="Blends Seamlessly into Your App"/>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352773" y="1894839"/>
            <a:ext cx="4281787" cy="4177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9554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1752599"/>
          </a:xfrm>
        </p:spPr>
        <p:txBody>
          <a:bodyPr/>
          <a:lstStyle/>
          <a:p>
            <a:r>
              <a:rPr lang="en-US" dirty="0" smtClean="0"/>
              <a:t>MoPub – Winning Customers Over</a:t>
            </a:r>
            <a:endParaRPr lang="en-US" dirty="0"/>
          </a:p>
        </p:txBody>
      </p:sp>
      <p:pic>
        <p:nvPicPr>
          <p:cNvPr id="6146" name="Picture 2" descr="MoPub ensures you maximize your revenue"/>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86189" y="2026919"/>
            <a:ext cx="7614956" cy="3768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936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dirty="0" smtClean="0"/>
              <a:t>Case Study – </a:t>
            </a:r>
            <a:r>
              <a:rPr lang="en-US" dirty="0" err="1" smtClean="0"/>
              <a:t>Buzzfeed</a:t>
            </a:r>
            <a:r>
              <a:rPr lang="en-US" dirty="0" smtClean="0"/>
              <a:t> </a:t>
            </a:r>
            <a:endParaRPr lang="en-US" dirty="0"/>
          </a:p>
        </p:txBody>
      </p:sp>
      <p:sp>
        <p:nvSpPr>
          <p:cNvPr id="3" name="Content Placeholder 2"/>
          <p:cNvSpPr>
            <a:spLocks noGrp="1"/>
          </p:cNvSpPr>
          <p:nvPr>
            <p:ph idx="1"/>
          </p:nvPr>
        </p:nvSpPr>
        <p:spPr>
          <a:xfrm>
            <a:off x="1484310" y="1625600"/>
            <a:ext cx="10018713" cy="4856479"/>
          </a:xfrm>
        </p:spPr>
        <p:txBody>
          <a:bodyPr>
            <a:normAutofit fontScale="92500" lnSpcReduction="10000"/>
          </a:bodyPr>
          <a:lstStyle/>
          <a:p>
            <a:pPr marL="0" indent="0">
              <a:buNone/>
            </a:pPr>
            <a:r>
              <a:rPr lang="en-US" b="1" dirty="0" smtClean="0"/>
              <a:t>Goal: Aimed </a:t>
            </a:r>
            <a:r>
              <a:rPr lang="en-US" b="1" dirty="0"/>
              <a:t>to reduce crash rates for its 150+ million users</a:t>
            </a:r>
          </a:p>
          <a:p>
            <a:pPr lvl="1"/>
            <a:r>
              <a:rPr lang="en-US" sz="2800" dirty="0" err="1"/>
              <a:t>Crashlytics</a:t>
            </a:r>
            <a:r>
              <a:rPr lang="en-US" sz="2800" dirty="0"/>
              <a:t> (Part of the Fabric SDK)</a:t>
            </a:r>
          </a:p>
          <a:p>
            <a:pPr lvl="2"/>
            <a:r>
              <a:rPr lang="en-US" sz="2400" dirty="0"/>
              <a:t>Pinpoints state of the device when exceptions are thrown</a:t>
            </a:r>
          </a:p>
          <a:p>
            <a:pPr lvl="2"/>
            <a:r>
              <a:rPr lang="en-US" sz="2400" dirty="0"/>
              <a:t>Data collected regardless of whether throw/catch exists</a:t>
            </a:r>
          </a:p>
          <a:p>
            <a:pPr lvl="2"/>
            <a:r>
              <a:rPr lang="en-US" sz="2400" dirty="0"/>
              <a:t>Issues alerted in real time</a:t>
            </a:r>
          </a:p>
          <a:p>
            <a:pPr lvl="2"/>
            <a:r>
              <a:rPr lang="en-US" sz="2400" dirty="0"/>
              <a:t>Stack trace analysis</a:t>
            </a:r>
          </a:p>
          <a:p>
            <a:pPr marL="0" indent="0">
              <a:buNone/>
            </a:pPr>
            <a:r>
              <a:rPr lang="en-US" b="1" dirty="0" smtClean="0"/>
              <a:t>Goal: Wanted </a:t>
            </a:r>
            <a:r>
              <a:rPr lang="en-US" b="1" dirty="0"/>
              <a:t>to make it easier to share stories on Twitter</a:t>
            </a:r>
          </a:p>
          <a:p>
            <a:pPr lvl="1"/>
            <a:r>
              <a:rPr lang="en-US" sz="2800" dirty="0"/>
              <a:t>Twitter Social (Also part of the Fabric SDK)</a:t>
            </a:r>
          </a:p>
          <a:p>
            <a:pPr lvl="2"/>
            <a:r>
              <a:rPr lang="en-US" sz="2400" dirty="0"/>
              <a:t>One tag in XML embeds a tweet</a:t>
            </a:r>
          </a:p>
          <a:p>
            <a:pPr lvl="2"/>
            <a:r>
              <a:rPr lang="en-US" sz="2400" dirty="0"/>
              <a:t>Made possible by the </a:t>
            </a:r>
            <a:r>
              <a:rPr lang="en-US" sz="2400" dirty="0" err="1"/>
              <a:t>TweetUI</a:t>
            </a:r>
            <a:r>
              <a:rPr lang="en-US" sz="2400" dirty="0"/>
              <a:t> Kit for Android and the REST APIs for iOS</a:t>
            </a:r>
          </a:p>
          <a:p>
            <a:endParaRPr lang="en-US" dirty="0"/>
          </a:p>
        </p:txBody>
      </p:sp>
    </p:spTree>
    <p:extLst>
      <p:ext uri="{BB962C8B-B14F-4D97-AF65-F5344CB8AC3E}">
        <p14:creationId xmlns:p14="http://schemas.microsoft.com/office/powerpoint/2010/main" val="1616591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1752599"/>
          </a:xfrm>
        </p:spPr>
        <p:txBody>
          <a:bodyPr/>
          <a:lstStyle/>
          <a:p>
            <a:pPr algn="ctr"/>
            <a:r>
              <a:rPr lang="en-US" dirty="0" err="1" smtClean="0"/>
              <a:t>Buzzfeed</a:t>
            </a:r>
            <a:r>
              <a:rPr lang="en-US" dirty="0" smtClean="0"/>
              <a:t> – Tweet Embedding</a:t>
            </a:r>
            <a:endParaRPr lang="en-US" dirty="0"/>
          </a:p>
        </p:txBody>
      </p:sp>
      <p:pic>
        <p:nvPicPr>
          <p:cNvPr id="4" name="Content Placeholder 3"/>
          <p:cNvPicPr>
            <a:picLocks noGrp="1" noChangeAspect="1"/>
          </p:cNvPicPr>
          <p:nvPr>
            <p:ph idx="1"/>
          </p:nvPr>
        </p:nvPicPr>
        <p:blipFill rotWithShape="1">
          <a:blip r:embed="rId2"/>
          <a:stretch/>
        </p:blipFill>
        <p:spPr>
          <a:xfrm>
            <a:off x="2667448" y="1752599"/>
            <a:ext cx="7652438" cy="4304497"/>
          </a:xfrm>
          <a:prstGeom prst="rect">
            <a:avLst/>
          </a:prstGeom>
        </p:spPr>
      </p:pic>
    </p:spTree>
    <p:extLst>
      <p:ext uri="{BB962C8B-B14F-4D97-AF65-F5344CB8AC3E}">
        <p14:creationId xmlns:p14="http://schemas.microsoft.com/office/powerpoint/2010/main" val="163207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dirty="0" smtClean="0"/>
              <a:t>Case Study – Halfbrick Studios</a:t>
            </a:r>
            <a:endParaRPr lang="en-US" dirty="0"/>
          </a:p>
        </p:txBody>
      </p:sp>
      <p:sp>
        <p:nvSpPr>
          <p:cNvPr id="3" name="Content Placeholder 2"/>
          <p:cNvSpPr>
            <a:spLocks noGrp="1"/>
          </p:cNvSpPr>
          <p:nvPr>
            <p:ph idx="1"/>
          </p:nvPr>
        </p:nvSpPr>
        <p:spPr>
          <a:xfrm>
            <a:off x="1484310" y="1666241"/>
            <a:ext cx="10018713" cy="4124960"/>
          </a:xfrm>
        </p:spPr>
        <p:txBody>
          <a:bodyPr>
            <a:normAutofit/>
          </a:bodyPr>
          <a:lstStyle/>
          <a:p>
            <a:pPr marL="0" indent="0">
              <a:buNone/>
            </a:pPr>
            <a:r>
              <a:rPr lang="en-US" b="1" dirty="0" smtClean="0"/>
              <a:t>Goal: Wanted </a:t>
            </a:r>
            <a:r>
              <a:rPr lang="en-US" b="1" dirty="0"/>
              <a:t>to make money </a:t>
            </a:r>
            <a:r>
              <a:rPr lang="en-US" b="1" dirty="0" smtClean="0"/>
              <a:t>through </a:t>
            </a:r>
            <a:r>
              <a:rPr lang="en-US" b="1" dirty="0"/>
              <a:t>their </a:t>
            </a:r>
            <a:r>
              <a:rPr lang="en-US" b="1" dirty="0" smtClean="0"/>
              <a:t>advertisements and add some personalization</a:t>
            </a:r>
            <a:endParaRPr lang="en-US" b="1" dirty="0"/>
          </a:p>
          <a:p>
            <a:pPr lvl="1"/>
            <a:r>
              <a:rPr lang="en-US" sz="2800" dirty="0"/>
              <a:t>MoPub</a:t>
            </a:r>
          </a:p>
          <a:p>
            <a:pPr lvl="2"/>
            <a:r>
              <a:rPr lang="en-US" sz="2400" dirty="0"/>
              <a:t>Better ad management</a:t>
            </a:r>
          </a:p>
          <a:p>
            <a:pPr lvl="2"/>
            <a:r>
              <a:rPr lang="en-US" sz="2400" dirty="0"/>
              <a:t>Personalized advertisements with just a few lines of code</a:t>
            </a:r>
          </a:p>
          <a:p>
            <a:pPr lvl="2"/>
            <a:r>
              <a:rPr lang="en-US" sz="2400" dirty="0"/>
              <a:t>Doubled the revenue of advertisements</a:t>
            </a:r>
          </a:p>
          <a:p>
            <a:pPr lvl="2"/>
            <a:r>
              <a:rPr lang="en-US" sz="2400" dirty="0"/>
              <a:t>Real time bidding – advertisers are in control of the apps their ads appear in</a:t>
            </a:r>
            <a:endParaRPr lang="en-US" dirty="0"/>
          </a:p>
          <a:p>
            <a:pPr marL="0" indent="0">
              <a:buNone/>
            </a:pPr>
            <a:endParaRPr lang="en-US" dirty="0"/>
          </a:p>
        </p:txBody>
      </p:sp>
    </p:spTree>
    <p:extLst>
      <p:ext uri="{BB962C8B-B14F-4D97-AF65-F5344CB8AC3E}">
        <p14:creationId xmlns:p14="http://schemas.microsoft.com/office/powerpoint/2010/main" val="4177923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1603" y="0"/>
            <a:ext cx="10018713" cy="1752599"/>
          </a:xfrm>
        </p:spPr>
        <p:txBody>
          <a:bodyPr/>
          <a:lstStyle/>
          <a:p>
            <a:pPr algn="ctr"/>
            <a:r>
              <a:rPr lang="en-US" dirty="0" smtClean="0"/>
              <a:t>Halfbrick Studios – Raking in App Revenue</a:t>
            </a:r>
            <a:endParaRPr lang="en-US" dirty="0"/>
          </a:p>
        </p:txBody>
      </p:sp>
      <p:pic>
        <p:nvPicPr>
          <p:cNvPr id="7170" name="Picture 2" descr="http://cdn.makeuseof.com/wp-content/uploads/2014/10/muo-android-adware-ad.png?f68ba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8706" y="2052319"/>
            <a:ext cx="7264506" cy="4086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665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MoPub – Studying the Issues</a:t>
            </a:r>
            <a:endParaRPr lang="en-US" dirty="0"/>
          </a:p>
        </p:txBody>
      </p:sp>
      <p:sp>
        <p:nvSpPr>
          <p:cNvPr id="3" name="Content Placeholder 2"/>
          <p:cNvSpPr>
            <a:spLocks noGrp="1"/>
          </p:cNvSpPr>
          <p:nvPr>
            <p:ph idx="1"/>
          </p:nvPr>
        </p:nvSpPr>
        <p:spPr>
          <a:xfrm>
            <a:off x="2367280" y="2489201"/>
            <a:ext cx="9135743" cy="3302000"/>
          </a:xfrm>
        </p:spPr>
        <p:txBody>
          <a:bodyPr>
            <a:noAutofit/>
          </a:bodyPr>
          <a:lstStyle/>
          <a:p>
            <a:pPr marL="0" indent="0">
              <a:buNone/>
            </a:pPr>
            <a:r>
              <a:rPr lang="en-US" sz="1600" dirty="0" smtClean="0"/>
              <a:t>Amy </a:t>
            </a:r>
            <a:r>
              <a:rPr lang="en-US" sz="1600" dirty="0"/>
              <a:t>uses her smartphone to shop for shoes at </a:t>
            </a:r>
            <a:r>
              <a:rPr lang="en-US" sz="1600" dirty="0" smtClean="0"/>
              <a:t>Zappos.com and she </a:t>
            </a:r>
            <a:r>
              <a:rPr lang="en-US" sz="1600" dirty="0" smtClean="0"/>
              <a:t>takes a break from shopping to play </a:t>
            </a:r>
            <a:r>
              <a:rPr lang="en-US" sz="1600" dirty="0"/>
              <a:t>Rovio's Angry Birds. </a:t>
            </a:r>
            <a:endParaRPr lang="en-US" sz="1600" dirty="0" smtClean="0"/>
          </a:p>
          <a:p>
            <a:pPr marL="0" indent="0">
              <a:buNone/>
            </a:pPr>
            <a:r>
              <a:rPr lang="en-US" sz="1600" dirty="0" smtClean="0"/>
              <a:t>Rovio's </a:t>
            </a:r>
            <a:r>
              <a:rPr lang="en-US" sz="1600" dirty="0"/>
              <a:t>server instantly recognizes Amy based on her phone's unique device ID (a sort of online fingerprint). </a:t>
            </a:r>
            <a:endParaRPr lang="en-US" sz="1600" dirty="0" smtClean="0"/>
          </a:p>
          <a:p>
            <a:pPr marL="0" indent="0">
              <a:buNone/>
            </a:pPr>
            <a:r>
              <a:rPr lang="en-US" sz="1600" dirty="0" smtClean="0"/>
              <a:t>It </a:t>
            </a:r>
            <a:r>
              <a:rPr lang="en-US" sz="1600" dirty="0"/>
              <a:t>takes this information to the </a:t>
            </a:r>
            <a:r>
              <a:rPr lang="en-US" sz="1600" dirty="0" err="1"/>
              <a:t>MoPub</a:t>
            </a:r>
            <a:r>
              <a:rPr lang="en-US" sz="1600" dirty="0"/>
              <a:t> ad exchange, where it solicits bids for the right to show Amy an advertisement in between her rounds of killing pigs. </a:t>
            </a:r>
            <a:endParaRPr lang="en-US" sz="1600" dirty="0" smtClean="0"/>
          </a:p>
          <a:p>
            <a:pPr marL="0" indent="0">
              <a:buNone/>
            </a:pPr>
            <a:r>
              <a:rPr lang="en-US" sz="1600" dirty="0" err="1" smtClean="0"/>
              <a:t>Zappos</a:t>
            </a:r>
            <a:r>
              <a:rPr lang="en-US" sz="1600" dirty="0"/>
              <a:t>, disappointed that Amy recently left its website without buying anything, might pay Rovio a premium for the right to show her its ad in the hope of luring her back with, say, a picture of those metallic gold pumps she'd lingered on.</a:t>
            </a:r>
          </a:p>
          <a:p>
            <a:pPr marL="0" indent="0">
              <a:buNone/>
            </a:pPr>
            <a:r>
              <a:rPr lang="en-US" sz="1600" dirty="0"/>
              <a:t>Twitter has in its possession a digital Rosetta Stone that enables it to know who you are, wherever you </a:t>
            </a:r>
            <a:r>
              <a:rPr lang="en-US" sz="1600" dirty="0" smtClean="0"/>
              <a:t>are to a point.</a:t>
            </a:r>
            <a:endParaRPr lang="en-US" sz="1600" dirty="0"/>
          </a:p>
          <a:p>
            <a:pPr marL="0" indent="0">
              <a:buNone/>
            </a:pPr>
            <a:r>
              <a:rPr lang="en-US" sz="1600" dirty="0"/>
              <a:t>While </a:t>
            </a:r>
            <a:r>
              <a:rPr lang="en-US" sz="1600" dirty="0" err="1"/>
              <a:t>MoPub</a:t>
            </a:r>
            <a:r>
              <a:rPr lang="en-US" sz="1600" dirty="0"/>
              <a:t> knows a lot about which websites and apps Amy has used, there's still a lot that it doesn't know. If Amy sets down her phone and buys those gold pumps using her laptop, </a:t>
            </a:r>
            <a:r>
              <a:rPr lang="en-US" sz="1600" dirty="0" err="1"/>
              <a:t>MoPub</a:t>
            </a:r>
            <a:r>
              <a:rPr lang="en-US" sz="1600" dirty="0"/>
              <a:t> (and Rovio and </a:t>
            </a:r>
            <a:r>
              <a:rPr lang="en-US" sz="1600" dirty="0" err="1"/>
              <a:t>Zappos</a:t>
            </a:r>
            <a:r>
              <a:rPr lang="en-US" sz="1600" dirty="0"/>
              <a:t>) won't know that she's the same person who was just playing Angry Birds. That's because </a:t>
            </a:r>
            <a:r>
              <a:rPr lang="en-US" sz="1600" dirty="0" err="1"/>
              <a:t>MoPub</a:t>
            </a:r>
            <a:r>
              <a:rPr lang="en-US" sz="1600" dirty="0"/>
              <a:t> doesn't actually know who Amy is. It knows her device IDs, but not the fact that they're linked to Amy, this person who enjoys playing Angry Birds and shopping for pumps.</a:t>
            </a:r>
          </a:p>
          <a:p>
            <a:pPr marL="0" indent="0">
              <a:buNone/>
            </a:pPr>
            <a:r>
              <a:rPr lang="en-US" sz="1600" dirty="0" smtClean="0"/>
              <a:t>However, Amy has </a:t>
            </a:r>
            <a:r>
              <a:rPr lang="en-US" sz="1600" dirty="0"/>
              <a:t>no way of knowing that Twitter enabled the </a:t>
            </a:r>
            <a:r>
              <a:rPr lang="en-US" sz="1600" dirty="0" err="1"/>
              <a:t>Zappos</a:t>
            </a:r>
            <a:r>
              <a:rPr lang="en-US" sz="1600" dirty="0"/>
              <a:t> ad on her Angry Birds screen</a:t>
            </a:r>
            <a:r>
              <a:rPr lang="en-US" sz="1600" dirty="0" smtClean="0"/>
              <a:t>.</a:t>
            </a:r>
            <a:endParaRPr lang="en-US" sz="1600" dirty="0" smtClean="0"/>
          </a:p>
        </p:txBody>
      </p:sp>
    </p:spTree>
    <p:extLst>
      <p:ext uri="{BB962C8B-B14F-4D97-AF65-F5344CB8AC3E}">
        <p14:creationId xmlns:p14="http://schemas.microsoft.com/office/powerpoint/2010/main" val="1896438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3191" y="0"/>
            <a:ext cx="10018713" cy="1752599"/>
          </a:xfrm>
        </p:spPr>
        <p:txBody>
          <a:bodyPr/>
          <a:lstStyle/>
          <a:p>
            <a:r>
              <a:rPr lang="en-US" dirty="0" smtClean="0"/>
              <a:t>Effects</a:t>
            </a:r>
            <a:endParaRPr lang="en-US" dirty="0"/>
          </a:p>
        </p:txBody>
      </p:sp>
      <p:sp>
        <p:nvSpPr>
          <p:cNvPr id="3" name="Content Placeholder 2"/>
          <p:cNvSpPr>
            <a:spLocks noGrp="1"/>
          </p:cNvSpPr>
          <p:nvPr>
            <p:ph idx="1"/>
          </p:nvPr>
        </p:nvSpPr>
        <p:spPr>
          <a:xfrm>
            <a:off x="1484310" y="1752599"/>
            <a:ext cx="10018713" cy="4038601"/>
          </a:xfrm>
        </p:spPr>
        <p:txBody>
          <a:bodyPr>
            <a:normAutofit fontScale="92500"/>
          </a:bodyPr>
          <a:lstStyle/>
          <a:p>
            <a:r>
              <a:rPr lang="en-US" dirty="0"/>
              <a:t>Much of the data Twitter collects about you doesn't actually come from Twitter. </a:t>
            </a:r>
            <a:endParaRPr lang="en-US" dirty="0" smtClean="0"/>
          </a:p>
          <a:p>
            <a:r>
              <a:rPr lang="en-US" dirty="0" smtClean="0"/>
              <a:t>“Tweet</a:t>
            </a:r>
            <a:r>
              <a:rPr lang="en-US" dirty="0"/>
              <a:t>" buttons </a:t>
            </a:r>
            <a:r>
              <a:rPr lang="en-US" dirty="0" smtClean="0"/>
              <a:t>are embedded </a:t>
            </a:r>
            <a:r>
              <a:rPr lang="en-US" dirty="0"/>
              <a:t>on websites </a:t>
            </a:r>
            <a:r>
              <a:rPr lang="en-US" dirty="0" smtClean="0"/>
              <a:t>and apps function </a:t>
            </a:r>
            <a:r>
              <a:rPr lang="en-US" dirty="0"/>
              <a:t>as tracking </a:t>
            </a:r>
            <a:r>
              <a:rPr lang="en-US" dirty="0" smtClean="0"/>
              <a:t>devices. </a:t>
            </a:r>
          </a:p>
          <a:p>
            <a:r>
              <a:rPr lang="en-US" dirty="0" smtClean="0"/>
              <a:t>Any </a:t>
            </a:r>
            <a:r>
              <a:rPr lang="en-US" dirty="0"/>
              <a:t>website with a "tweet" button—from </a:t>
            </a:r>
            <a:r>
              <a:rPr lang="en-US" i="1" dirty="0" smtClean="0"/>
              <a:t>Cnn.com</a:t>
            </a:r>
            <a:r>
              <a:rPr lang="en-US" dirty="0"/>
              <a:t> to </a:t>
            </a:r>
            <a:r>
              <a:rPr lang="en-US" i="1" dirty="0" smtClean="0"/>
              <a:t>ZDNet.com</a:t>
            </a:r>
            <a:r>
              <a:rPr lang="en-US" dirty="0" smtClean="0"/>
              <a:t>—automatically </a:t>
            </a:r>
            <a:r>
              <a:rPr lang="en-US" dirty="0"/>
              <a:t>informs Twitter that you've arrived. </a:t>
            </a:r>
            <a:endParaRPr lang="en-US" dirty="0" smtClean="0"/>
          </a:p>
          <a:p>
            <a:r>
              <a:rPr lang="en-US" dirty="0" smtClean="0"/>
              <a:t>Twitter </a:t>
            </a:r>
            <a:r>
              <a:rPr lang="en-US" dirty="0"/>
              <a:t>announced that it would start using its knowledge of your internet browsing habits to better recommend people to follow on Twitter</a:t>
            </a:r>
            <a:r>
              <a:rPr lang="en-US" dirty="0" smtClean="0"/>
              <a:t>.</a:t>
            </a:r>
          </a:p>
          <a:p>
            <a:r>
              <a:rPr lang="en-US" dirty="0"/>
              <a:t>identity brokers such as Acxiom, which will match personal Twitter accounts with the detailed consumer profiles that they keep on millions of Americans. </a:t>
            </a:r>
          </a:p>
        </p:txBody>
      </p:sp>
    </p:spTree>
    <p:extLst>
      <p:ext uri="{BB962C8B-B14F-4D97-AF65-F5344CB8AC3E}">
        <p14:creationId xmlns:p14="http://schemas.microsoft.com/office/powerpoint/2010/main" val="3575443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dirty="0" smtClean="0"/>
              <a:t>REST APIs</a:t>
            </a:r>
            <a:endParaRPr lang="en-US" dirty="0"/>
          </a:p>
        </p:txBody>
      </p:sp>
      <p:sp>
        <p:nvSpPr>
          <p:cNvPr id="3" name="Content Placeholder 2"/>
          <p:cNvSpPr>
            <a:spLocks noGrp="1"/>
          </p:cNvSpPr>
          <p:nvPr>
            <p:ph idx="1"/>
          </p:nvPr>
        </p:nvSpPr>
        <p:spPr>
          <a:xfrm>
            <a:off x="1484310" y="1752599"/>
            <a:ext cx="10018713" cy="4038601"/>
          </a:xfrm>
        </p:spPr>
        <p:txBody>
          <a:bodyPr/>
          <a:lstStyle/>
          <a:p>
            <a:r>
              <a:rPr lang="en-US" dirty="0" smtClean="0"/>
              <a:t>Must be authorized using </a:t>
            </a:r>
            <a:r>
              <a:rPr lang="en-US" dirty="0" err="1" smtClean="0"/>
              <a:t>OAuth</a:t>
            </a:r>
            <a:endParaRPr lang="en-US" dirty="0" smtClean="0"/>
          </a:p>
          <a:p>
            <a:r>
              <a:rPr lang="en-US" dirty="0" smtClean="0"/>
              <a:t>Rate Limits – Cannot send over a certain number of requests</a:t>
            </a:r>
          </a:p>
          <a:p>
            <a:r>
              <a:rPr lang="en-US" dirty="0" smtClean="0"/>
              <a:t>Responses are received in JSON (JavaScript Object Notation)</a:t>
            </a:r>
          </a:p>
          <a:p>
            <a:r>
              <a:rPr lang="en-US" dirty="0" smtClean="0"/>
              <a:t>Two types of commands – GET and POST</a:t>
            </a:r>
          </a:p>
          <a:p>
            <a:r>
              <a:rPr lang="en-US" dirty="0" smtClean="0"/>
              <a:t>GET – Mines data</a:t>
            </a:r>
          </a:p>
          <a:p>
            <a:r>
              <a:rPr lang="en-US" dirty="0" smtClean="0"/>
              <a:t>POST – Sends data</a:t>
            </a:r>
          </a:p>
          <a:p>
            <a:endParaRPr lang="en-US" dirty="0" smtClean="0"/>
          </a:p>
          <a:p>
            <a:endParaRPr lang="en-US" dirty="0"/>
          </a:p>
        </p:txBody>
      </p:sp>
    </p:spTree>
    <p:extLst>
      <p:ext uri="{BB962C8B-B14F-4D97-AF65-F5344CB8AC3E}">
        <p14:creationId xmlns:p14="http://schemas.microsoft.com/office/powerpoint/2010/main" val="19012423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dirty="0" smtClean="0"/>
              <a:t>Differential Privacy</a:t>
            </a:r>
            <a:endParaRPr lang="en-US" dirty="0"/>
          </a:p>
        </p:txBody>
      </p:sp>
      <p:sp>
        <p:nvSpPr>
          <p:cNvPr id="3" name="Content Placeholder 2"/>
          <p:cNvSpPr>
            <a:spLocks noGrp="1"/>
          </p:cNvSpPr>
          <p:nvPr>
            <p:ph idx="1"/>
          </p:nvPr>
        </p:nvSpPr>
        <p:spPr>
          <a:xfrm>
            <a:off x="1484310" y="1752599"/>
            <a:ext cx="10018713" cy="4038601"/>
          </a:xfrm>
        </p:spPr>
        <p:txBody>
          <a:bodyPr>
            <a:normAutofit fontScale="92500" lnSpcReduction="20000"/>
          </a:bodyPr>
          <a:lstStyle/>
          <a:p>
            <a:pPr fontAlgn="base"/>
            <a:r>
              <a:rPr lang="en-US" dirty="0" smtClean="0"/>
              <a:t>Big </a:t>
            </a:r>
            <a:r>
              <a:rPr lang="en-US" dirty="0"/>
              <a:t>data with sensitive information could live “in the cloud,” protected by gatekeeper </a:t>
            </a:r>
            <a:r>
              <a:rPr lang="en-US" dirty="0" smtClean="0"/>
              <a:t>software</a:t>
            </a:r>
          </a:p>
          <a:p>
            <a:pPr fontAlgn="base"/>
            <a:r>
              <a:rPr lang="en-US" dirty="0" smtClean="0"/>
              <a:t>The </a:t>
            </a:r>
            <a:r>
              <a:rPr lang="en-US" dirty="0"/>
              <a:t>gatekeeper would not allow access to individual records, thwarting correlation attacks, but would still let researchers ask statistical questions about the data.</a:t>
            </a:r>
          </a:p>
          <a:p>
            <a:pPr fontAlgn="base"/>
            <a:r>
              <a:rPr lang="en-US" dirty="0" smtClean="0"/>
              <a:t>A </a:t>
            </a:r>
            <a:r>
              <a:rPr lang="en-US" dirty="0"/>
              <a:t>set of standards and algorithms known as differential </a:t>
            </a:r>
            <a:r>
              <a:rPr lang="en-US" dirty="0" smtClean="0"/>
              <a:t>privacy works </a:t>
            </a:r>
            <a:r>
              <a:rPr lang="en-US" dirty="0"/>
              <a:t>best when you have a large amount of </a:t>
            </a:r>
            <a:r>
              <a:rPr lang="en-US" dirty="0" smtClean="0"/>
              <a:t>data.</a:t>
            </a:r>
          </a:p>
          <a:p>
            <a:pPr fontAlgn="base"/>
            <a:r>
              <a:rPr lang="en-US" dirty="0" smtClean="0"/>
              <a:t>This is </a:t>
            </a:r>
            <a:r>
              <a:rPr lang="en-US" dirty="0"/>
              <a:t>a stark departure from the traditional academic practice of open data sharing, and many scientists are resistant.</a:t>
            </a:r>
          </a:p>
          <a:p>
            <a:pPr fontAlgn="base"/>
            <a:r>
              <a:rPr lang="en-US" dirty="0" smtClean="0"/>
              <a:t>With </a:t>
            </a:r>
            <a:r>
              <a:rPr lang="en-US" dirty="0"/>
              <a:t>safeguards, rich databases </a:t>
            </a:r>
            <a:r>
              <a:rPr lang="en-US" dirty="0" smtClean="0"/>
              <a:t>beyond twitter and social could be opened up. </a:t>
            </a:r>
          </a:p>
          <a:p>
            <a:pPr fontAlgn="base"/>
            <a:r>
              <a:rPr lang="en-US" dirty="0" smtClean="0"/>
              <a:t>Opening up data </a:t>
            </a:r>
            <a:r>
              <a:rPr lang="en-US" dirty="0"/>
              <a:t>for research without endangering </a:t>
            </a:r>
            <a:r>
              <a:rPr lang="en-US" dirty="0" smtClean="0"/>
              <a:t>privacy could do a lot of good for searching moods, opinions, social unrest as well as commerce.</a:t>
            </a:r>
            <a:endParaRPr lang="en-US" dirty="0"/>
          </a:p>
          <a:p>
            <a:endParaRPr lang="en-US" dirty="0"/>
          </a:p>
        </p:txBody>
      </p:sp>
    </p:spTree>
    <p:extLst>
      <p:ext uri="{BB962C8B-B14F-4D97-AF65-F5344CB8AC3E}">
        <p14:creationId xmlns:p14="http://schemas.microsoft.com/office/powerpoint/2010/main" val="24766011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Twitter and Privacy</a:t>
            </a:r>
            <a:endParaRPr lang="en-US" dirty="0"/>
          </a:p>
        </p:txBody>
      </p:sp>
      <p:sp>
        <p:nvSpPr>
          <p:cNvPr id="3" name="Content Placeholder 2"/>
          <p:cNvSpPr>
            <a:spLocks noGrp="1"/>
          </p:cNvSpPr>
          <p:nvPr>
            <p:ph idx="1"/>
          </p:nvPr>
        </p:nvSpPr>
        <p:spPr>
          <a:xfrm>
            <a:off x="1484310" y="1752599"/>
            <a:ext cx="10018713" cy="4038601"/>
          </a:xfrm>
        </p:spPr>
        <p:txBody>
          <a:bodyPr>
            <a:normAutofit/>
          </a:bodyPr>
          <a:lstStyle/>
          <a:p>
            <a:r>
              <a:rPr lang="en-US" dirty="0"/>
              <a:t>Twitter has proven highly sensitive to privacy concerns. </a:t>
            </a:r>
            <a:endParaRPr lang="en-US" dirty="0" smtClean="0"/>
          </a:p>
          <a:p>
            <a:r>
              <a:rPr lang="en-US" dirty="0" smtClean="0"/>
              <a:t>Having </a:t>
            </a:r>
            <a:r>
              <a:rPr lang="en-US" dirty="0"/>
              <a:t>learned from Facebook's mistakes early on, it publishes an easy-to-understand privacy policy that allows users to quickly opt out of its tracking functions and respects the do-not-track settings in internet browsers. </a:t>
            </a:r>
            <a:endParaRPr lang="en-US" dirty="0" smtClean="0"/>
          </a:p>
          <a:p>
            <a:r>
              <a:rPr lang="en-US" dirty="0" smtClean="0"/>
              <a:t>It </a:t>
            </a:r>
            <a:r>
              <a:rPr lang="en-US" dirty="0"/>
              <a:t>also has earned public trust by resisting and exposing government efforts to subpoena Twitter users' data—to the extent that the Electronic Frontier Foundation named it the best large tech company for protecting your data from the government.</a:t>
            </a:r>
          </a:p>
        </p:txBody>
      </p:sp>
    </p:spTree>
    <p:extLst>
      <p:ext uri="{BB962C8B-B14F-4D97-AF65-F5344CB8AC3E}">
        <p14:creationId xmlns:p14="http://schemas.microsoft.com/office/powerpoint/2010/main" val="1927464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Works </a:t>
            </a:r>
            <a:r>
              <a:rPr lang="en-US" dirty="0" smtClean="0"/>
              <a:t>Cited</a:t>
            </a:r>
            <a:endParaRPr lang="en-US" dirty="0"/>
          </a:p>
        </p:txBody>
      </p:sp>
      <p:sp>
        <p:nvSpPr>
          <p:cNvPr id="3" name="Content Placeholder 2"/>
          <p:cNvSpPr>
            <a:spLocks noGrp="1"/>
          </p:cNvSpPr>
          <p:nvPr>
            <p:ph idx="1"/>
          </p:nvPr>
        </p:nvSpPr>
        <p:spPr>
          <a:xfrm>
            <a:off x="1484310" y="1534161"/>
            <a:ext cx="10018713" cy="4257040"/>
          </a:xfrm>
        </p:spPr>
        <p:txBody>
          <a:bodyPr>
            <a:normAutofit fontScale="85000" lnSpcReduction="20000"/>
          </a:bodyPr>
          <a:lstStyle/>
          <a:p>
            <a:r>
              <a:rPr lang="en-US" dirty="0" smtClean="0"/>
              <a:t>Bohannon</a:t>
            </a:r>
            <a:r>
              <a:rPr lang="en-US" dirty="0"/>
              <a:t>, John. "Credit Card Study Blows Holes in Anonymity." </a:t>
            </a:r>
            <a:r>
              <a:rPr lang="en-US" i="1" dirty="0"/>
              <a:t>Credit Card Study Blows Holes in Anonymity</a:t>
            </a:r>
            <a:r>
              <a:rPr lang="en-US" dirty="0"/>
              <a:t>. Science Magazine, 30 Jan. 2015. Web. 01 Feb. 2015.</a:t>
            </a:r>
          </a:p>
          <a:p>
            <a:r>
              <a:rPr lang="en-US" dirty="0" err="1"/>
              <a:t>Harkenson</a:t>
            </a:r>
            <a:r>
              <a:rPr lang="en-US" dirty="0"/>
              <a:t>, Josh. "Is Twitter about to Get More Invasive than Facebook?" </a:t>
            </a:r>
            <a:r>
              <a:rPr lang="en-US" i="1" dirty="0"/>
              <a:t>Mother Jones</a:t>
            </a:r>
            <a:r>
              <a:rPr lang="en-US" dirty="0"/>
              <a:t>. Mother Jones and the Foundation for National Progress., 23 Sept. 2013. Web. 02 Feb. 2015.</a:t>
            </a:r>
          </a:p>
          <a:p>
            <a:r>
              <a:rPr lang="en-US" dirty="0" err="1"/>
              <a:t>Imura</a:t>
            </a:r>
            <a:r>
              <a:rPr lang="en-US" dirty="0"/>
              <a:t>, Tomomi. "Tweet Emotion: Real-time Tweet Analysis with </a:t>
            </a:r>
            <a:r>
              <a:rPr lang="en-US" dirty="0" err="1"/>
              <a:t>PubNub</a:t>
            </a:r>
            <a:r>
              <a:rPr lang="en-US" dirty="0"/>
              <a:t> Data Stream | Twitter Blogs." </a:t>
            </a:r>
            <a:r>
              <a:rPr lang="en-US" i="1" dirty="0"/>
              <a:t>Tweet Emotion: Real-time Tweet Analysis with </a:t>
            </a:r>
            <a:r>
              <a:rPr lang="en-US" i="1" dirty="0" err="1"/>
              <a:t>PubNub</a:t>
            </a:r>
            <a:r>
              <a:rPr lang="en-US" i="1" dirty="0"/>
              <a:t> Data Stream | Twitter Blogs</a:t>
            </a:r>
            <a:r>
              <a:rPr lang="en-US" dirty="0"/>
              <a:t>. Developer Blog, 5 Dec. 2014. Web. 04 Feb. 2015.</a:t>
            </a:r>
          </a:p>
          <a:p>
            <a:r>
              <a:rPr lang="en-US" dirty="0" err="1"/>
              <a:t>Jarmul</a:t>
            </a:r>
            <a:r>
              <a:rPr lang="en-US" dirty="0"/>
              <a:t>, Katharine. "How to Use APIs from Twitter, Google &amp; Facebook to Find Data, Ideas." </a:t>
            </a:r>
            <a:r>
              <a:rPr lang="en-US" i="1" dirty="0" err="1"/>
              <a:t>Poynter</a:t>
            </a:r>
            <a:r>
              <a:rPr lang="en-US" dirty="0"/>
              <a:t>. Poynter.org, 25 Nov. 14. Web. 04 Feb. 2015.</a:t>
            </a:r>
          </a:p>
          <a:p>
            <a:r>
              <a:rPr lang="en-US" dirty="0" err="1"/>
              <a:t>Scheinkman</a:t>
            </a:r>
            <a:r>
              <a:rPr lang="en-US" dirty="0"/>
              <a:t>, Andrei. "Search Results Twitter - Open Blog - NYTimes.com." </a:t>
            </a:r>
            <a:r>
              <a:rPr lang="en-US" i="1" dirty="0"/>
              <a:t>Open Search Results for Twitter</a:t>
            </a:r>
            <a:r>
              <a:rPr lang="en-US" dirty="0"/>
              <a:t>. New York Times, 15 June 2011. Web. 04 Feb. 2015.</a:t>
            </a:r>
          </a:p>
          <a:p>
            <a:r>
              <a:rPr lang="en-US" dirty="0"/>
              <a:t>Tucker, Patrick. "Has Big Data Made Anonymity Impossible?" </a:t>
            </a:r>
            <a:r>
              <a:rPr lang="en-US" i="1" dirty="0"/>
              <a:t>TechnologyReview.com</a:t>
            </a:r>
            <a:r>
              <a:rPr lang="en-US" dirty="0"/>
              <a:t>. MIT Technology Review, 30 Jan. 2015. Web. 02 Feb. 2015.</a:t>
            </a:r>
          </a:p>
          <a:p>
            <a:pPr marL="0" indent="0">
              <a:buNone/>
            </a:pPr>
            <a:endParaRPr lang="en-US" dirty="0"/>
          </a:p>
        </p:txBody>
      </p:sp>
    </p:spTree>
    <p:extLst>
      <p:ext uri="{BB962C8B-B14F-4D97-AF65-F5344CB8AC3E}">
        <p14:creationId xmlns:p14="http://schemas.microsoft.com/office/powerpoint/2010/main" val="973498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Works Cited – Continued </a:t>
            </a:r>
            <a:endParaRPr lang="en-US" dirty="0"/>
          </a:p>
        </p:txBody>
      </p:sp>
      <p:sp>
        <p:nvSpPr>
          <p:cNvPr id="3" name="Content Placeholder 2"/>
          <p:cNvSpPr>
            <a:spLocks noGrp="1"/>
          </p:cNvSpPr>
          <p:nvPr>
            <p:ph idx="1"/>
          </p:nvPr>
        </p:nvSpPr>
        <p:spPr>
          <a:xfrm>
            <a:off x="1484310" y="1752599"/>
            <a:ext cx="10018713" cy="4038601"/>
          </a:xfrm>
        </p:spPr>
        <p:txBody>
          <a:bodyPr>
            <a:normAutofit fontScale="25000" lnSpcReduction="20000"/>
          </a:bodyPr>
          <a:lstStyle/>
          <a:p>
            <a:r>
              <a:rPr lang="en-US" u="sng" dirty="0">
                <a:hlinkClick r:id="rId2"/>
              </a:rPr>
              <a:t>https://s3.amazonaws.com/cdn0-crashlytics-com/marketing/case-studies/JibJab-caseStudy-1b.pdf</a:t>
            </a:r>
            <a:endParaRPr lang="en-US" dirty="0"/>
          </a:p>
          <a:p>
            <a:r>
              <a:rPr lang="en-US" u="sng" dirty="0">
                <a:hlinkClick r:id="rId3"/>
              </a:rPr>
              <a:t>https://dev.twitter.com/twitter-kit/overview</a:t>
            </a:r>
            <a:endParaRPr lang="en-US" dirty="0"/>
          </a:p>
          <a:p>
            <a:r>
              <a:rPr lang="en-US" u="sng" dirty="0">
                <a:hlinkClick r:id="rId4"/>
              </a:rPr>
              <a:t>https://dev.twitter.com/twitter-kit/android/oauth-echo</a:t>
            </a:r>
            <a:endParaRPr lang="en-US" dirty="0"/>
          </a:p>
          <a:p>
            <a:r>
              <a:rPr lang="en-US" u="sng" dirty="0">
                <a:hlinkClick r:id="rId5"/>
              </a:rPr>
              <a:t>https://</a:t>
            </a:r>
            <a:r>
              <a:rPr lang="en-US" u="sng" dirty="0" smtClean="0">
                <a:hlinkClick r:id="rId5"/>
              </a:rPr>
              <a:t>get.fabric.io/native-social</a:t>
            </a:r>
            <a:endParaRPr lang="en-US" u="sng" dirty="0" smtClean="0"/>
          </a:p>
          <a:p>
            <a:r>
              <a:rPr lang="en-US" u="sng" dirty="0">
                <a:hlinkClick r:id="rId6"/>
              </a:rPr>
              <a:t>https://get.fabric.io/crashlytics</a:t>
            </a:r>
            <a:endParaRPr lang="en-US" dirty="0"/>
          </a:p>
          <a:p>
            <a:r>
              <a:rPr lang="en-US" u="sng" dirty="0">
                <a:hlinkClick r:id="rId7"/>
              </a:rPr>
              <a:t>https://s3.amazonaws.com/cdn0-crashlytics-com/marketing/case-studies/New_BuzzFeed-caseStudy-Final.pdf</a:t>
            </a:r>
            <a:endParaRPr lang="en-US" dirty="0"/>
          </a:p>
          <a:p>
            <a:r>
              <a:rPr lang="en-US" u="sng" dirty="0">
                <a:hlinkClick r:id="rId8"/>
              </a:rPr>
              <a:t>https://dev.twitter.com/twitter-kit/android/tweetui</a:t>
            </a:r>
            <a:endParaRPr lang="en-US" dirty="0"/>
          </a:p>
          <a:p>
            <a:r>
              <a:rPr lang="en-US" u="sng" dirty="0">
                <a:hlinkClick r:id="rId9"/>
              </a:rPr>
              <a:t>https://dev.twitter.com/twitter-kit/ios/show-tweets</a:t>
            </a:r>
            <a:endParaRPr lang="en-US" dirty="0"/>
          </a:p>
          <a:p>
            <a:r>
              <a:rPr lang="en-US" u="sng" dirty="0">
                <a:hlinkClick r:id="rId10"/>
              </a:rPr>
              <a:t>https://dev.twitter.com/products/native-social</a:t>
            </a:r>
            <a:endParaRPr lang="en-US" dirty="0"/>
          </a:p>
          <a:p>
            <a:r>
              <a:rPr lang="en-US" u="sng" dirty="0">
                <a:hlinkClick r:id="rId11"/>
              </a:rPr>
              <a:t>https://dev.twitter.com/mopub/android/getting-started</a:t>
            </a:r>
            <a:endParaRPr lang="en-US" dirty="0"/>
          </a:p>
          <a:p>
            <a:r>
              <a:rPr lang="en-US" u="sng" dirty="0">
                <a:hlinkClick r:id="rId12"/>
              </a:rPr>
              <a:t>https://dev.twitter.com/mopub/android/banner</a:t>
            </a:r>
            <a:endParaRPr lang="en-US" dirty="0"/>
          </a:p>
          <a:p>
            <a:r>
              <a:rPr lang="en-US" u="sng" dirty="0">
                <a:hlinkClick r:id="rId13"/>
              </a:rPr>
              <a:t>https://s3.amazonaws.com/cdn0-crashlytics-com/marketing/case-studies/Halfbrick_casestudy.pdf</a:t>
            </a:r>
            <a:endParaRPr lang="en-US" dirty="0"/>
          </a:p>
          <a:p>
            <a:r>
              <a:rPr lang="en-US" u="sng" dirty="0">
                <a:hlinkClick r:id="rId14"/>
              </a:rPr>
              <a:t>http://www.mopub.com/</a:t>
            </a:r>
            <a:endParaRPr lang="en-US" dirty="0"/>
          </a:p>
          <a:p>
            <a:r>
              <a:rPr lang="en-US" u="sng" dirty="0">
                <a:hlinkClick r:id="rId15"/>
              </a:rPr>
              <a:t>https://dev.twitter.com/case-studies/esri-enriches-maps-tweets-and-streaming-api</a:t>
            </a:r>
            <a:endParaRPr lang="en-US" dirty="0"/>
          </a:p>
          <a:p>
            <a:r>
              <a:rPr lang="en-US" u="sng" dirty="0">
                <a:hlinkClick r:id="rId16"/>
              </a:rPr>
              <a:t>http://blog.dc.esri.com/2011/01/10/twitter-trajectories-and-our-ever-shrinking-small-world/</a:t>
            </a:r>
            <a:endParaRPr lang="en-US" dirty="0"/>
          </a:p>
          <a:p>
            <a:r>
              <a:rPr lang="en-US" u="sng" dirty="0">
                <a:hlinkClick r:id="rId17"/>
              </a:rPr>
              <a:t>https://dev.twitter.com/streaming/reference/post/statuses/filter</a:t>
            </a:r>
            <a:endParaRPr lang="en-US" dirty="0"/>
          </a:p>
          <a:p>
            <a:r>
              <a:rPr lang="en-US" u="sng" dirty="0">
                <a:hlinkClick r:id="rId18"/>
              </a:rPr>
              <a:t>https://dev.twitter.com/rest/public</a:t>
            </a:r>
            <a:r>
              <a:rPr lang="en-US" dirty="0"/>
              <a:t> </a:t>
            </a:r>
          </a:p>
          <a:p>
            <a:r>
              <a:rPr lang="en-US" u="sng" dirty="0">
                <a:hlinkClick r:id="rId19"/>
              </a:rPr>
              <a:t>https://code.google.com/p/twitcurl/</a:t>
            </a:r>
            <a:r>
              <a:rPr lang="en-US" dirty="0"/>
              <a:t> </a:t>
            </a:r>
          </a:p>
          <a:p>
            <a:r>
              <a:rPr lang="en-US" u="sng" dirty="0">
                <a:hlinkClick r:id="rId20"/>
              </a:rPr>
              <a:t>https://dev.twitter.com/rest/tools/console</a:t>
            </a:r>
            <a:r>
              <a:rPr lang="en-US" dirty="0"/>
              <a:t> </a:t>
            </a:r>
            <a:endParaRPr lang="en-US" dirty="0" smtClean="0"/>
          </a:p>
          <a:p>
            <a:r>
              <a:rPr lang="en-US" u="sng" dirty="0">
                <a:hlinkClick r:id="rId21"/>
              </a:rPr>
              <a:t>https://dev.twitter.com/streaming/overview/connecting</a:t>
            </a:r>
            <a:r>
              <a:rPr lang="en-US" dirty="0"/>
              <a:t> </a:t>
            </a:r>
          </a:p>
          <a:p>
            <a:r>
              <a:rPr lang="en-US" u="sng" dirty="0">
                <a:hlinkClick r:id="rId22"/>
              </a:rPr>
              <a:t>http://api-portal.anypoint.mulesoft.com/twitter/api/twitter-streaming-api</a:t>
            </a:r>
            <a:endParaRPr lang="en-US" dirty="0"/>
          </a:p>
          <a:p>
            <a:pPr marL="285750" lvl="1"/>
            <a:r>
              <a:rPr lang="en-US" u="sng" dirty="0">
                <a:hlinkClick r:id="rId23"/>
              </a:rPr>
              <a:t>http://mashable.com/2014/10/23/twitter-fabric-developers</a:t>
            </a:r>
            <a:r>
              <a:rPr lang="en-US" u="sng" dirty="0" smtClean="0">
                <a:hlinkClick r:id="rId23"/>
              </a:rPr>
              <a:t>/</a:t>
            </a:r>
            <a:endParaRPr lang="en-US" dirty="0"/>
          </a:p>
        </p:txBody>
      </p:sp>
    </p:spTree>
    <p:extLst>
      <p:ext uri="{BB962C8B-B14F-4D97-AF65-F5344CB8AC3E}">
        <p14:creationId xmlns:p14="http://schemas.microsoft.com/office/powerpoint/2010/main" val="1399642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dirty="0" smtClean="0"/>
              <a:t>REST APIs – Sample GET</a:t>
            </a:r>
            <a:endParaRPr lang="en-US" dirty="0"/>
          </a:p>
        </p:txBody>
      </p:sp>
      <p:sp>
        <p:nvSpPr>
          <p:cNvPr id="3" name="Content Placeholder 2"/>
          <p:cNvSpPr>
            <a:spLocks noGrp="1"/>
          </p:cNvSpPr>
          <p:nvPr>
            <p:ph idx="1"/>
          </p:nvPr>
        </p:nvSpPr>
        <p:spPr>
          <a:xfrm>
            <a:off x="1484310" y="1752599"/>
            <a:ext cx="10018713" cy="4038601"/>
          </a:xfrm>
        </p:spPr>
        <p:txBody>
          <a:bodyPr>
            <a:normAutofit fontScale="92500" lnSpcReduction="20000"/>
          </a:bodyPr>
          <a:lstStyle/>
          <a:p>
            <a:pPr marL="0" marR="0" indent="0">
              <a:lnSpc>
                <a:spcPct val="107000"/>
              </a:lnSpc>
              <a:spcBef>
                <a:spcPts val="0"/>
              </a:spcBef>
              <a:spcAft>
                <a:spcPts val="0"/>
              </a:spcAft>
              <a:buNone/>
            </a:pPr>
            <a:r>
              <a:rPr lang="en-US" sz="3200" b="1" dirty="0">
                <a:latin typeface="Consolas" panose="020B0609020204030204" pitchFamily="49" charset="0"/>
                <a:ea typeface="Times New Roman" panose="02020603050405020304" pitchFamily="18" charset="0"/>
                <a:cs typeface="Times New Roman" panose="02020603050405020304" pitchFamily="18" charset="0"/>
              </a:rPr>
              <a:t>GET /1.1/help/</a:t>
            </a:r>
            <a:r>
              <a:rPr lang="en-US" sz="3200" b="1" dirty="0" err="1">
                <a:latin typeface="Consolas" panose="020B0609020204030204" pitchFamily="49" charset="0"/>
                <a:ea typeface="Times New Roman" panose="02020603050405020304" pitchFamily="18" charset="0"/>
                <a:cs typeface="Times New Roman" panose="02020603050405020304" pitchFamily="18" charset="0"/>
              </a:rPr>
              <a:t>languages.json</a:t>
            </a:r>
            <a:r>
              <a:rPr lang="en-US" sz="3200" b="1" dirty="0">
                <a:latin typeface="Consolas" panose="020B0609020204030204" pitchFamily="49" charset="0"/>
                <a:ea typeface="Times New Roman" panose="02020603050405020304" pitchFamily="18" charset="0"/>
                <a:cs typeface="Times New Roman" panose="02020603050405020304" pitchFamily="18" charset="0"/>
              </a:rPr>
              <a:t> HTTP/1.1</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dirty="0">
                <a:solidFill>
                  <a:srgbClr val="0B599F"/>
                </a:solidFill>
                <a:latin typeface="Consolas" panose="020B0609020204030204" pitchFamily="49" charset="0"/>
                <a:ea typeface="Times New Roman" panose="02020603050405020304" pitchFamily="18" charset="0"/>
                <a:cs typeface="Times New Roman" panose="02020603050405020304" pitchFamily="18" charset="0"/>
              </a:rPr>
              <a:t>Host:</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R="0" indent="0">
              <a:lnSpc>
                <a:spcPct val="107000"/>
              </a:lnSpc>
              <a:spcBef>
                <a:spcPts val="0"/>
              </a:spcBef>
              <a:spcAft>
                <a:spcPts val="0"/>
              </a:spcAft>
              <a:buNone/>
            </a:pP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api.twitter.com</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dirty="0">
                <a:solidFill>
                  <a:srgbClr val="0B599F"/>
                </a:solidFill>
                <a:latin typeface="Consolas" panose="020B0609020204030204" pitchFamily="49" charset="0"/>
                <a:ea typeface="Times New Roman" panose="02020603050405020304" pitchFamily="18" charset="0"/>
                <a:cs typeface="Times New Roman" panose="02020603050405020304" pitchFamily="18" charset="0"/>
              </a:rPr>
              <a:t>X-Target-URI:</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R="0" indent="0">
              <a:lnSpc>
                <a:spcPct val="107000"/>
              </a:lnSpc>
              <a:spcBef>
                <a:spcPts val="0"/>
              </a:spcBef>
              <a:spcAft>
                <a:spcPts val="0"/>
              </a:spcAft>
              <a:buNone/>
            </a:pP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https://api.twitter.com</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dirty="0">
                <a:solidFill>
                  <a:srgbClr val="0B599F"/>
                </a:solidFill>
                <a:latin typeface="Consolas" panose="020B0609020204030204" pitchFamily="49" charset="0"/>
                <a:ea typeface="Times New Roman" panose="02020603050405020304" pitchFamily="18" charset="0"/>
                <a:cs typeface="Times New Roman" panose="02020603050405020304" pitchFamily="18" charset="0"/>
              </a:rPr>
              <a:t>Connection:</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R="0" indent="0">
              <a:lnSpc>
                <a:spcPct val="107000"/>
              </a:lnSpc>
              <a:spcBef>
                <a:spcPts val="0"/>
              </a:spcBef>
              <a:spcAft>
                <a:spcPts val="0"/>
              </a:spcAft>
              <a:buNone/>
            </a:pP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Keep-Alive</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dirty="0">
                <a:solidFill>
                  <a:srgbClr val="0B599F"/>
                </a:solidFill>
                <a:latin typeface="Consolas" panose="020B0609020204030204" pitchFamily="49" charset="0"/>
                <a:ea typeface="Times New Roman" panose="02020603050405020304" pitchFamily="18" charset="0"/>
                <a:cs typeface="Times New Roman" panose="02020603050405020304" pitchFamily="18" charset="0"/>
              </a:rPr>
              <a:t>Authorization:</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R="0" indent="0">
              <a:lnSpc>
                <a:spcPct val="107000"/>
              </a:lnSpc>
              <a:spcBef>
                <a:spcPts val="0"/>
              </a:spcBef>
              <a:spcAft>
                <a:spcPts val="0"/>
              </a:spcAft>
              <a:buNone/>
            </a:pP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oauth_consumer_key</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oauth_signature_method</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oauth_timestamp</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oauth_nonce</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oauth_version</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oauth_token</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oauth_signature</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261290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REST APIs – Sample GET continued</a:t>
            </a:r>
            <a:endParaRPr lang="en-US" dirty="0"/>
          </a:p>
        </p:txBody>
      </p:sp>
      <p:sp>
        <p:nvSpPr>
          <p:cNvPr id="3" name="Content Placeholder 2"/>
          <p:cNvSpPr>
            <a:spLocks noGrp="1"/>
          </p:cNvSpPr>
          <p:nvPr>
            <p:ph idx="1"/>
          </p:nvPr>
        </p:nvSpPr>
        <p:spPr>
          <a:xfrm>
            <a:off x="1484310" y="1605281"/>
            <a:ext cx="10018713" cy="4185920"/>
          </a:xfrm>
        </p:spPr>
        <p:txBody>
          <a:bodyPr>
            <a:normAutofit fontScale="92500" lnSpcReduction="20000"/>
          </a:bodyPr>
          <a:lstStyle/>
          <a:p>
            <a:pPr marL="0" indent="0" latinLnBrk="1">
              <a:buNone/>
            </a:pPr>
            <a:r>
              <a:rPr lang="en-US" dirty="0"/>
              <a:t> {</a:t>
            </a:r>
          </a:p>
          <a:p>
            <a:pPr marL="0" indent="0" latinLnBrk="1">
              <a:buNone/>
            </a:pPr>
            <a:r>
              <a:rPr lang="en-US" dirty="0"/>
              <a:t>    "code": "ja",</a:t>
            </a:r>
          </a:p>
          <a:p>
            <a:pPr marL="0" indent="0" latinLnBrk="1">
              <a:buNone/>
            </a:pPr>
            <a:r>
              <a:rPr lang="en-US" dirty="0"/>
              <a:t>    "name": "Japanese",</a:t>
            </a:r>
          </a:p>
          <a:p>
            <a:pPr marL="0" indent="0" latinLnBrk="1">
              <a:buNone/>
            </a:pPr>
            <a:r>
              <a:rPr lang="en-US" dirty="0"/>
              <a:t>    "status": "production"</a:t>
            </a:r>
          </a:p>
          <a:p>
            <a:pPr marL="0" indent="0" latinLnBrk="1">
              <a:buNone/>
            </a:pPr>
            <a:r>
              <a:rPr lang="en-US" dirty="0"/>
              <a:t>  },</a:t>
            </a:r>
          </a:p>
          <a:p>
            <a:pPr marL="0" indent="0" latinLnBrk="1">
              <a:buNone/>
            </a:pPr>
            <a:r>
              <a:rPr lang="en-US" dirty="0"/>
              <a:t>  {</a:t>
            </a:r>
          </a:p>
          <a:p>
            <a:pPr marL="0" indent="0" latinLnBrk="1">
              <a:buNone/>
            </a:pPr>
            <a:r>
              <a:rPr lang="en-US" dirty="0"/>
              <a:t>    "code": "</a:t>
            </a:r>
            <a:r>
              <a:rPr lang="en-US" dirty="0" err="1"/>
              <a:t>es</a:t>
            </a:r>
            <a:r>
              <a:rPr lang="en-US" dirty="0"/>
              <a:t>",</a:t>
            </a:r>
          </a:p>
          <a:p>
            <a:pPr marL="0" indent="0" latinLnBrk="1">
              <a:buNone/>
            </a:pPr>
            <a:r>
              <a:rPr lang="en-US" dirty="0"/>
              <a:t>    "name": "Spanish",</a:t>
            </a:r>
          </a:p>
          <a:p>
            <a:pPr marL="0" indent="0" latinLnBrk="1">
              <a:buNone/>
            </a:pPr>
            <a:r>
              <a:rPr lang="en-US" dirty="0"/>
              <a:t>    "status": "production"</a:t>
            </a:r>
          </a:p>
          <a:p>
            <a:pPr marL="0" indent="0" latinLnBrk="1">
              <a:buNone/>
            </a:pPr>
            <a:r>
              <a:rPr lang="en-US" dirty="0"/>
              <a:t>  </a:t>
            </a:r>
            <a:r>
              <a:rPr lang="en-US" dirty="0" smtClean="0"/>
              <a:t>},</a:t>
            </a:r>
          </a:p>
        </p:txBody>
      </p:sp>
    </p:spTree>
    <p:extLst>
      <p:ext uri="{BB962C8B-B14F-4D97-AF65-F5344CB8AC3E}">
        <p14:creationId xmlns:p14="http://schemas.microsoft.com/office/powerpoint/2010/main" val="380848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2551" y="12627"/>
            <a:ext cx="10018713" cy="1752599"/>
          </a:xfrm>
        </p:spPr>
        <p:txBody>
          <a:bodyPr/>
          <a:lstStyle/>
          <a:p>
            <a:r>
              <a:rPr lang="en-US" dirty="0" smtClean="0"/>
              <a:t>Twitter </a:t>
            </a:r>
            <a:r>
              <a:rPr lang="en-US" dirty="0" smtClean="0"/>
              <a:t>Search </a:t>
            </a:r>
            <a:r>
              <a:rPr lang="en-US" dirty="0" smtClean="0"/>
              <a:t>API to find tweets on “Earthquake” </a:t>
            </a:r>
            <a:endParaRPr lang="en-US" dirty="0"/>
          </a:p>
        </p:txBody>
      </p:sp>
      <p:sp>
        <p:nvSpPr>
          <p:cNvPr id="4" name="Rectangle 1"/>
          <p:cNvSpPr>
            <a:spLocks noGrp="1" noChangeArrowheads="1"/>
          </p:cNvSpPr>
          <p:nvPr>
            <p:ph idx="1"/>
          </p:nvPr>
        </p:nvSpPr>
        <p:spPr bwMode="auto">
          <a:xfrm>
            <a:off x="623307" y="1765226"/>
            <a:ext cx="10945385" cy="4206240"/>
          </a:xfrm>
          <a:prstGeom prst="rect">
            <a:avLst/>
          </a:prstGeom>
          <a:solidFill>
            <a:srgbClr val="FFFFFF"/>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html</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head</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script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795DA3"/>
                </a:solidFill>
                <a:effectLst/>
                <a:latin typeface="Consolas" panose="020B0609020204030204" pitchFamily="49" charset="0"/>
                <a:cs typeface="Consolas" panose="020B0609020204030204" pitchFamily="49" charset="0"/>
              </a:rPr>
              <a:t>type</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"text/</a:t>
            </a:r>
            <a:r>
              <a:rPr kumimoji="0" lang="en-US" altLang="en-US" sz="9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javascript</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err="1" smtClean="0">
                <a:ln>
                  <a:noFill/>
                </a:ln>
                <a:solidFill>
                  <a:srgbClr val="795DA3"/>
                </a:solidFill>
                <a:effectLst/>
                <a:latin typeface="Consolas" panose="020B0609020204030204" pitchFamily="49" charset="0"/>
                <a:cs typeface="Consolas" panose="020B0609020204030204" pitchFamily="49" charset="0"/>
              </a:rPr>
              <a:t>src</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"https://ajax.googleapis.com/</a:t>
            </a:r>
            <a:r>
              <a:rPr kumimoji="0" lang="en-US" altLang="en-US" sz="9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ajax</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/libs/</a:t>
            </a:r>
            <a:r>
              <a:rPr kumimoji="0" lang="en-US" altLang="en-US" sz="9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jquery</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/1.6.2/jquery.min.js"</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script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script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795DA3"/>
                </a:solidFill>
                <a:effectLst/>
                <a:latin typeface="Consolas" panose="020B0609020204030204" pitchFamily="49" charset="0"/>
                <a:cs typeface="Consolas" panose="020B0609020204030204" pitchFamily="49" charset="0"/>
              </a:rPr>
              <a:t>type</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"text/</a:t>
            </a:r>
            <a:r>
              <a:rPr kumimoji="0" lang="en-US" altLang="en-US" sz="9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javascript</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0086B3"/>
                </a:solidFill>
                <a:effectLst/>
                <a:latin typeface="Consolas" panose="020B0609020204030204" pitchFamily="49" charset="0"/>
                <a:cs typeface="Consolas" panose="020B0609020204030204" pitchFamily="49" charset="0"/>
              </a:rPr>
              <a:t>document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).ready(</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function</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getJSON</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'http://search.twitter.com/</a:t>
            </a:r>
            <a:r>
              <a:rPr kumimoji="0" lang="en-US" altLang="en-US" sz="9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search.json?q</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earthquake</a:t>
            </a:r>
            <a:r>
              <a:rPr kumimoji="0" lang="en-US" altLang="en-US" sz="9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&amp;lang</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en&amp;callback</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function</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(data)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smtClean="0">
                <a:ln>
                  <a:noFill/>
                </a:ln>
                <a:solidFill>
                  <a:srgbClr val="A71D5D"/>
                </a:solidFill>
                <a:effectLst/>
                <a:latin typeface="Consolas" panose="020B0609020204030204" pitchFamily="49" charset="0"/>
                <a:cs typeface="Consolas" panose="020B0609020204030204" pitchFamily="49" charset="0"/>
              </a:rPr>
              <a:t>var</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data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data.results</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smtClean="0">
                <a:ln>
                  <a:noFill/>
                </a:ln>
                <a:solidFill>
                  <a:srgbClr val="A71D5D"/>
                </a:solidFill>
                <a:effectLst/>
                <a:latin typeface="Consolas" panose="020B0609020204030204" pitchFamily="49" charset="0"/>
                <a:cs typeface="Consolas" panose="020B0609020204030204" pitchFamily="49" charset="0"/>
              </a:rPr>
              <a:t>var</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html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ul</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&gt;"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for</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err="1" smtClean="0">
                <a:ln>
                  <a:noFill/>
                </a:ln>
                <a:solidFill>
                  <a:srgbClr val="A71D5D"/>
                </a:solidFill>
                <a:effectLst/>
                <a:latin typeface="Consolas" panose="020B0609020204030204" pitchFamily="49" charset="0"/>
                <a:cs typeface="Consolas" panose="020B0609020204030204" pitchFamily="49" charset="0"/>
              </a:rPr>
              <a:t>var</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i</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0086B3"/>
                </a:solidFill>
                <a:effectLst/>
                <a:latin typeface="Consolas" panose="020B0609020204030204" pitchFamily="49" charset="0"/>
                <a:cs typeface="Consolas" panose="020B0609020204030204" pitchFamily="49" charset="0"/>
              </a:rPr>
              <a:t>0</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i</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data.</a:t>
            </a:r>
            <a:r>
              <a:rPr kumimoji="0" lang="en-US" altLang="en-US" sz="900" b="0" i="0" u="none" strike="noStrike" cap="none" normalizeH="0" baseline="0" dirty="0" err="1" smtClean="0">
                <a:ln>
                  <a:noFill/>
                </a:ln>
                <a:solidFill>
                  <a:srgbClr val="0086B3"/>
                </a:solidFill>
                <a:effectLst/>
                <a:latin typeface="Consolas" panose="020B0609020204030204" pitchFamily="49" charset="0"/>
                <a:cs typeface="Consolas" panose="020B0609020204030204" pitchFamily="49" charset="0"/>
              </a:rPr>
              <a:t>length</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i</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html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"&lt;li&gt;&lt;a </a:t>
            </a:r>
            <a:r>
              <a:rPr kumimoji="0" lang="en-US" altLang="en-US" sz="9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href</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='http://twitter.com/"</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data[</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i</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from_user</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"'&gt;@"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data[</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i</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from_user</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"&lt;/a&gt;: "</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data[</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i</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0086B3"/>
                </a:solidFill>
                <a:effectLst/>
                <a:latin typeface="Consolas" panose="020B0609020204030204" pitchFamily="49" charset="0"/>
                <a:cs typeface="Consolas" panose="020B0609020204030204" pitchFamily="49" charset="0"/>
              </a:rPr>
              <a:t>text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"&lt;/li&gt;"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html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ul</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&gt;"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'.content'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).html(html);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script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head</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body</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h2</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&gt;Twitter&lt;/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h2</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div</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795DA3"/>
                </a:solidFill>
                <a:effectLst/>
                <a:latin typeface="Consolas" panose="020B0609020204030204" pitchFamily="49" charset="0"/>
                <a:cs typeface="Consolas" panose="020B0609020204030204" pitchFamily="49" charset="0"/>
              </a:rPr>
              <a:t>class</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"content"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div</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body</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html</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6625086" y="3060700"/>
            <a:ext cx="5324892" cy="3532011"/>
          </a:xfrm>
          <a:prstGeom prst="rect">
            <a:avLst/>
          </a:prstGeom>
          <a:ln>
            <a:noFill/>
          </a:ln>
          <a:effectLst>
            <a:softEdge rad="112500"/>
          </a:effectLst>
        </p:spPr>
      </p:pic>
    </p:spTree>
    <p:extLst>
      <p:ext uri="{BB962C8B-B14F-4D97-AF65-F5344CB8AC3E}">
        <p14:creationId xmlns:p14="http://schemas.microsoft.com/office/powerpoint/2010/main" val="1727709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Interesting </a:t>
            </a:r>
            <a:r>
              <a:rPr lang="en-US" dirty="0" smtClean="0"/>
              <a:t>Websites </a:t>
            </a:r>
            <a:r>
              <a:rPr lang="en-US" dirty="0"/>
              <a:t>U</a:t>
            </a:r>
            <a:r>
              <a:rPr lang="en-US" dirty="0" smtClean="0"/>
              <a:t>sing Twitter’s Rest APIs </a:t>
            </a:r>
            <a:endParaRPr lang="en-US" dirty="0"/>
          </a:p>
        </p:txBody>
      </p:sp>
      <p:sp>
        <p:nvSpPr>
          <p:cNvPr id="3" name="Content Placeholder 2"/>
          <p:cNvSpPr>
            <a:spLocks noGrp="1"/>
          </p:cNvSpPr>
          <p:nvPr>
            <p:ph idx="1"/>
          </p:nvPr>
        </p:nvSpPr>
        <p:spPr/>
        <p:txBody>
          <a:bodyPr/>
          <a:lstStyle/>
          <a:p>
            <a:r>
              <a:rPr lang="en-US" dirty="0" smtClean="0"/>
              <a:t>Civic minded individuals can see a Q/A from constituents and </a:t>
            </a:r>
            <a:r>
              <a:rPr lang="en-US" dirty="0"/>
              <a:t>representatives  </a:t>
            </a:r>
            <a:r>
              <a:rPr lang="en-US" dirty="0">
                <a:hlinkClick r:id="rId3" tooltip="www.askthem.io"/>
              </a:rPr>
              <a:t>http://</a:t>
            </a:r>
            <a:r>
              <a:rPr lang="en-US" dirty="0" smtClean="0">
                <a:hlinkClick r:id="rId3" tooltip="www.askthem.io"/>
              </a:rPr>
              <a:t>www.askthem.io/locator?q=florida</a:t>
            </a:r>
            <a:endParaRPr lang="en-US" dirty="0" smtClean="0"/>
          </a:p>
          <a:p>
            <a:r>
              <a:rPr lang="en-US" dirty="0" smtClean="0"/>
              <a:t>NY Times site using twitter API to parse </a:t>
            </a:r>
            <a:r>
              <a:rPr lang="en-US" dirty="0"/>
              <a:t>election results and news </a:t>
            </a:r>
            <a:r>
              <a:rPr lang="en-US" dirty="0">
                <a:hlinkClick r:id="rId4"/>
              </a:rPr>
              <a:t>http://</a:t>
            </a:r>
            <a:r>
              <a:rPr lang="en-US" dirty="0" smtClean="0">
                <a:hlinkClick r:id="rId4"/>
              </a:rPr>
              <a:t>elections.nytimes.com/2010/updates</a:t>
            </a:r>
            <a:endParaRPr lang="en-US" dirty="0" smtClean="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9990888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031" y="0"/>
            <a:ext cx="10018713" cy="1752599"/>
          </a:xfrm>
        </p:spPr>
        <p:txBody>
          <a:bodyPr/>
          <a:lstStyle/>
          <a:p>
            <a:r>
              <a:rPr lang="en-US" dirty="0" smtClean="0"/>
              <a:t>Case Study – </a:t>
            </a:r>
            <a:r>
              <a:rPr lang="en-US" dirty="0" err="1" smtClean="0"/>
              <a:t>JibJab</a:t>
            </a:r>
            <a:r>
              <a:rPr lang="en-US" dirty="0" smtClean="0"/>
              <a:t> </a:t>
            </a:r>
            <a:endParaRPr lang="en-US" dirty="0"/>
          </a:p>
        </p:txBody>
      </p:sp>
      <p:sp>
        <p:nvSpPr>
          <p:cNvPr id="3" name="Content Placeholder 2"/>
          <p:cNvSpPr>
            <a:spLocks noGrp="1"/>
          </p:cNvSpPr>
          <p:nvPr>
            <p:ph idx="1"/>
          </p:nvPr>
        </p:nvSpPr>
        <p:spPr>
          <a:xfrm>
            <a:off x="1484310" y="1752599"/>
            <a:ext cx="10018713" cy="4038601"/>
          </a:xfrm>
        </p:spPr>
        <p:txBody>
          <a:bodyPr>
            <a:normAutofit lnSpcReduction="10000"/>
          </a:bodyPr>
          <a:lstStyle/>
          <a:p>
            <a:pPr marL="0" lvl="1" indent="0">
              <a:spcBef>
                <a:spcPts val="1000"/>
              </a:spcBef>
              <a:buNone/>
            </a:pPr>
            <a:r>
              <a:rPr lang="en-US" sz="2800" b="1" dirty="0" smtClean="0"/>
              <a:t>Goal: Wanted </a:t>
            </a:r>
            <a:r>
              <a:rPr lang="en-US" sz="2800" b="1" dirty="0"/>
              <a:t>to integrate users’ </a:t>
            </a:r>
            <a:r>
              <a:rPr lang="en-US" sz="2800" b="1" dirty="0" smtClean="0"/>
              <a:t>Twitter feeds </a:t>
            </a:r>
            <a:r>
              <a:rPr lang="en-US" sz="2800" b="1" dirty="0"/>
              <a:t>into the app, wanted </a:t>
            </a:r>
            <a:r>
              <a:rPr lang="en-US" sz="2800" b="1" dirty="0" smtClean="0"/>
              <a:t>to make it easier </a:t>
            </a:r>
            <a:r>
              <a:rPr lang="en-US" sz="2800" b="1" dirty="0"/>
              <a:t>to share GIFs directly from the </a:t>
            </a:r>
            <a:r>
              <a:rPr lang="en-US" sz="2800" b="1" dirty="0" smtClean="0"/>
              <a:t>app</a:t>
            </a:r>
            <a:endParaRPr lang="en-US" sz="2800" b="1" dirty="0"/>
          </a:p>
          <a:p>
            <a:pPr lvl="2"/>
            <a:r>
              <a:rPr lang="en-US" sz="2800" dirty="0" smtClean="0"/>
              <a:t>Solution: Twitter </a:t>
            </a:r>
            <a:r>
              <a:rPr lang="en-US" sz="2800" dirty="0"/>
              <a:t>Kit</a:t>
            </a:r>
          </a:p>
          <a:p>
            <a:pPr lvl="3"/>
            <a:r>
              <a:rPr lang="en-US" sz="2400" dirty="0"/>
              <a:t>Allows for requests to the REST APIs</a:t>
            </a:r>
          </a:p>
          <a:p>
            <a:pPr lvl="3"/>
            <a:r>
              <a:rPr lang="en-US" sz="2400" dirty="0"/>
              <a:t>Twitter API Client function</a:t>
            </a:r>
          </a:p>
          <a:p>
            <a:pPr lvl="3"/>
            <a:r>
              <a:rPr lang="en-US" sz="2400" dirty="0"/>
              <a:t>Secure </a:t>
            </a:r>
            <a:r>
              <a:rPr lang="en-US" sz="2400" dirty="0" err="1"/>
              <a:t>OAuth</a:t>
            </a:r>
            <a:r>
              <a:rPr lang="en-US" sz="2400" dirty="0"/>
              <a:t> Echo support</a:t>
            </a:r>
          </a:p>
          <a:p>
            <a:pPr lvl="3"/>
            <a:r>
              <a:rPr lang="en-US" sz="2400" dirty="0"/>
              <a:t>No JSON </a:t>
            </a:r>
            <a:r>
              <a:rPr lang="en-US" sz="2400" dirty="0" smtClean="0"/>
              <a:t>parsing needed</a:t>
            </a:r>
            <a:endParaRPr lang="en-US" sz="2400" dirty="0"/>
          </a:p>
          <a:p>
            <a:pPr lvl="3"/>
            <a:r>
              <a:rPr lang="en-US" sz="2400" dirty="0"/>
              <a:t>Customizable </a:t>
            </a:r>
            <a:r>
              <a:rPr lang="en-US" sz="2400" dirty="0" smtClean="0"/>
              <a:t>colors for buttons, etc.</a:t>
            </a:r>
            <a:endParaRPr lang="en-US" sz="2400" dirty="0"/>
          </a:p>
          <a:p>
            <a:pPr marL="0" indent="0">
              <a:buNone/>
            </a:pPr>
            <a:endParaRPr lang="en-US" dirty="0"/>
          </a:p>
        </p:txBody>
      </p:sp>
    </p:spTree>
    <p:extLst>
      <p:ext uri="{BB962C8B-B14F-4D97-AF65-F5344CB8AC3E}">
        <p14:creationId xmlns:p14="http://schemas.microsoft.com/office/powerpoint/2010/main" val="1800557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0"/>
            <a:ext cx="10018713" cy="1752599"/>
          </a:xfrm>
        </p:spPr>
        <p:txBody>
          <a:bodyPr/>
          <a:lstStyle/>
          <a:p>
            <a:pPr algn="ctr"/>
            <a:r>
              <a:rPr lang="en-US" dirty="0" err="1" smtClean="0"/>
              <a:t>JibJab</a:t>
            </a:r>
            <a:r>
              <a:rPr lang="en-US" dirty="0" smtClean="0"/>
              <a:t> – Embedding a GIF</a:t>
            </a:r>
            <a:endParaRPr lang="en-US" dirty="0"/>
          </a:p>
        </p:txBody>
      </p:sp>
      <p:pic>
        <p:nvPicPr>
          <p:cNvPr id="1026" name="Picture 2" descr="JibJab Message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902773" y="1752599"/>
            <a:ext cx="5181790" cy="457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385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2597</TotalTime>
  <Words>1707</Words>
  <Application>Microsoft Office PowerPoint</Application>
  <PresentationFormat>Widescreen</PresentationFormat>
  <Paragraphs>218</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SimSun</vt:lpstr>
      <vt:lpstr>Arial</vt:lpstr>
      <vt:lpstr>Calibri</vt:lpstr>
      <vt:lpstr>Consolas</vt:lpstr>
      <vt:lpstr>Corbel</vt:lpstr>
      <vt:lpstr>Times New Roman</vt:lpstr>
      <vt:lpstr>Parallax</vt:lpstr>
      <vt:lpstr>Twitter </vt:lpstr>
      <vt:lpstr>Introducing the APIs</vt:lpstr>
      <vt:lpstr>REST APIs</vt:lpstr>
      <vt:lpstr>REST APIs – Sample GET</vt:lpstr>
      <vt:lpstr>REST APIs – Sample GET continued</vt:lpstr>
      <vt:lpstr>Twitter Search API to find tweets on “Earthquake” </vt:lpstr>
      <vt:lpstr>Interesting Websites Using Twitter’s Rest APIs </vt:lpstr>
      <vt:lpstr>Case Study – JibJab </vt:lpstr>
      <vt:lpstr>JibJab – Embedding a GIF</vt:lpstr>
      <vt:lpstr>Streaming APIs</vt:lpstr>
      <vt:lpstr>Case Study – Esri </vt:lpstr>
      <vt:lpstr>Esri – Black Friday Shopping</vt:lpstr>
      <vt:lpstr>Using Twitter Streaming API to graphically represent “How America is feeling Right Now”</vt:lpstr>
      <vt:lpstr>Big Data Big Promises</vt:lpstr>
      <vt:lpstr>Metadata</vt:lpstr>
      <vt:lpstr>Metadata and Privacy – MIT Study</vt:lpstr>
      <vt:lpstr>MIT Study - Privacy</vt:lpstr>
      <vt:lpstr>MIT Study - Continued</vt:lpstr>
      <vt:lpstr>Fabric APIs</vt:lpstr>
      <vt:lpstr>Crashlytics – The Exception Handler</vt:lpstr>
      <vt:lpstr>Digits – Easy Identification </vt:lpstr>
      <vt:lpstr>Twitter Social – Customizing Twitter</vt:lpstr>
      <vt:lpstr>MoPub – Winning Customers Over</vt:lpstr>
      <vt:lpstr>Case Study – Buzzfeed </vt:lpstr>
      <vt:lpstr>Buzzfeed – Tweet Embedding</vt:lpstr>
      <vt:lpstr>Case Study – Halfbrick Studios</vt:lpstr>
      <vt:lpstr>Halfbrick Studios – Raking in App Revenue</vt:lpstr>
      <vt:lpstr>MoPub – Studying the Issues</vt:lpstr>
      <vt:lpstr>Effects</vt:lpstr>
      <vt:lpstr>Differential Privacy</vt:lpstr>
      <vt:lpstr>Twitter and Privacy</vt:lpstr>
      <vt:lpstr>Works Cited</vt:lpstr>
      <vt:lpstr>Works Cited – Continued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dc:title>
  <dc:creator>Geoffrey Stoner</dc:creator>
  <cp:lastModifiedBy>Denise Kutnick</cp:lastModifiedBy>
  <cp:revision>45</cp:revision>
  <dcterms:created xsi:type="dcterms:W3CDTF">2015-02-02T15:05:00Z</dcterms:created>
  <dcterms:modified xsi:type="dcterms:W3CDTF">2015-02-05T04:05:57Z</dcterms:modified>
</cp:coreProperties>
</file>