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2" r:id="rId7"/>
    <p:sldId id="263" r:id="rId8"/>
    <p:sldId id="265"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1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34530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58623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17103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1D54F-16AD-4B8B-B0FD-7F3DFE2D20E8}" type="datetimeFigureOut">
              <a:rPr lang="en-US" smtClean="0"/>
              <a:t>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422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69887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1D54F-16AD-4B8B-B0FD-7F3DFE2D20E8}" type="datetimeFigureOut">
              <a:rPr lang="en-US" smtClean="0"/>
              <a:t>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52112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1D54F-16AD-4B8B-B0FD-7F3DFE2D20E8}" type="datetimeFigureOut">
              <a:rPr lang="en-US" smtClean="0"/>
              <a:t>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66119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1D54F-16AD-4B8B-B0FD-7F3DFE2D20E8}" type="datetimeFigureOut">
              <a:rPr lang="en-US" smtClean="0"/>
              <a:t>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267356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15954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1D54F-16AD-4B8B-B0FD-7F3DFE2D20E8}" type="datetimeFigureOut">
              <a:rPr lang="en-US" smtClean="0"/>
              <a:t>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1FEC7-004D-471C-84C5-90B947C53FE5}" type="slidenum">
              <a:rPr lang="en-US" smtClean="0"/>
              <a:t>‹#›</a:t>
            </a:fld>
            <a:endParaRPr lang="en-US"/>
          </a:p>
        </p:txBody>
      </p:sp>
    </p:spTree>
    <p:extLst>
      <p:ext uri="{BB962C8B-B14F-4D97-AF65-F5344CB8AC3E}">
        <p14:creationId xmlns:p14="http://schemas.microsoft.com/office/powerpoint/2010/main" val="388652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1D54F-16AD-4B8B-B0FD-7F3DFE2D20E8}" type="datetimeFigureOut">
              <a:rPr lang="en-US" smtClean="0"/>
              <a:t>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1FEC7-004D-471C-84C5-90B947C53FE5}" type="slidenum">
              <a:rPr lang="en-US" smtClean="0"/>
              <a:t>‹#›</a:t>
            </a:fld>
            <a:endParaRPr lang="en-US"/>
          </a:p>
        </p:txBody>
      </p:sp>
    </p:spTree>
    <p:extLst>
      <p:ext uri="{BB962C8B-B14F-4D97-AF65-F5344CB8AC3E}">
        <p14:creationId xmlns:p14="http://schemas.microsoft.com/office/powerpoint/2010/main" val="68858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ytimes.com/2012/06/17/technology/acxiom-the-quiet-giant-of-consumer-database-marketing.html?pagewanted=all" TargetMode="External"/><Relationship Id="rId2" Type="http://schemas.openxmlformats.org/officeDocument/2006/relationships/hyperlink" Target="https://blog.twitter.com/2012/new-tailored-suggestions-you-follow-twit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witter.com/privac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Twitter</a:t>
            </a:r>
            <a:endParaRPr lang="en-US" dirty="0"/>
          </a:p>
        </p:txBody>
      </p:sp>
      <p:sp>
        <p:nvSpPr>
          <p:cNvPr id="3" name="Subtitle 2"/>
          <p:cNvSpPr>
            <a:spLocks noGrp="1"/>
          </p:cNvSpPr>
          <p:nvPr>
            <p:ph type="subTitle" idx="1"/>
          </p:nvPr>
        </p:nvSpPr>
        <p:spPr/>
        <p:txBody>
          <a:bodyPr/>
          <a:lstStyle/>
          <a:p>
            <a:r>
              <a:rPr lang="en-US" dirty="0" smtClean="0"/>
              <a:t>API’s for data mining </a:t>
            </a:r>
          </a:p>
          <a:p>
            <a:r>
              <a:rPr lang="en-US" dirty="0" smtClean="0"/>
              <a:t>Impacts of technology on social, cultural, ethical, privacy, safety and regulations.</a:t>
            </a:r>
            <a:endParaRPr lang="en-US" dirty="0"/>
          </a:p>
        </p:txBody>
      </p:sp>
    </p:spTree>
    <p:extLst>
      <p:ext uri="{BB962C8B-B14F-4D97-AF65-F5344CB8AC3E}">
        <p14:creationId xmlns:p14="http://schemas.microsoft.com/office/powerpoint/2010/main" val="136583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lstStyle/>
          <a:p>
            <a:r>
              <a:rPr lang="en-US" dirty="0"/>
              <a:t>Bohannon, John. "Credit Card Study Blows Holes in Anonymity." </a:t>
            </a:r>
            <a:r>
              <a:rPr lang="en-US" i="1" dirty="0"/>
              <a:t>Credit Card Study Blows Holes in Anonymity</a:t>
            </a:r>
            <a:r>
              <a:rPr lang="en-US" dirty="0"/>
              <a:t>. Science Magazine, 30 Jan. 2015. Web. 01 Feb. 2015.</a:t>
            </a:r>
          </a:p>
          <a:p>
            <a:r>
              <a:rPr lang="en-US" dirty="0" err="1"/>
              <a:t>Harkenson</a:t>
            </a:r>
            <a:r>
              <a:rPr lang="en-US" dirty="0"/>
              <a:t>, Josh. "Is Twitter about to Get More Invasive than Facebook?" </a:t>
            </a:r>
            <a:r>
              <a:rPr lang="en-US" i="1" dirty="0"/>
              <a:t>Mother Jones</a:t>
            </a:r>
            <a:r>
              <a:rPr lang="en-US" dirty="0"/>
              <a:t>. Mother Jones and the Foundation for National Progress., 23 Sept. 2013. Web. 02 Feb. 2015.</a:t>
            </a:r>
          </a:p>
          <a:p>
            <a:r>
              <a:rPr lang="en-US" dirty="0"/>
              <a:t>Tucker, Patrick. "Has Big Data Made Anonymity Impossible?" </a:t>
            </a:r>
            <a:r>
              <a:rPr lang="en-US" i="1" dirty="0"/>
              <a:t>TechnologyReview.com</a:t>
            </a:r>
            <a:r>
              <a:rPr lang="en-US" dirty="0"/>
              <a:t>. MIT Technology Review, 30 Jan. 2015. Web. 02 Feb. 2015.</a:t>
            </a:r>
          </a:p>
          <a:p>
            <a:endParaRPr lang="en-US" dirty="0"/>
          </a:p>
        </p:txBody>
      </p:sp>
    </p:spTree>
    <p:extLst>
      <p:ext uri="{BB962C8B-B14F-4D97-AF65-F5344CB8AC3E}">
        <p14:creationId xmlns:p14="http://schemas.microsoft.com/office/powerpoint/2010/main" val="97349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Big Promises</a:t>
            </a:r>
            <a:endParaRPr lang="en-US" dirty="0"/>
          </a:p>
        </p:txBody>
      </p:sp>
      <p:sp>
        <p:nvSpPr>
          <p:cNvPr id="3" name="Content Placeholder 2"/>
          <p:cNvSpPr>
            <a:spLocks noGrp="1"/>
          </p:cNvSpPr>
          <p:nvPr>
            <p:ph idx="1"/>
          </p:nvPr>
        </p:nvSpPr>
        <p:spPr/>
        <p:txBody>
          <a:bodyPr>
            <a:normAutofit/>
          </a:bodyPr>
          <a:lstStyle/>
          <a:p>
            <a:r>
              <a:rPr lang="en-US" b="1" dirty="0"/>
              <a:t>Large-scale data sets of human behavior have the potential to fundamentally </a:t>
            </a:r>
            <a:r>
              <a:rPr lang="en-US" b="1" dirty="0" smtClean="0"/>
              <a:t>transform our methods</a:t>
            </a:r>
          </a:p>
          <a:p>
            <a:pPr lvl="1"/>
            <a:r>
              <a:rPr lang="en-US" b="1" dirty="0" smtClean="0"/>
              <a:t>we </a:t>
            </a:r>
            <a:r>
              <a:rPr lang="en-US" b="1" dirty="0"/>
              <a:t>fight </a:t>
            </a:r>
            <a:r>
              <a:rPr lang="en-US" b="1" dirty="0" smtClean="0"/>
              <a:t>diseases</a:t>
            </a:r>
          </a:p>
          <a:p>
            <a:pPr lvl="1"/>
            <a:r>
              <a:rPr lang="en-US" b="1" dirty="0" smtClean="0"/>
              <a:t>design cities </a:t>
            </a:r>
          </a:p>
          <a:p>
            <a:pPr lvl="1"/>
            <a:r>
              <a:rPr lang="en-US" b="1" dirty="0" smtClean="0"/>
              <a:t>perform </a:t>
            </a:r>
            <a:r>
              <a:rPr lang="en-US" b="1" dirty="0"/>
              <a:t>research. </a:t>
            </a:r>
            <a:endParaRPr lang="en-US" b="1" dirty="0" smtClean="0"/>
          </a:p>
        </p:txBody>
      </p:sp>
    </p:spTree>
    <p:extLst>
      <p:ext uri="{BB962C8B-B14F-4D97-AF65-F5344CB8AC3E}">
        <p14:creationId xmlns:p14="http://schemas.microsoft.com/office/powerpoint/2010/main" val="383516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lstStyle/>
          <a:p>
            <a:pPr lvl="1"/>
            <a:r>
              <a:rPr lang="en-US" b="1" dirty="0" smtClean="0"/>
              <a:t>Created on a large scale by ubiquitous technology</a:t>
            </a:r>
          </a:p>
          <a:p>
            <a:pPr lvl="2"/>
            <a:r>
              <a:rPr lang="en-US" b="1" dirty="0" smtClean="0"/>
              <a:t>Smartphones </a:t>
            </a:r>
          </a:p>
          <a:p>
            <a:pPr lvl="3"/>
            <a:r>
              <a:rPr lang="en-US" b="1" dirty="0" smtClean="0"/>
              <a:t>Apps</a:t>
            </a:r>
          </a:p>
          <a:p>
            <a:pPr lvl="3"/>
            <a:r>
              <a:rPr lang="en-US" b="1" dirty="0" smtClean="0"/>
              <a:t>GPS – Location Services</a:t>
            </a:r>
          </a:p>
          <a:p>
            <a:pPr lvl="3"/>
            <a:r>
              <a:rPr lang="en-US" b="1" dirty="0" smtClean="0"/>
              <a:t>Call Records</a:t>
            </a:r>
          </a:p>
          <a:p>
            <a:pPr marL="1371600" lvl="3" indent="0">
              <a:buNone/>
            </a:pPr>
            <a:endParaRPr lang="en-US" b="1" dirty="0" smtClean="0"/>
          </a:p>
          <a:p>
            <a:pPr marL="457200" lvl="1" indent="0">
              <a:buNone/>
            </a:pPr>
            <a:endParaRPr lang="en-US" dirty="0"/>
          </a:p>
        </p:txBody>
      </p:sp>
    </p:spTree>
    <p:extLst>
      <p:ext uri="{BB962C8B-B14F-4D97-AF65-F5344CB8AC3E}">
        <p14:creationId xmlns:p14="http://schemas.microsoft.com/office/powerpoint/2010/main" val="344797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MetaData</a:t>
            </a:r>
            <a:r>
              <a:rPr lang="en-US" dirty="0" smtClean="0"/>
              <a:t> and Privacy – MIT Study</a:t>
            </a:r>
            <a:endParaRPr lang="en-US" dirty="0"/>
          </a:p>
        </p:txBody>
      </p:sp>
      <p:sp>
        <p:nvSpPr>
          <p:cNvPr id="3" name="Content Placeholder 2"/>
          <p:cNvSpPr>
            <a:spLocks noGrp="1"/>
          </p:cNvSpPr>
          <p:nvPr>
            <p:ph idx="1"/>
          </p:nvPr>
        </p:nvSpPr>
        <p:spPr/>
        <p:txBody>
          <a:bodyPr/>
          <a:lstStyle/>
          <a:p>
            <a:r>
              <a:rPr lang="en-US" b="1" dirty="0" smtClean="0"/>
              <a:t>We study 3 months of credit card records for 1.1 million people and show that four spatiotemporal points are enough to uniquely </a:t>
            </a:r>
            <a:r>
              <a:rPr lang="en-US" b="1" dirty="0" err="1" smtClean="0"/>
              <a:t>reidentify</a:t>
            </a:r>
            <a:r>
              <a:rPr lang="en-US" b="1" dirty="0" smtClean="0"/>
              <a:t> 90% of individuals. We show that knowing the price of a transaction increases the risk of </a:t>
            </a:r>
            <a:r>
              <a:rPr lang="en-US" b="1" dirty="0" err="1" smtClean="0"/>
              <a:t>reidentification</a:t>
            </a:r>
            <a:r>
              <a:rPr lang="en-US" b="1" dirty="0" smtClean="0"/>
              <a:t> by 22%, on average. Finally, we show that even data sets that provide coarse information at any or all of the dimensions provide little anonymity and that women are more identifiable than men in credit card metadata</a:t>
            </a:r>
            <a:r>
              <a:rPr lang="en-US" b="1" baseline="30000" dirty="0" smtClean="0"/>
              <a:t>1</a:t>
            </a:r>
            <a:r>
              <a:rPr lang="en-US" b="1" dirty="0" smtClean="0"/>
              <a:t>.</a:t>
            </a:r>
            <a:endParaRPr lang="en-US" dirty="0"/>
          </a:p>
        </p:txBody>
      </p:sp>
    </p:spTree>
    <p:extLst>
      <p:ext uri="{BB962C8B-B14F-4D97-AF65-F5344CB8AC3E}">
        <p14:creationId xmlns:p14="http://schemas.microsoft.com/office/powerpoint/2010/main" val="92661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 Study - Privacy</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a:t>De </a:t>
            </a:r>
            <a:r>
              <a:rPr lang="en-US" dirty="0" err="1"/>
              <a:t>Montjoye's</a:t>
            </a:r>
            <a:r>
              <a:rPr lang="en-US" dirty="0"/>
              <a:t> team analyzed 3 months of credit card transactions, chronicling the spending of 1.1 million people in 10,000 shops in a single country. (The team is tightlipped about the data's source—a “major bank,” de </a:t>
            </a:r>
            <a:r>
              <a:rPr lang="en-US" dirty="0" err="1"/>
              <a:t>Montjoye</a:t>
            </a:r>
            <a:r>
              <a:rPr lang="en-US" dirty="0"/>
              <a:t> says—and it has not disclosed which country.) The bank stripped away names, credit card numbers, shop addresses, and even the exact times of the transactions. All that remained were the metadata: amounts spent, shop type—restaurant, gym, or grocery store, for example—and a code representing each person.</a:t>
            </a:r>
          </a:p>
          <a:p>
            <a:pPr fontAlgn="base"/>
            <a:r>
              <a:rPr lang="en-US" dirty="0"/>
              <a:t>But because each individual's spending pattern is unique, the data have a very high “unicity.” That makes them ripe for what de </a:t>
            </a:r>
            <a:r>
              <a:rPr lang="en-US" dirty="0" err="1"/>
              <a:t>Montjoye</a:t>
            </a:r>
            <a:r>
              <a:rPr lang="en-US" dirty="0"/>
              <a:t> calls a “correlation attack.” To reveal a person's identity, you just need to correlate the metadata with information about the person from an outside source.</a:t>
            </a:r>
          </a:p>
          <a:p>
            <a:pPr fontAlgn="base"/>
            <a:r>
              <a:rPr lang="en-US" dirty="0" smtClean="0"/>
              <a:t>, </a:t>
            </a:r>
            <a:r>
              <a:rPr lang="en-US" dirty="0"/>
              <a:t>de </a:t>
            </a:r>
            <a:r>
              <a:rPr lang="en-US" dirty="0" err="1"/>
              <a:t>Montjoye's</a:t>
            </a:r>
            <a:r>
              <a:rPr lang="en-US" dirty="0"/>
              <a:t> team simulated a correlation attack on the credit card metadata. They armed their computers with a collection of random observations about each individual in the data: information equivalent to a single time-stamped photo. (These clues were simulated, but people generate the real-world equivalent of this information day in and day out, for example through </a:t>
            </a:r>
            <a:r>
              <a:rPr lang="en-US" dirty="0" err="1"/>
              <a:t>geolocated</a:t>
            </a:r>
            <a:r>
              <a:rPr lang="en-US" dirty="0"/>
              <a:t> tweets or mobile phone apps that log location.) The computer used those clues to identify some of the anonymous spenders. The researchers then fed a different piece of outside information into the algorithm and tried again, and so on until every person was de-anonymized.</a:t>
            </a:r>
          </a:p>
          <a:p>
            <a:pPr fontAlgn="base"/>
            <a:r>
              <a:rPr lang="en-US" dirty="0"/>
              <a:t>Just knowing an individual's location on four occasions was enough to fingerprint 90% of the spenders. And knowing the amount spent on those occasions—the equivalent of a few receipts from someone's trash—made it possible to de-anonymize nearly everyone and trace their entire transaction history with just three pieces of information per person. The findings echo the results of a 2013 </a:t>
            </a:r>
            <a:r>
              <a:rPr lang="en-US" i="1" dirty="0"/>
              <a:t>Scientific Reports</a:t>
            </a:r>
            <a:r>
              <a:rPr lang="en-US" dirty="0"/>
              <a:t> study in which de </a:t>
            </a:r>
            <a:r>
              <a:rPr lang="en-US" dirty="0" err="1"/>
              <a:t>Montjoye</a:t>
            </a:r>
            <a:r>
              <a:rPr lang="en-US" dirty="0"/>
              <a:t> and colleagues started with a trove of mobile phone metadata on subscribers' movements and showed that knowing a person's location on four occasions was enough to identify them.</a:t>
            </a:r>
          </a:p>
          <a:p>
            <a:endParaRPr lang="en-US" dirty="0"/>
          </a:p>
        </p:txBody>
      </p:sp>
    </p:spTree>
    <p:extLst>
      <p:ext uri="{BB962C8B-B14F-4D97-AF65-F5344CB8AC3E}">
        <p14:creationId xmlns:p14="http://schemas.microsoft.com/office/powerpoint/2010/main" val="15393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 Big data with sensitive information could live “in the cloud,” protected by gatekeeper software, he says. The gatekeeper would not allow access to individual records, thwarting correlation attacks, but would still let researchers ask statistical questions about the data.</a:t>
            </a:r>
          </a:p>
          <a:p>
            <a:pPr fontAlgn="base"/>
            <a:r>
              <a:rPr lang="en-US" dirty="0"/>
              <a:t>The mathematics needed to run such a system, a set of standards and algorithms known as differential privacy, is one of the hottest topics in data science. “It works best when you have a large amount of data,” says Cynthia </a:t>
            </a:r>
            <a:r>
              <a:rPr lang="en-US" dirty="0" err="1"/>
              <a:t>Dwork</a:t>
            </a:r>
            <a:r>
              <a:rPr lang="en-US" dirty="0"/>
              <a:t>, a computer scientist at Microsoft Research in Mountain View, California, who is one of the pioneers of the technique. She admits that it is a stark departure from the traditional academic practice of open data sharing, and many scientists are resistant.</a:t>
            </a:r>
          </a:p>
          <a:p>
            <a:pPr fontAlgn="base"/>
            <a:r>
              <a:rPr lang="en-US" dirty="0"/>
              <a:t>But without such safeguards, rich databases could remain off limits. Take, for example, the data MIT has accumulated from its massive open online courses. It's an information trove that education researchers dream of having: a record of the entire arc of the learning process for millions of students, says </a:t>
            </a:r>
            <a:r>
              <a:rPr lang="en-US" dirty="0" err="1"/>
              <a:t>Salil</a:t>
            </a:r>
            <a:r>
              <a:rPr lang="en-US" dirty="0"/>
              <a:t> </a:t>
            </a:r>
            <a:r>
              <a:rPr lang="en-US" dirty="0" err="1"/>
              <a:t>Vadhan</a:t>
            </a:r>
            <a:r>
              <a:rPr lang="en-US" dirty="0"/>
              <a:t>, a computer scientist at Harvard University. But the data are under lock and key, partly out of fears of a prospective privacy breach. “If we can provide data for research without endangering privacy,” </a:t>
            </a:r>
            <a:r>
              <a:rPr lang="en-US" dirty="0" err="1"/>
              <a:t>Vadhan</a:t>
            </a:r>
            <a:r>
              <a:rPr lang="en-US" dirty="0"/>
              <a:t> says, “it will do a lot of good.”</a:t>
            </a:r>
          </a:p>
          <a:p>
            <a:endParaRPr lang="en-US" dirty="0"/>
          </a:p>
        </p:txBody>
      </p:sp>
    </p:spTree>
    <p:extLst>
      <p:ext uri="{BB962C8B-B14F-4D97-AF65-F5344CB8AC3E}">
        <p14:creationId xmlns:p14="http://schemas.microsoft.com/office/powerpoint/2010/main" val="247660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Much of the data Twitter collects about you doesn't actually come from Twitter. Consider the little "tweet" buttons embedded on websites all over the net. Those can also function as tracking devices. Any website with a "tweet" button—from </a:t>
            </a:r>
            <a:r>
              <a:rPr lang="en-US" i="1" dirty="0"/>
              <a:t>Mother Jones</a:t>
            </a:r>
            <a:r>
              <a:rPr lang="en-US" dirty="0"/>
              <a:t> to </a:t>
            </a:r>
            <a:r>
              <a:rPr lang="en-US" i="1" dirty="0"/>
              <a:t>Playboy</a:t>
            </a:r>
            <a:r>
              <a:rPr lang="en-US" dirty="0"/>
              <a:t>—automatically informs Twitter that you've arrived. Last year, Twitter announced that it would start using its knowledge of your internet browsing habits </a:t>
            </a:r>
            <a:r>
              <a:rPr lang="en-US" dirty="0">
                <a:hlinkClick r:id="rId2"/>
              </a:rPr>
              <a:t>to better recommend</a:t>
            </a:r>
            <a:r>
              <a:rPr lang="en-US" dirty="0"/>
              <a:t> people to follow on Twitter</a:t>
            </a:r>
            <a:r>
              <a:rPr lang="en-US" dirty="0" smtClean="0"/>
              <a:t>.</a:t>
            </a:r>
          </a:p>
          <a:p>
            <a:r>
              <a:rPr lang="en-US" dirty="0"/>
              <a:t>identity brokers such as </a:t>
            </a:r>
            <a:r>
              <a:rPr lang="en-US" dirty="0">
                <a:hlinkClick r:id="rId3"/>
              </a:rPr>
              <a:t>Acxiom</a:t>
            </a:r>
            <a:r>
              <a:rPr lang="en-US" dirty="0"/>
              <a:t>, which will match personal Twitter accounts with the detailed consumer profiles that they keep on millions of Americans. </a:t>
            </a:r>
          </a:p>
        </p:txBody>
      </p:sp>
    </p:spTree>
    <p:extLst>
      <p:ext uri="{BB962C8B-B14F-4D97-AF65-F5344CB8AC3E}">
        <p14:creationId xmlns:p14="http://schemas.microsoft.com/office/powerpoint/2010/main" val="368627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and Privacy</a:t>
            </a:r>
            <a:endParaRPr lang="en-US" dirty="0"/>
          </a:p>
        </p:txBody>
      </p:sp>
      <p:sp>
        <p:nvSpPr>
          <p:cNvPr id="3" name="Content Placeholder 2"/>
          <p:cNvSpPr>
            <a:spLocks noGrp="1"/>
          </p:cNvSpPr>
          <p:nvPr>
            <p:ph idx="1"/>
          </p:nvPr>
        </p:nvSpPr>
        <p:spPr/>
        <p:txBody>
          <a:bodyPr/>
          <a:lstStyle/>
          <a:p>
            <a:r>
              <a:rPr lang="en-US" dirty="0"/>
              <a:t>Twitter has proven highly sensitive to privacy concerns. Having learned from Facebook's mistakes early on, it publishes an easy-to-understand </a:t>
            </a:r>
            <a:r>
              <a:rPr lang="en-US" dirty="0">
                <a:hlinkClick r:id="rId2"/>
              </a:rPr>
              <a:t>privacy policy</a:t>
            </a:r>
            <a:r>
              <a:rPr lang="en-US" dirty="0"/>
              <a:t> that allows users to quickly opt out of its tracking functions and respects the do-not-track settings in internet browsers. It also has earned public trust by resisting and exposing government efforts to subpoena Twitter users' data—to the extent that the Electronic Frontier Foundation named it the best large tech company for protecting your data from the government.</a:t>
            </a:r>
          </a:p>
        </p:txBody>
      </p:sp>
    </p:spTree>
    <p:extLst>
      <p:ext uri="{BB962C8B-B14F-4D97-AF65-F5344CB8AC3E}">
        <p14:creationId xmlns:p14="http://schemas.microsoft.com/office/powerpoint/2010/main" val="192746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MoPub</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a:t>
            </a:r>
            <a:r>
              <a:rPr lang="en-US" dirty="0" err="1"/>
              <a:t>MoPub</a:t>
            </a:r>
            <a:r>
              <a:rPr lang="en-US" dirty="0"/>
              <a:t> works:</a:t>
            </a:r>
          </a:p>
          <a:p>
            <a:r>
              <a:rPr lang="en-US" dirty="0"/>
              <a:t>Let's say Amy uses her smartphone to shop for shoes at Zappos.com before taking a break to play Rovio's Angry Birds. Rovio's server instantly recognizes Amy based on her phone's unique device ID (a sort of online fingerprint). It takes this information to the </a:t>
            </a:r>
            <a:r>
              <a:rPr lang="en-US" dirty="0" err="1"/>
              <a:t>MoPub</a:t>
            </a:r>
            <a:r>
              <a:rPr lang="en-US" dirty="0"/>
              <a:t> ad exchange, where it solicits bids for the right to show Amy an advertisement in between her rounds of killing pigs. </a:t>
            </a:r>
            <a:r>
              <a:rPr lang="en-US" dirty="0" err="1"/>
              <a:t>Zappos</a:t>
            </a:r>
            <a:r>
              <a:rPr lang="en-US" dirty="0"/>
              <a:t>, disappointed that Amy recently left its website without buying anything, might pay Rovio a premium for the right to show her its ad in the hope of luring her back with, say, a picture of those metallic gold pumps she'd lingered on.</a:t>
            </a:r>
          </a:p>
          <a:p>
            <a:r>
              <a:rPr lang="en-US" dirty="0"/>
              <a:t>Twitter has in its possession a digital Rosetta Stone that enables it to know who you are, wherever you are.</a:t>
            </a:r>
          </a:p>
          <a:p>
            <a:r>
              <a:rPr lang="en-US" dirty="0"/>
              <a:t>While </a:t>
            </a:r>
            <a:r>
              <a:rPr lang="en-US" dirty="0" err="1"/>
              <a:t>MoPub</a:t>
            </a:r>
            <a:r>
              <a:rPr lang="en-US" dirty="0"/>
              <a:t> knows a lot about which websites and apps Amy has used, there's still a lot that it doesn't know. If Amy sets down her phone and buys those gold pumps using her laptop, </a:t>
            </a:r>
            <a:r>
              <a:rPr lang="en-US" dirty="0" err="1"/>
              <a:t>MoPub</a:t>
            </a:r>
            <a:r>
              <a:rPr lang="en-US" dirty="0"/>
              <a:t> (and Rovio and </a:t>
            </a:r>
            <a:r>
              <a:rPr lang="en-US" dirty="0" err="1"/>
              <a:t>Zappos</a:t>
            </a:r>
            <a:r>
              <a:rPr lang="en-US" dirty="0"/>
              <a:t>) won't know that she's the same person who was just playing Angry Birds. That's because </a:t>
            </a:r>
            <a:r>
              <a:rPr lang="en-US" dirty="0" err="1"/>
              <a:t>MoPub</a:t>
            </a:r>
            <a:r>
              <a:rPr lang="en-US" dirty="0"/>
              <a:t> doesn't actually know who Amy is. It knows her device IDs, but not the fact that they're linked to Amy, this person who enjoys playing Angry Birds and shopping for pumps.</a:t>
            </a:r>
          </a:p>
          <a:p>
            <a:r>
              <a:rPr lang="en-US" dirty="0"/>
              <a:t>Amy, for instance, would have no way of knowing that Twitter enabled the </a:t>
            </a:r>
            <a:r>
              <a:rPr lang="en-US" dirty="0" err="1"/>
              <a:t>Zappos</a:t>
            </a:r>
            <a:r>
              <a:rPr lang="en-US" dirty="0"/>
              <a:t> ad on her Angry Birds screen</a:t>
            </a:r>
            <a:r>
              <a:rPr lang="en-US" dirty="0" smtClean="0"/>
              <a:t>.</a:t>
            </a:r>
          </a:p>
          <a:p>
            <a:endParaRPr lang="en-US" dirty="0"/>
          </a:p>
        </p:txBody>
      </p:sp>
    </p:spTree>
    <p:extLst>
      <p:ext uri="{BB962C8B-B14F-4D97-AF65-F5344CB8AC3E}">
        <p14:creationId xmlns:p14="http://schemas.microsoft.com/office/powerpoint/2010/main" val="189643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837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Twitter</vt:lpstr>
      <vt:lpstr>Big Data Big Promises</vt:lpstr>
      <vt:lpstr>Metadata</vt:lpstr>
      <vt:lpstr>MetaData and Privacy – MIT Study</vt:lpstr>
      <vt:lpstr>MIT Study - Privacy</vt:lpstr>
      <vt:lpstr>Differential Privacy</vt:lpstr>
      <vt:lpstr>PowerPoint Presentation</vt:lpstr>
      <vt:lpstr>Twitter and Privacy</vt:lpstr>
      <vt:lpstr>MoPub</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dc:title>
  <dc:creator>Geoffrey Stoner</dc:creator>
  <cp:lastModifiedBy>Geoffrey Stoner</cp:lastModifiedBy>
  <cp:revision>10</cp:revision>
  <dcterms:created xsi:type="dcterms:W3CDTF">2015-02-02T15:05:00Z</dcterms:created>
  <dcterms:modified xsi:type="dcterms:W3CDTF">2015-02-02T18:16:04Z</dcterms:modified>
</cp:coreProperties>
</file>