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80" r:id="rId10"/>
    <p:sldId id="270" r:id="rId11"/>
    <p:sldId id="269" r:id="rId12"/>
    <p:sldId id="279" r:id="rId13"/>
    <p:sldId id="263" r:id="rId14"/>
    <p:sldId id="264" r:id="rId15"/>
    <p:sldId id="271" r:id="rId16"/>
    <p:sldId id="267" r:id="rId17"/>
    <p:sldId id="265" r:id="rId18"/>
    <p:sldId id="266" r:id="rId19"/>
    <p:sldId id="268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7DF"/>
    <a:srgbClr val="E6A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77409"/>
  </p:normalViewPr>
  <p:slideViewPr>
    <p:cSldViewPr>
      <p:cViewPr varScale="1">
        <p:scale>
          <a:sx n="83" d="100"/>
          <a:sy n="83" d="100"/>
        </p:scale>
        <p:origin x="3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1782E6-4679-4C8B-B29B-A7F35178874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morning, </a:t>
            </a:r>
          </a:p>
          <a:p>
            <a:r>
              <a:rPr lang="en-US" dirty="0"/>
              <a:t>We are group 3. My name is … and my group members are ……The topic for our research project  is </a:t>
            </a:r>
            <a:r>
              <a:rPr lang="en-US" sz="1200" dirty="0">
                <a:cs typeface="Times New Roman" panose="02020603050405020304" pitchFamily="18" charset="0"/>
              </a:rPr>
              <a:t>Prediction of Personal Loan Purchase And </a:t>
            </a:r>
            <a:r>
              <a:rPr lang="en-US" sz="1200" dirty="0"/>
              <a:t>Customer Segmentation Analysis.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dataset we considered for our project is related to the data of Thera Bank.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71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 ROC curves with different values of </a:t>
            </a:r>
            <a:r>
              <a:rPr lang="en-US" dirty="0" err="1"/>
              <a:t>mtry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7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mtry</a:t>
            </a:r>
            <a:r>
              <a:rPr lang="en-US" dirty="0"/>
              <a:t>: Number of variables randomly sampled as candidates at each split.</a:t>
            </a:r>
          </a:p>
          <a:p>
            <a:endParaRPr lang="en-US" dirty="0"/>
          </a:p>
          <a:p>
            <a:r>
              <a:rPr lang="en-US" dirty="0"/>
              <a:t>Hyper parameter tuning: repeated cross validation</a:t>
            </a:r>
          </a:p>
          <a:p>
            <a:r>
              <a:rPr lang="en-US" dirty="0"/>
              <a:t>The top 5 features according to the outcome of the decision tree are Age, income, </a:t>
            </a:r>
            <a:r>
              <a:rPr lang="en-US" dirty="0" err="1"/>
              <a:t>ccavg</a:t>
            </a:r>
            <a:r>
              <a:rPr lang="en-US" dirty="0"/>
              <a:t>, education, mortgage. It makes logical sense and it is concurrent with our exploratory data analysis</a:t>
            </a:r>
          </a:p>
          <a:p>
            <a:r>
              <a:rPr lang="en-US" dirty="0"/>
              <a:t>Evaluation Metric: </a:t>
            </a:r>
            <a:r>
              <a:rPr lang="en-US" dirty="0" err="1"/>
              <a:t>Accurary</a:t>
            </a:r>
            <a:r>
              <a:rPr lang="en-US" dirty="0"/>
              <a:t> and Kappa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1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our first research question, the top 4 features according to the outcome of the decision tree are Age, income, </a:t>
            </a:r>
            <a:r>
              <a:rPr lang="en-US" dirty="0" err="1"/>
              <a:t>ccavg</a:t>
            </a:r>
            <a:r>
              <a:rPr lang="en-US" dirty="0"/>
              <a:t>, education It makes logical sense and it is concurrent with our exploratory </a:t>
            </a:r>
            <a:r>
              <a:rPr lang="en-US"/>
              <a:t>data analysis</a:t>
            </a:r>
          </a:p>
          <a:p>
            <a:r>
              <a:rPr lang="en-US"/>
              <a:t>Evaluation Metric: Accurary and 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5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Elly. The next part is </a:t>
            </a:r>
            <a:r>
              <a:rPr lang="en-US"/>
              <a:t>descriptive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71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#Observation:</a:t>
            </a:r>
          </a:p>
          <a:p>
            <a:r>
              <a:rPr lang="en-US" dirty="0"/>
              <a:t>#Age and Experience: a strong positive correlation --&gt; the professional experience increases with age</a:t>
            </a:r>
          </a:p>
          <a:p>
            <a:r>
              <a:rPr lang="en-US" dirty="0"/>
              <a:t>#Income and </a:t>
            </a:r>
            <a:r>
              <a:rPr lang="en-US" dirty="0" err="1"/>
              <a:t>CCAvg</a:t>
            </a:r>
            <a:r>
              <a:rPr lang="en-US" dirty="0"/>
              <a:t>: a moderate positive correlation --&gt; as income increases, the credit card spending also moderately increases </a:t>
            </a:r>
          </a:p>
          <a:p>
            <a:r>
              <a:rPr lang="en-US" dirty="0"/>
              <a:t>#Age and Mortgage: a weak negative correlation --&gt;  no matter what the age is, mortgage does not seem to have much of change</a:t>
            </a:r>
          </a:p>
          <a:p>
            <a:r>
              <a:rPr lang="en-US" dirty="0"/>
              <a:t>#Income and Mortgage: a weak positive correlation --&gt; as income increases, the mortgage tends to increase slightly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suitable number of clusters for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kmeans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94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#Observation:</a:t>
            </a:r>
          </a:p>
          <a:p>
            <a:r>
              <a:rPr lang="en-US" dirty="0"/>
              <a:t>#Cluster 1 represents younger population with lower income compared to cluster 3</a:t>
            </a:r>
          </a:p>
          <a:p>
            <a:r>
              <a:rPr lang="en-US" dirty="0"/>
              <a:t>#Cluster 2 represents older population with lower income compared to cluster 3</a:t>
            </a:r>
          </a:p>
          <a:p>
            <a:r>
              <a:rPr lang="en-US" dirty="0"/>
              <a:t>#Cluster 3 represents middle age population with higher income compared to other clusters</a:t>
            </a:r>
          </a:p>
          <a:p>
            <a:endParaRPr lang="en-US" dirty="0"/>
          </a:p>
          <a:p>
            <a:r>
              <a:rPr lang="en-US" dirty="0"/>
              <a:t>#This visualization shows that as the age increases, the experience increases as well as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21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5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1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2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 us introduce the concept of personal loans first before moving forward to our motivation for this project. 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According to Investopedia, A personal loan is an amount of money you can borrow to use for a variety of purposes. For instance, you may use a personal loan to consolidate debt, pay for home renovations.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One of the attractions of personal loans is you can use them for practically anything.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can be offered by banks, credit unions, or online lenders.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money you borrow must be repaid over time, typically with interest. Some lenders may also charge fees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reason we chose this topic is because of our interest in the financial sector as it is an exciting global industry with tremendous opportunities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</a:t>
            </a:r>
            <a:endParaRPr lang="en-US" sz="1800" b="0" dirty="0">
              <a:effectLst/>
            </a:endParaRPr>
          </a:p>
          <a:p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interest in creating predictive and descriptive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project goals are as follows: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To analyze the effectiveness of existing marketing strategies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To find the Machine Learning models that help in identifying the potential customers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which improves current marketing strategies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To help the financial institutions in maximizing the sales performance which helps a strong growth in market share</a:t>
            </a:r>
            <a:endParaRPr lang="en-US" sz="1800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3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main source is from Kaggle. because due to confidentiality issue, we could not obtain real time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7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[ We are trying to predict whether the customer is likely to purchase the personal loan.]</a:t>
            </a:r>
          </a:p>
          <a:p>
            <a:pPr algn="l">
              <a:buFont typeface="Arial" panose="020B0604020202020204" pitchFamily="34" charset="0"/>
              <a:buNone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ID: Customer ID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Age: Customer’s age in completed years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Experience: #years of professional experience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Income: Annual income of the customer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ZIP Code: Home Address ZIP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Family: the Family size of the customer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effectLst/>
                <a:latin typeface="Segoe UI" panose="020B0502040204020203" pitchFamily="34" charset="0"/>
              </a:rPr>
              <a:t>CCAvg</a:t>
            </a:r>
            <a:r>
              <a:rPr lang="en-US" u="none" strike="noStrike" dirty="0">
                <a:effectLst/>
                <a:latin typeface="Segoe UI" panose="020B0502040204020203" pitchFamily="34" charset="0"/>
              </a:rPr>
              <a:t>: Average spending on credit cards per month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Education: Education Level. 1: Undergrad; 2: Graduate;3: Advanced/Professional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Mortgage: Value of house mortgage if any. (in thousand dollars)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effectLst/>
                <a:latin typeface="Segoe UI" panose="020B0502040204020203" pitchFamily="34" charset="0"/>
              </a:rPr>
              <a:t>Personal_Loan</a:t>
            </a:r>
            <a:r>
              <a:rPr lang="en-US" u="none" strike="noStrike" dirty="0">
                <a:effectLst/>
                <a:latin typeface="Segoe UI" panose="020B0502040204020203" pitchFamily="34" charset="0"/>
              </a:rPr>
              <a:t>: Did this customer accept the personal loan offered in the last campaign?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effectLst/>
                <a:latin typeface="Segoe UI" panose="020B0502040204020203" pitchFamily="34" charset="0"/>
              </a:rPr>
              <a:t>Securities_Account</a:t>
            </a:r>
            <a:r>
              <a:rPr lang="en-US" u="none" strike="noStrike" dirty="0">
                <a:effectLst/>
                <a:latin typeface="Segoe UI" panose="020B0502040204020203" pitchFamily="34" charset="0"/>
              </a:rPr>
              <a:t>: Does the customer have securities account with the bank?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effectLst/>
                <a:latin typeface="Segoe UI" panose="020B0502040204020203" pitchFamily="34" charset="0"/>
              </a:rPr>
              <a:t>CD_Account</a:t>
            </a:r>
            <a:r>
              <a:rPr lang="en-US" u="none" strike="noStrike" dirty="0">
                <a:effectLst/>
                <a:latin typeface="Segoe UI" panose="020B0502040204020203" pitchFamily="34" charset="0"/>
              </a:rPr>
              <a:t>: Does the customer have a certificate of deposit (CD) account with the bank?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Online: Do customers use internet banking facilities?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 err="1">
                <a:effectLst/>
                <a:latin typeface="Segoe UI" panose="020B0502040204020203" pitchFamily="34" charset="0"/>
              </a:rPr>
              <a:t>CreditCard</a:t>
            </a:r>
            <a:r>
              <a:rPr lang="en-US" u="none" strike="noStrike" dirty="0">
                <a:effectLst/>
                <a:latin typeface="Segoe UI" panose="020B0502040204020203" pitchFamily="34" charset="0"/>
              </a:rPr>
              <a:t>: Does the customer use a credit card issued by any other Bank 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none" strike="noStrike" dirty="0">
                <a:effectLst/>
                <a:latin typeface="Segoe UI" panose="020B0502040204020203" pitchFamily="34" charset="0"/>
              </a:rPr>
              <a:t>[ We are trying to predict whether the customer is likely to purchase the personal loan]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1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 part of data preparation, we imported our data into R studio using </a:t>
            </a:r>
            <a:r>
              <a:rPr lang="en-US" dirty="0" err="1"/>
              <a:t>read.csv</a:t>
            </a:r>
            <a:r>
              <a:rPr lang="en-US" dirty="0"/>
              <a:t>(). </a:t>
            </a:r>
          </a:p>
          <a:p>
            <a:r>
              <a:rPr lang="en-US" dirty="0"/>
              <a:t>After that, to get the feeling of the data, we perform exploratory data analysis by visualizing the data using </a:t>
            </a:r>
            <a:r>
              <a:rPr lang="en-US" dirty="0" err="1"/>
              <a:t>ggplot</a:t>
            </a:r>
            <a:r>
              <a:rPr lang="en-US" dirty="0"/>
              <a:t> package.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Average income of who accepted the personal loan is 144.7458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49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/>
              <a:t>After performing EDA, we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</a:t>
            </a:r>
            <a:r>
              <a:rPr 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heck for missing and inconsistent values: for example, some </a:t>
            </a:r>
            <a:r>
              <a:rPr lang="en-US" sz="11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values for Experience attribute were negative. Since experience cannot be negative, we transformed it to positive</a:t>
            </a:r>
          </a:p>
          <a:p>
            <a:pPr marL="57150" lvl="0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We randomly divided the data into training (80%) and testing datasets (20%)</a:t>
            </a:r>
          </a:p>
          <a:p>
            <a:pPr marL="57150" lvl="0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We normalized the numeric data using z score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started with the model k-NN and the output are given in the left side</a:t>
            </a:r>
          </a:p>
          <a:p>
            <a:r>
              <a:rPr lang="en-US" dirty="0"/>
              <a:t>We used train()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6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models, we used repeated cross validation resampling method with </a:t>
            </a:r>
            <a:r>
              <a:rPr lang="en-US" dirty="0" err="1"/>
              <a:t>oneSE</a:t>
            </a:r>
            <a:r>
              <a:rPr lang="en-US" dirty="0"/>
              <a:t> for selection function</a:t>
            </a:r>
          </a:p>
          <a:p>
            <a:r>
              <a:rPr lang="en-US" dirty="0"/>
              <a:t>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782E6-4679-4C8B-B29B-A7F35178874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27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4537075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500438"/>
            <a:ext cx="45370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27788" y="188913"/>
            <a:ext cx="1889125" cy="6121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519738" cy="6121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55650" y="836613"/>
            <a:ext cx="3703638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1688" y="836613"/>
            <a:ext cx="37052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74882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836613"/>
            <a:ext cx="756126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ertha/personal-loan-model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060848"/>
            <a:ext cx="5450964" cy="1080120"/>
          </a:xfrm>
          <a:noFill/>
        </p:spPr>
        <p:txBody>
          <a:bodyPr/>
          <a:lstStyle/>
          <a:p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Prediction of Personal Loan Purchase And </a:t>
            </a:r>
            <a:r>
              <a:rPr lang="en-US" sz="2800" dirty="0"/>
              <a:t>Customer Segmentation Analysis </a:t>
            </a:r>
            <a:endParaRPr lang="uk-UA" sz="2800" b="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FCB6D-A58F-EC40-98AF-C2400AA59643}"/>
              </a:ext>
            </a:extLst>
          </p:cNvPr>
          <p:cNvSpPr txBox="1"/>
          <p:nvPr/>
        </p:nvSpPr>
        <p:spPr>
          <a:xfrm>
            <a:off x="539552" y="5454287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Denish</a:t>
            </a:r>
            <a:r>
              <a:rPr lang="en-US" b="1" dirty="0">
                <a:solidFill>
                  <a:schemeClr val="tx2"/>
                </a:solidFill>
              </a:rPr>
              <a:t> Shrestha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Benoy</a:t>
            </a:r>
            <a:r>
              <a:rPr lang="en-US" b="1" dirty="0">
                <a:solidFill>
                  <a:schemeClr val="tx2"/>
                </a:solidFill>
              </a:rPr>
              <a:t> Thomas</a:t>
            </a:r>
          </a:p>
          <a:p>
            <a:r>
              <a:rPr lang="en-US" b="1" dirty="0">
                <a:solidFill>
                  <a:schemeClr val="tx2"/>
                </a:solidFill>
              </a:rPr>
              <a:t>Elly Pham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C3AF3-ED39-954F-A45A-6E709387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11847"/>
            <a:ext cx="7488238" cy="508000"/>
          </a:xfrm>
        </p:spPr>
        <p:txBody>
          <a:bodyPr/>
          <a:lstStyle/>
          <a:p>
            <a:r>
              <a:rPr lang="en-US" sz="4500" dirty="0"/>
              <a:t>MODEL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6361B-D1C5-D64F-B06C-8EA7287A9D53}"/>
              </a:ext>
            </a:extLst>
          </p:cNvPr>
          <p:cNvSpPr txBox="1"/>
          <p:nvPr/>
        </p:nvSpPr>
        <p:spPr>
          <a:xfrm>
            <a:off x="44560" y="1528018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lvl="0"/>
            <a:r>
              <a:rPr lang="en-US" sz="2400" dirty="0">
                <a:solidFill>
                  <a:schemeClr val="tx2"/>
                </a:solidFill>
              </a:rPr>
              <a:t>Candidate 1</a:t>
            </a:r>
          </a:p>
          <a:p>
            <a:pPr marL="525780" lvl="0"/>
            <a:r>
              <a:rPr lang="en-US" sz="2400" b="1" dirty="0">
                <a:solidFill>
                  <a:schemeClr val="tx2"/>
                </a:solidFill>
              </a:rPr>
              <a:t>k-NN</a:t>
            </a:r>
          </a:p>
          <a:p>
            <a:pPr marL="126873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67C19-7F2C-7845-AC72-9C4DFD1E18B7}"/>
              </a:ext>
            </a:extLst>
          </p:cNvPr>
          <p:cNvSpPr txBox="1"/>
          <p:nvPr/>
        </p:nvSpPr>
        <p:spPr>
          <a:xfrm>
            <a:off x="4572000" y="1504414"/>
            <a:ext cx="3240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Candidate 2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Logistic Regression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4FC42-F3D4-524F-B4EC-EDB1F363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4600" y="2591279"/>
            <a:ext cx="2754197" cy="1995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6E598-C850-4443-8CBE-5D8503213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811" y="2610073"/>
            <a:ext cx="2586460" cy="18550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4E5C56-7507-CD4E-AC0A-31FE604FA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487" y="4596782"/>
            <a:ext cx="1671674" cy="735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8F302-63B2-6045-B38C-2208D5CABFC9}"/>
              </a:ext>
            </a:extLst>
          </p:cNvPr>
          <p:cNvSpPr txBox="1"/>
          <p:nvPr/>
        </p:nvSpPr>
        <p:spPr>
          <a:xfrm>
            <a:off x="503548" y="5476616"/>
            <a:ext cx="864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Automatic Parameter Tuning was used when creating most of the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E8068-57EC-DE41-9AE4-A8B40EAB0DFE}"/>
              </a:ext>
            </a:extLst>
          </p:cNvPr>
          <p:cNvSpPr/>
          <p:nvPr/>
        </p:nvSpPr>
        <p:spPr>
          <a:xfrm>
            <a:off x="755576" y="5085184"/>
            <a:ext cx="1440160" cy="172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3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C3AF3-ED39-954F-A45A-6E709387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86" y="724538"/>
            <a:ext cx="7488238" cy="508000"/>
          </a:xfrm>
        </p:spPr>
        <p:txBody>
          <a:bodyPr/>
          <a:lstStyle/>
          <a:p>
            <a:r>
              <a:rPr lang="en-US" sz="4500" dirty="0"/>
              <a:t>MODEL PERFORMANCE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6361B-D1C5-D64F-B06C-8EA7287A9D53}"/>
              </a:ext>
            </a:extLst>
          </p:cNvPr>
          <p:cNvSpPr txBox="1"/>
          <p:nvPr/>
        </p:nvSpPr>
        <p:spPr>
          <a:xfrm>
            <a:off x="4644008" y="1628800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lvl="0"/>
            <a:r>
              <a:rPr lang="en-US" sz="2400" dirty="0">
                <a:solidFill>
                  <a:schemeClr val="tx2"/>
                </a:solidFill>
              </a:rPr>
              <a:t>Candidate 4</a:t>
            </a:r>
          </a:p>
          <a:p>
            <a:pPr marL="525780" lvl="0"/>
            <a:r>
              <a:rPr lang="en-US" sz="2400" b="1" dirty="0">
                <a:solidFill>
                  <a:schemeClr val="tx2"/>
                </a:solidFill>
              </a:rPr>
              <a:t>Random Forest</a:t>
            </a:r>
          </a:p>
          <a:p>
            <a:pPr marL="126873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67C19-7F2C-7845-AC72-9C4DFD1E18B7}"/>
              </a:ext>
            </a:extLst>
          </p:cNvPr>
          <p:cNvSpPr txBox="1"/>
          <p:nvPr/>
        </p:nvSpPr>
        <p:spPr>
          <a:xfrm>
            <a:off x="592115" y="1628800"/>
            <a:ext cx="2664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Candidate 3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Decision Tree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7618145-E728-9546-92F4-F255F95F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76" y="4444501"/>
            <a:ext cx="3175000" cy="8382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24FC42-F3D4-524F-B4EC-EDB1F363F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" y="2536304"/>
            <a:ext cx="2988052" cy="178539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386E598-C850-4443-8CBE-5D8503213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30" y="2489056"/>
            <a:ext cx="3264154" cy="1655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4E5C56-7507-CD4E-AC0A-31FE604FA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391" y="4564480"/>
            <a:ext cx="2016224" cy="881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EC0DB0-8EA1-EC4C-A19B-43B184417442}"/>
              </a:ext>
            </a:extLst>
          </p:cNvPr>
          <p:cNvSpPr/>
          <p:nvPr/>
        </p:nvSpPr>
        <p:spPr>
          <a:xfrm>
            <a:off x="5127462" y="1575299"/>
            <a:ext cx="3308491" cy="41008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F4147C-F12F-F04C-BAA0-02FB356932DE}"/>
              </a:ext>
            </a:extLst>
          </p:cNvPr>
          <p:cNvSpPr/>
          <p:nvPr/>
        </p:nvSpPr>
        <p:spPr>
          <a:xfrm>
            <a:off x="1008399" y="4997849"/>
            <a:ext cx="1872208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6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84BE-A73C-3C4D-AFAE-30DC2A1B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42" y="506472"/>
            <a:ext cx="7488238" cy="508000"/>
          </a:xfrm>
        </p:spPr>
        <p:txBody>
          <a:bodyPr/>
          <a:lstStyle/>
          <a:p>
            <a:r>
              <a:rPr lang="en-US" sz="4400" dirty="0"/>
              <a:t>RANDOM FOREST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E288AC4-2813-D44D-B119-BC30D39C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51732"/>
            <a:ext cx="2717580" cy="2664295"/>
          </a:xfrm>
        </p:spPr>
      </p:pic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CA2B1F9-405C-984A-80DA-F256B7F26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4" y="2151732"/>
            <a:ext cx="2771716" cy="2717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35AEE-46AD-F444-A05C-82E4EAD8A87B}"/>
              </a:ext>
            </a:extLst>
          </p:cNvPr>
          <p:cNvSpPr txBox="1"/>
          <p:nvPr/>
        </p:nvSpPr>
        <p:spPr>
          <a:xfrm>
            <a:off x="701542" y="1524029"/>
            <a:ext cx="35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Automatic parameter tuning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218DF4F-18F7-8E40-B770-93BF588C2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18" y="2151732"/>
            <a:ext cx="2771716" cy="2717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1219C3-2724-924E-B049-D732C4D9155A}"/>
              </a:ext>
            </a:extLst>
          </p:cNvPr>
          <p:cNvSpPr txBox="1"/>
          <p:nvPr/>
        </p:nvSpPr>
        <p:spPr>
          <a:xfrm>
            <a:off x="1239398" y="4872306"/>
            <a:ext cx="122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mtry</a:t>
            </a:r>
            <a:r>
              <a:rPr lang="en-US" sz="1200" dirty="0">
                <a:solidFill>
                  <a:schemeClr val="tx2"/>
                </a:solidFill>
              </a:rPr>
              <a:t>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99FB9-44BB-B34E-B86C-B0400E88484E}"/>
              </a:ext>
            </a:extLst>
          </p:cNvPr>
          <p:cNvSpPr txBox="1"/>
          <p:nvPr/>
        </p:nvSpPr>
        <p:spPr>
          <a:xfrm>
            <a:off x="4211136" y="4872306"/>
            <a:ext cx="122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mtry</a:t>
            </a:r>
            <a:r>
              <a:rPr lang="en-US" sz="1200" dirty="0">
                <a:solidFill>
                  <a:schemeClr val="tx2"/>
                </a:solidFill>
              </a:rPr>
              <a:t>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9D10C-7A3B-AF4E-B943-C96EEDFA93E8}"/>
              </a:ext>
            </a:extLst>
          </p:cNvPr>
          <p:cNvSpPr txBox="1"/>
          <p:nvPr/>
        </p:nvSpPr>
        <p:spPr>
          <a:xfrm>
            <a:off x="7216498" y="4816027"/>
            <a:ext cx="1224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mtry</a:t>
            </a:r>
            <a:r>
              <a:rPr lang="en-US" sz="1200" dirty="0">
                <a:solidFill>
                  <a:schemeClr val="tx2"/>
                </a:solidFill>
              </a:rPr>
              <a:t> = 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FDC7C-5320-6640-8893-23F5C17CD94C}"/>
              </a:ext>
            </a:extLst>
          </p:cNvPr>
          <p:cNvSpPr/>
          <p:nvPr/>
        </p:nvSpPr>
        <p:spPr>
          <a:xfrm>
            <a:off x="6100528" y="2151731"/>
            <a:ext cx="2826512" cy="30867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490-DBAC-0146-9396-077641C3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76672"/>
            <a:ext cx="7488238" cy="508000"/>
          </a:xfrm>
        </p:spPr>
        <p:txBody>
          <a:bodyPr/>
          <a:lstStyle/>
          <a:p>
            <a:r>
              <a:rPr lang="en-US" sz="4500" dirty="0"/>
              <a:t>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8FE839-5BAD-8A4D-B79B-1AEE43653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14526"/>
              </p:ext>
            </p:extLst>
          </p:nvPr>
        </p:nvGraphicFramePr>
        <p:xfrm>
          <a:off x="935596" y="1485033"/>
          <a:ext cx="7272807" cy="388793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564044">
                  <a:extLst>
                    <a:ext uri="{9D8B030D-6E8A-4147-A177-3AD203B41FA5}">
                      <a16:colId xmlns:a16="http://schemas.microsoft.com/office/drawing/2014/main" val="597676171"/>
                    </a:ext>
                  </a:extLst>
                </a:gridCol>
                <a:gridCol w="1173033">
                  <a:extLst>
                    <a:ext uri="{9D8B030D-6E8A-4147-A177-3AD203B41FA5}">
                      <a16:colId xmlns:a16="http://schemas.microsoft.com/office/drawing/2014/main" val="1451493496"/>
                    </a:ext>
                  </a:extLst>
                </a:gridCol>
                <a:gridCol w="1485843">
                  <a:extLst>
                    <a:ext uri="{9D8B030D-6E8A-4147-A177-3AD203B41FA5}">
                      <a16:colId xmlns:a16="http://schemas.microsoft.com/office/drawing/2014/main" val="2123071443"/>
                    </a:ext>
                  </a:extLst>
                </a:gridCol>
                <a:gridCol w="1798651">
                  <a:extLst>
                    <a:ext uri="{9D8B030D-6E8A-4147-A177-3AD203B41FA5}">
                      <a16:colId xmlns:a16="http://schemas.microsoft.com/office/drawing/2014/main" val="2707145244"/>
                    </a:ext>
                  </a:extLst>
                </a:gridCol>
                <a:gridCol w="1251236">
                  <a:extLst>
                    <a:ext uri="{9D8B030D-6E8A-4147-A177-3AD203B41FA5}">
                      <a16:colId xmlns:a16="http://schemas.microsoft.com/office/drawing/2014/main" val="1138254993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k-NN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Decision Tree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Random Forest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89038"/>
                  </a:ext>
                </a:extLst>
              </a:tr>
              <a:tr h="13108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Parameter Tuning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k = 41</a:t>
                      </a:r>
                    </a:p>
                    <a:p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Threshold 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Trials =15</a:t>
                      </a:r>
                    </a:p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Winnow = False </a:t>
                      </a:r>
                    </a:p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Model = tree</a:t>
                      </a:r>
                    </a:p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mtry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717039"/>
                  </a:ext>
                </a:extLst>
              </a:tr>
              <a:tr h="9227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Accuracy Training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90.3%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94.98 %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98.95%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81079"/>
                  </a:ext>
                </a:extLst>
              </a:tr>
              <a:tr h="92275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Accuracy Testing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90.8%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95.6%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98.5%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98.6%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88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48B6B0-96D7-8E47-8913-9A56137CD22A}"/>
              </a:ext>
            </a:extLst>
          </p:cNvPr>
          <p:cNvSpPr txBox="1"/>
          <p:nvPr/>
        </p:nvSpPr>
        <p:spPr>
          <a:xfrm>
            <a:off x="1763688" y="5531993"/>
            <a:ext cx="665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Model for deployment is </a:t>
            </a:r>
            <a:r>
              <a:rPr lang="en-US" sz="2400" dirty="0">
                <a:solidFill>
                  <a:srgbClr val="C0000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52125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C3AF3-ED39-954F-A45A-6E709387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69" y="519487"/>
            <a:ext cx="8976831" cy="508000"/>
          </a:xfrm>
        </p:spPr>
        <p:txBody>
          <a:bodyPr/>
          <a:lstStyle/>
          <a:p>
            <a:r>
              <a:rPr lang="en-US" sz="4500" dirty="0"/>
              <a:t>MOST IMPORTANT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6361B-D1C5-D64F-B06C-8EA7287A9D53}"/>
              </a:ext>
            </a:extLst>
          </p:cNvPr>
          <p:cNvSpPr txBox="1"/>
          <p:nvPr/>
        </p:nvSpPr>
        <p:spPr>
          <a:xfrm>
            <a:off x="-612576" y="1803199"/>
            <a:ext cx="47880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308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Income</a:t>
            </a:r>
          </a:p>
          <a:p>
            <a:pPr marL="178308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CCAvg</a:t>
            </a:r>
            <a:endParaRPr lang="en-US" sz="2400" dirty="0">
              <a:solidFill>
                <a:schemeClr val="tx2"/>
              </a:solidFill>
            </a:endParaRPr>
          </a:p>
          <a:p>
            <a:pPr marL="178308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CD.Account</a:t>
            </a:r>
            <a:endParaRPr lang="en-US" sz="2400" dirty="0">
              <a:solidFill>
                <a:schemeClr val="tx2"/>
              </a:solidFill>
            </a:endParaRPr>
          </a:p>
          <a:p>
            <a:pPr marL="178308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Education</a:t>
            </a:r>
          </a:p>
          <a:p>
            <a:pPr marL="525780" lvl="0"/>
            <a:endParaRPr lang="en-US" sz="2400" dirty="0">
              <a:solidFill>
                <a:schemeClr val="tx2"/>
              </a:solidFill>
            </a:endParaRPr>
          </a:p>
          <a:p>
            <a:pPr marL="126873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F2710-1095-5041-9EAC-2B1A806BB574}"/>
              </a:ext>
            </a:extLst>
          </p:cNvPr>
          <p:cNvSpPr txBox="1"/>
          <p:nvPr/>
        </p:nvSpPr>
        <p:spPr>
          <a:xfrm>
            <a:off x="455584" y="4680344"/>
            <a:ext cx="7884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Our decision tree model indicates these features are the most important deciding factors influencing the loan purchasing decision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9F6AE2F-DF46-A746-8327-40F604AA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03199"/>
            <a:ext cx="2574156" cy="24241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889A1-27FA-2844-B89D-2A8EE413AB45}"/>
              </a:ext>
            </a:extLst>
          </p:cNvPr>
          <p:cNvSpPr/>
          <p:nvPr/>
        </p:nvSpPr>
        <p:spPr>
          <a:xfrm>
            <a:off x="5220072" y="2132856"/>
            <a:ext cx="1944216" cy="882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4CD8DD-F70A-284B-B378-25AD13F7CC71}"/>
              </a:ext>
            </a:extLst>
          </p:cNvPr>
          <p:cNvSpPr txBox="1">
            <a:spLocks/>
          </p:cNvSpPr>
          <p:nvPr/>
        </p:nvSpPr>
        <p:spPr bwMode="auto">
          <a:xfrm>
            <a:off x="467544" y="836712"/>
            <a:ext cx="8496944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400" kern="0" dirty="0"/>
              <a:t>B. DESCRIPTIVE ANALYSIS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BA2EC63-D52C-6D49-90DB-51571D544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0808"/>
            <a:ext cx="3168352" cy="37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9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3708-58D6-CC41-9963-431C0474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91479"/>
            <a:ext cx="8892480" cy="436265"/>
          </a:xfrm>
        </p:spPr>
        <p:txBody>
          <a:bodyPr/>
          <a:lstStyle/>
          <a:p>
            <a:r>
              <a:rPr lang="en-US" sz="3600" dirty="0"/>
              <a:t>CORRELATION AMONG FEATURES</a:t>
            </a:r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1B3E13E-7718-6844-B692-05A879FF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89269"/>
            <a:ext cx="6984702" cy="38586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37807-3384-1645-93A8-0DEA6577F070}"/>
              </a:ext>
            </a:extLst>
          </p:cNvPr>
          <p:cNvSpPr txBox="1"/>
          <p:nvPr/>
        </p:nvSpPr>
        <p:spPr>
          <a:xfrm>
            <a:off x="791933" y="4797152"/>
            <a:ext cx="6984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Experience</a:t>
            </a:r>
            <a:r>
              <a:rPr lang="en-US" dirty="0">
                <a:solidFill>
                  <a:schemeClr val="tx2"/>
                </a:solidFill>
              </a:rPr>
              <a:t>: a strong positive correlation (r = 0.99)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Income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 err="1">
                <a:solidFill>
                  <a:schemeClr val="tx2"/>
                </a:solidFill>
              </a:rPr>
              <a:t>CCAvg</a:t>
            </a:r>
            <a:r>
              <a:rPr lang="en-US" dirty="0">
                <a:solidFill>
                  <a:schemeClr val="tx2"/>
                </a:solidFill>
              </a:rPr>
              <a:t>: a moderate positive correlation (r = 0.65)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Age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Mortgage</a:t>
            </a:r>
            <a:r>
              <a:rPr lang="en-US" dirty="0">
                <a:solidFill>
                  <a:schemeClr val="tx2"/>
                </a:solidFill>
              </a:rPr>
              <a:t>: a weak negative correlation (r = -0.01)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Income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Mortgage</a:t>
            </a:r>
            <a:r>
              <a:rPr lang="en-US" dirty="0">
                <a:solidFill>
                  <a:schemeClr val="tx2"/>
                </a:solidFill>
              </a:rPr>
              <a:t>: a weak positive correlation  (r = 0.21)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C392E-5420-ED47-B59A-EC80F5C9B446}"/>
              </a:ext>
            </a:extLst>
          </p:cNvPr>
          <p:cNvSpPr/>
          <p:nvPr/>
        </p:nvSpPr>
        <p:spPr>
          <a:xfrm>
            <a:off x="2051720" y="1196752"/>
            <a:ext cx="1008112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90670D-8800-4C4E-B223-6EE899F2E999}"/>
              </a:ext>
            </a:extLst>
          </p:cNvPr>
          <p:cNvSpPr/>
          <p:nvPr/>
        </p:nvSpPr>
        <p:spPr>
          <a:xfrm>
            <a:off x="5436096" y="2348880"/>
            <a:ext cx="1008112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466CD-03C3-3744-BAF4-64F6486E9DE4}"/>
              </a:ext>
            </a:extLst>
          </p:cNvPr>
          <p:cNvSpPr/>
          <p:nvPr/>
        </p:nvSpPr>
        <p:spPr>
          <a:xfrm>
            <a:off x="6516216" y="1196752"/>
            <a:ext cx="1008112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C09B8-FDDB-8D44-BA45-A0F593C18C54}"/>
              </a:ext>
            </a:extLst>
          </p:cNvPr>
          <p:cNvSpPr/>
          <p:nvPr/>
        </p:nvSpPr>
        <p:spPr>
          <a:xfrm>
            <a:off x="6516216" y="2348880"/>
            <a:ext cx="1008112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4C3D-3008-1441-9A86-29EF5232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28" y="304329"/>
            <a:ext cx="8389143" cy="508000"/>
          </a:xfrm>
        </p:spPr>
        <p:txBody>
          <a:bodyPr/>
          <a:lstStyle/>
          <a:p>
            <a:pPr marL="182880" lvl="0">
              <a:spcBef>
                <a:spcPct val="20000"/>
              </a:spcBef>
            </a:pPr>
            <a:r>
              <a:rPr lang="en-US" sz="3200" dirty="0"/>
              <a:t>K-MEANS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EAADB-BC23-7141-8E54-986E06532C48}"/>
              </a:ext>
            </a:extLst>
          </p:cNvPr>
          <p:cNvSpPr txBox="1"/>
          <p:nvPr/>
        </p:nvSpPr>
        <p:spPr>
          <a:xfrm>
            <a:off x="421797" y="1257028"/>
            <a:ext cx="428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Elbow in the sum of squared error (SSE):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CAFAE-31C9-C54F-BA60-C5C37B6F028C}"/>
              </a:ext>
            </a:extLst>
          </p:cNvPr>
          <p:cNvSpPr txBox="1"/>
          <p:nvPr/>
        </p:nvSpPr>
        <p:spPr>
          <a:xfrm>
            <a:off x="5148064" y="1215053"/>
            <a:ext cx="428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Distribution of Age, Family, Education by each clusters: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95EDD8E-39E1-0D4F-9D12-F868B5354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98" y="1982313"/>
            <a:ext cx="2282709" cy="109355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7CFC41A-0D1A-4E4F-ABD4-8821CA9F4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65" y="3157599"/>
            <a:ext cx="2043681" cy="104396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3235AF76-7A83-6146-94F1-1E3D3C217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20" y="4418109"/>
            <a:ext cx="2376264" cy="103390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B596D94-C185-CF4F-B003-20F4220A8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7" y="1922572"/>
            <a:ext cx="3668316" cy="38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7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DCF-E91B-FF4D-8C47-1C2CF1A8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476672"/>
            <a:ext cx="7488238" cy="508000"/>
          </a:xfrm>
        </p:spPr>
        <p:txBody>
          <a:bodyPr/>
          <a:lstStyle/>
          <a:p>
            <a:r>
              <a:rPr lang="en-US" dirty="0"/>
              <a:t>KEY CHARACTERISTICS OF CLUSTERS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73B3C53-4830-3745-91C4-D7C6B8BC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19" y="1484784"/>
            <a:ext cx="4790992" cy="43926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86F8E-3C56-FB4B-94EC-A63B972427B4}"/>
              </a:ext>
            </a:extLst>
          </p:cNvPr>
          <p:cNvSpPr txBox="1"/>
          <p:nvPr/>
        </p:nvSpPr>
        <p:spPr>
          <a:xfrm>
            <a:off x="162471" y="1484784"/>
            <a:ext cx="40120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Cluster 1: </a:t>
            </a:r>
            <a:r>
              <a:rPr lang="en-US" dirty="0">
                <a:solidFill>
                  <a:schemeClr val="tx2"/>
                </a:solidFill>
              </a:rPr>
              <a:t>Younger population, lower income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8CED4-BA9B-CB43-81D2-A8DAAC82DC9A}"/>
              </a:ext>
            </a:extLst>
          </p:cNvPr>
          <p:cNvSpPr txBox="1"/>
          <p:nvPr/>
        </p:nvSpPr>
        <p:spPr>
          <a:xfrm>
            <a:off x="127989" y="2846082"/>
            <a:ext cx="40276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6AD0D"/>
                </a:solidFill>
              </a:rPr>
              <a:t>Cluster 2: </a:t>
            </a:r>
            <a:r>
              <a:rPr lang="en-US" dirty="0">
                <a:solidFill>
                  <a:schemeClr val="tx2"/>
                </a:solidFill>
              </a:rPr>
              <a:t>Older population, mostly lower income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0E520-0CDF-074E-B47A-C7F816AD0E3F}"/>
              </a:ext>
            </a:extLst>
          </p:cNvPr>
          <p:cNvSpPr txBox="1"/>
          <p:nvPr/>
        </p:nvSpPr>
        <p:spPr>
          <a:xfrm>
            <a:off x="163892" y="4221088"/>
            <a:ext cx="399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897DF"/>
                </a:solidFill>
              </a:rPr>
              <a:t>Cluster 3: </a:t>
            </a:r>
            <a:r>
              <a:rPr lang="en-US" dirty="0">
                <a:solidFill>
                  <a:schemeClr val="tx2"/>
                </a:solidFill>
              </a:rPr>
              <a:t>Mostly middle age population, higher income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97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4D6F-77E7-A646-9A06-5D0A6B31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476672"/>
            <a:ext cx="8928992" cy="508000"/>
          </a:xfrm>
        </p:spPr>
        <p:txBody>
          <a:bodyPr/>
          <a:lstStyle/>
          <a:p>
            <a:pPr algn="ctr"/>
            <a:r>
              <a:rPr lang="en-US" sz="3200" dirty="0"/>
              <a:t>STRATEGIES FOR </a:t>
            </a:r>
            <a:br>
              <a:rPr lang="en-US" sz="3200" dirty="0"/>
            </a:br>
            <a:r>
              <a:rPr lang="en-US" sz="3200" dirty="0"/>
              <a:t>NEXT MARKETING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6561-C22A-E64E-AA87-C7A6E901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2204864"/>
            <a:ext cx="4305825" cy="38140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CLUSTER 1  </a:t>
            </a:r>
            <a:r>
              <a:rPr lang="en-US" sz="2400" dirty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dirty="0"/>
              <a:t>Younger generation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dirty="0"/>
              <a:t>Population density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dirty="0"/>
              <a:t>CCAVG: less spending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dirty="0"/>
              <a:t>Mortgage: lower amount</a:t>
            </a:r>
          </a:p>
          <a:p>
            <a:pPr marL="57150" indent="0">
              <a:buNone/>
            </a:pPr>
            <a:r>
              <a:rPr lang="en-US" sz="2000" b="1" dirty="0">
                <a:ea typeface="+mn-ea"/>
                <a:cs typeface="+mn-cs"/>
              </a:rPr>
              <a:t>Reason: </a:t>
            </a:r>
            <a:r>
              <a:rPr lang="en-US" sz="2000" b="0" dirty="0">
                <a:ea typeface="+mn-ea"/>
                <a:cs typeface="+mn-cs"/>
              </a:rPr>
              <a:t>large population size with potential of goodwill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5E70E2-1A6B-2D40-88E3-C9A60FCD4566}"/>
              </a:ext>
            </a:extLst>
          </p:cNvPr>
          <p:cNvSpPr txBox="1">
            <a:spLocks/>
          </p:cNvSpPr>
          <p:nvPr/>
        </p:nvSpPr>
        <p:spPr bwMode="auto">
          <a:xfrm>
            <a:off x="395536" y="1681484"/>
            <a:ext cx="4430153" cy="388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400" kern="0" dirty="0"/>
          </a:p>
          <a:p>
            <a:pPr marL="0" indent="0">
              <a:buFontTx/>
              <a:buNone/>
            </a:pPr>
            <a:r>
              <a:rPr lang="en-US" sz="2400" b="1" kern="0" dirty="0"/>
              <a:t>CLUSTER 3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Higher Income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CCAVG: Higher spending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Mortgage: Yes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Securities Account: Yes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CD Account: Yes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Online: Active online user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0" kern="0" dirty="0"/>
              <a:t>Credit Card with another bank</a:t>
            </a:r>
          </a:p>
          <a:p>
            <a:pPr marL="0" lvl="1" indent="0">
              <a:buNone/>
            </a:pPr>
            <a:r>
              <a:rPr lang="en-US" sz="2000" kern="0" dirty="0"/>
              <a:t>Reason: </a:t>
            </a:r>
            <a:r>
              <a:rPr lang="en-US" sz="2000" b="0" kern="0" dirty="0"/>
              <a:t>features </a:t>
            </a:r>
            <a:r>
              <a:rPr lang="en-US" sz="1800" b="0" kern="0" dirty="0"/>
              <a:t>suggest lower default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8E4BA-1BB9-A14C-B2CE-ADB221246A75}"/>
              </a:ext>
            </a:extLst>
          </p:cNvPr>
          <p:cNvSpPr txBox="1"/>
          <p:nvPr/>
        </p:nvSpPr>
        <p:spPr>
          <a:xfrm>
            <a:off x="395536" y="1484784"/>
            <a:ext cx="4661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Focus more on </a:t>
            </a:r>
          </a:p>
        </p:txBody>
      </p:sp>
    </p:spTree>
    <p:extLst>
      <p:ext uri="{BB962C8B-B14F-4D97-AF65-F5344CB8AC3E}">
        <p14:creationId xmlns:p14="http://schemas.microsoft.com/office/powerpoint/2010/main" val="294785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192243" cy="5199427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Personal Loan?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amount of money you can borrow to use for a variety of purposes.  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 debt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 for home renovations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Offered by banks, credit unions, or online lenders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Repaid over time, typically with interest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0" i="1" dirty="0">
                <a:latin typeface="Calibri" panose="020F0502020204030204" pitchFamily="34" charset="0"/>
                <a:cs typeface="Times New Roman" panose="02020603050405020304" pitchFamily="18" charset="0"/>
              </a:rPr>
              <a:t>- Investopedia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sz="2000" b="0" dirty="0">
              <a:solidFill>
                <a:schemeClr val="bg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chose this topic because of our interest in applying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predictive and descriptive models in the financial sector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1FDB43-B69A-1F4C-A838-7E941964B473}"/>
              </a:ext>
            </a:extLst>
          </p:cNvPr>
          <p:cNvSpPr txBox="1">
            <a:spLocks/>
          </p:cNvSpPr>
          <p:nvPr/>
        </p:nvSpPr>
        <p:spPr bwMode="auto">
          <a:xfrm>
            <a:off x="398051" y="117202"/>
            <a:ext cx="7483226" cy="110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500" kern="0" dirty="0"/>
              <a:t>MOTIVATION</a:t>
            </a:r>
          </a:p>
        </p:txBody>
      </p:sp>
      <p:grpSp>
        <p:nvGrpSpPr>
          <p:cNvPr id="7" name="Google Shape;1976;p72">
            <a:extLst>
              <a:ext uri="{FF2B5EF4-FFF2-40B4-BE49-F238E27FC236}">
                <a16:creationId xmlns:a16="http://schemas.microsoft.com/office/drawing/2014/main" id="{694AD2B7-A70F-B347-A06B-624E71AE547B}"/>
              </a:ext>
            </a:extLst>
          </p:cNvPr>
          <p:cNvGrpSpPr/>
          <p:nvPr/>
        </p:nvGrpSpPr>
        <p:grpSpPr>
          <a:xfrm>
            <a:off x="5868144" y="1988840"/>
            <a:ext cx="2952328" cy="2123222"/>
            <a:chOff x="5032675" y="1881795"/>
            <a:chExt cx="3594542" cy="2703111"/>
          </a:xfrm>
        </p:grpSpPr>
        <p:sp>
          <p:nvSpPr>
            <p:cNvPr id="8" name="Google Shape;1977;p72">
              <a:extLst>
                <a:ext uri="{FF2B5EF4-FFF2-40B4-BE49-F238E27FC236}">
                  <a16:creationId xmlns:a16="http://schemas.microsoft.com/office/drawing/2014/main" id="{F62C70CA-4A43-1642-903F-FE8AA32DC987}"/>
                </a:ext>
              </a:extLst>
            </p:cNvPr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8;p72">
              <a:extLst>
                <a:ext uri="{FF2B5EF4-FFF2-40B4-BE49-F238E27FC236}">
                  <a16:creationId xmlns:a16="http://schemas.microsoft.com/office/drawing/2014/main" id="{C48B105B-D237-B742-8CFA-B48A491A214C}"/>
                </a:ext>
              </a:extLst>
            </p:cNvPr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9;p72">
              <a:extLst>
                <a:ext uri="{FF2B5EF4-FFF2-40B4-BE49-F238E27FC236}">
                  <a16:creationId xmlns:a16="http://schemas.microsoft.com/office/drawing/2014/main" id="{BB23FCB5-76ED-1344-BDE0-6556F11C5AF2}"/>
                </a:ext>
              </a:extLst>
            </p:cNvPr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0;p72">
              <a:extLst>
                <a:ext uri="{FF2B5EF4-FFF2-40B4-BE49-F238E27FC236}">
                  <a16:creationId xmlns:a16="http://schemas.microsoft.com/office/drawing/2014/main" id="{DEE62515-FB78-2342-92E0-88210573DE13}"/>
                </a:ext>
              </a:extLst>
            </p:cNvPr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1;p72">
              <a:extLst>
                <a:ext uri="{FF2B5EF4-FFF2-40B4-BE49-F238E27FC236}">
                  <a16:creationId xmlns:a16="http://schemas.microsoft.com/office/drawing/2014/main" id="{CE50AC67-97C4-F242-A46C-835414AF8407}"/>
                </a:ext>
              </a:extLst>
            </p:cNvPr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2;p72">
              <a:extLst>
                <a:ext uri="{FF2B5EF4-FFF2-40B4-BE49-F238E27FC236}">
                  <a16:creationId xmlns:a16="http://schemas.microsoft.com/office/drawing/2014/main" id="{FEC3B93F-1216-A347-BC2D-C873E7212DD6}"/>
                </a:ext>
              </a:extLst>
            </p:cNvPr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3;p72">
              <a:extLst>
                <a:ext uri="{FF2B5EF4-FFF2-40B4-BE49-F238E27FC236}">
                  <a16:creationId xmlns:a16="http://schemas.microsoft.com/office/drawing/2014/main" id="{8EB677F4-FC7A-5142-8DE3-67C25981093D}"/>
                </a:ext>
              </a:extLst>
            </p:cNvPr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4;p72">
              <a:extLst>
                <a:ext uri="{FF2B5EF4-FFF2-40B4-BE49-F238E27FC236}">
                  <a16:creationId xmlns:a16="http://schemas.microsoft.com/office/drawing/2014/main" id="{64FB6055-4D92-514D-8679-68D9454F982E}"/>
                </a:ext>
              </a:extLst>
            </p:cNvPr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5;p72">
              <a:extLst>
                <a:ext uri="{FF2B5EF4-FFF2-40B4-BE49-F238E27FC236}">
                  <a16:creationId xmlns:a16="http://schemas.microsoft.com/office/drawing/2014/main" id="{8A2E60D5-9DE4-7041-88D6-940C6E0099F9}"/>
                </a:ext>
              </a:extLst>
            </p:cNvPr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6;p72">
              <a:extLst>
                <a:ext uri="{FF2B5EF4-FFF2-40B4-BE49-F238E27FC236}">
                  <a16:creationId xmlns:a16="http://schemas.microsoft.com/office/drawing/2014/main" id="{D209E358-9A42-8C4C-9826-891C014C52EE}"/>
                </a:ext>
              </a:extLst>
            </p:cNvPr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7;p72">
              <a:extLst>
                <a:ext uri="{FF2B5EF4-FFF2-40B4-BE49-F238E27FC236}">
                  <a16:creationId xmlns:a16="http://schemas.microsoft.com/office/drawing/2014/main" id="{4E525E39-E624-104D-A1DB-F8481E097FCA}"/>
                </a:ext>
              </a:extLst>
            </p:cNvPr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8;p72">
              <a:extLst>
                <a:ext uri="{FF2B5EF4-FFF2-40B4-BE49-F238E27FC236}">
                  <a16:creationId xmlns:a16="http://schemas.microsoft.com/office/drawing/2014/main" id="{398BDE31-D2E1-C54B-9938-C1E8A1B02C20}"/>
                </a:ext>
              </a:extLst>
            </p:cNvPr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9;p72">
              <a:extLst>
                <a:ext uri="{FF2B5EF4-FFF2-40B4-BE49-F238E27FC236}">
                  <a16:creationId xmlns:a16="http://schemas.microsoft.com/office/drawing/2014/main" id="{60832206-831B-9047-8DD3-FCB142AC9522}"/>
                </a:ext>
              </a:extLst>
            </p:cNvPr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0;p72">
              <a:extLst>
                <a:ext uri="{FF2B5EF4-FFF2-40B4-BE49-F238E27FC236}">
                  <a16:creationId xmlns:a16="http://schemas.microsoft.com/office/drawing/2014/main" id="{C42EB26D-B10E-D345-A4C7-95E07875A517}"/>
                </a:ext>
              </a:extLst>
            </p:cNvPr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1;p72">
              <a:extLst>
                <a:ext uri="{FF2B5EF4-FFF2-40B4-BE49-F238E27FC236}">
                  <a16:creationId xmlns:a16="http://schemas.microsoft.com/office/drawing/2014/main" id="{0A168C2C-1ED4-F54C-A2A2-10846016C654}"/>
                </a:ext>
              </a:extLst>
            </p:cNvPr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2;p72">
              <a:extLst>
                <a:ext uri="{FF2B5EF4-FFF2-40B4-BE49-F238E27FC236}">
                  <a16:creationId xmlns:a16="http://schemas.microsoft.com/office/drawing/2014/main" id="{DAECF33B-62E8-FD41-B42C-B82950D7614E}"/>
                </a:ext>
              </a:extLst>
            </p:cNvPr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3;p72">
              <a:extLst>
                <a:ext uri="{FF2B5EF4-FFF2-40B4-BE49-F238E27FC236}">
                  <a16:creationId xmlns:a16="http://schemas.microsoft.com/office/drawing/2014/main" id="{ADE49430-63AA-7C45-B1FE-7AA5167775AF}"/>
                </a:ext>
              </a:extLst>
            </p:cNvPr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4;p72">
              <a:extLst>
                <a:ext uri="{FF2B5EF4-FFF2-40B4-BE49-F238E27FC236}">
                  <a16:creationId xmlns:a16="http://schemas.microsoft.com/office/drawing/2014/main" id="{C146D081-21A6-DF4B-BC23-D370A1A39C55}"/>
                </a:ext>
              </a:extLst>
            </p:cNvPr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5;p72">
              <a:extLst>
                <a:ext uri="{FF2B5EF4-FFF2-40B4-BE49-F238E27FC236}">
                  <a16:creationId xmlns:a16="http://schemas.microsoft.com/office/drawing/2014/main" id="{2F51A15F-B2DD-E847-9F3D-13CC02EBF29D}"/>
                </a:ext>
              </a:extLst>
            </p:cNvPr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6;p72">
              <a:extLst>
                <a:ext uri="{FF2B5EF4-FFF2-40B4-BE49-F238E27FC236}">
                  <a16:creationId xmlns:a16="http://schemas.microsoft.com/office/drawing/2014/main" id="{34E4A213-6BBC-0245-9B20-046E88AC8325}"/>
                </a:ext>
              </a:extLst>
            </p:cNvPr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97;p72">
              <a:extLst>
                <a:ext uri="{FF2B5EF4-FFF2-40B4-BE49-F238E27FC236}">
                  <a16:creationId xmlns:a16="http://schemas.microsoft.com/office/drawing/2014/main" id="{970E9BBD-A58F-9840-B981-94BDDCB55B66}"/>
                </a:ext>
              </a:extLst>
            </p:cNvPr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8;p72">
              <a:extLst>
                <a:ext uri="{FF2B5EF4-FFF2-40B4-BE49-F238E27FC236}">
                  <a16:creationId xmlns:a16="http://schemas.microsoft.com/office/drawing/2014/main" id="{D63C27E5-190C-AF45-8F8E-DEB95FE0B91B}"/>
                </a:ext>
              </a:extLst>
            </p:cNvPr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9;p72">
              <a:extLst>
                <a:ext uri="{FF2B5EF4-FFF2-40B4-BE49-F238E27FC236}">
                  <a16:creationId xmlns:a16="http://schemas.microsoft.com/office/drawing/2014/main" id="{6F4D26F7-FFC8-4F47-B2D3-2D6E82D06421}"/>
                </a:ext>
              </a:extLst>
            </p:cNvPr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0;p72">
              <a:extLst>
                <a:ext uri="{FF2B5EF4-FFF2-40B4-BE49-F238E27FC236}">
                  <a16:creationId xmlns:a16="http://schemas.microsoft.com/office/drawing/2014/main" id="{A6097F9F-4CF4-C546-A70C-541A7A57A54D}"/>
                </a:ext>
              </a:extLst>
            </p:cNvPr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01;p72">
              <a:extLst>
                <a:ext uri="{FF2B5EF4-FFF2-40B4-BE49-F238E27FC236}">
                  <a16:creationId xmlns:a16="http://schemas.microsoft.com/office/drawing/2014/main" id="{73224980-0EA5-C24B-B0A0-310012B9BF4C}"/>
                </a:ext>
              </a:extLst>
            </p:cNvPr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02;p72">
              <a:extLst>
                <a:ext uri="{FF2B5EF4-FFF2-40B4-BE49-F238E27FC236}">
                  <a16:creationId xmlns:a16="http://schemas.microsoft.com/office/drawing/2014/main" id="{07BEB0ED-BD6C-4D4D-A22B-7907F85EA313}"/>
                </a:ext>
              </a:extLst>
            </p:cNvPr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3;p72">
              <a:extLst>
                <a:ext uri="{FF2B5EF4-FFF2-40B4-BE49-F238E27FC236}">
                  <a16:creationId xmlns:a16="http://schemas.microsoft.com/office/drawing/2014/main" id="{93A3B4E9-4BDA-574C-BFB0-641777D0A7C2}"/>
                </a:ext>
              </a:extLst>
            </p:cNvPr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04;p72">
              <a:extLst>
                <a:ext uri="{FF2B5EF4-FFF2-40B4-BE49-F238E27FC236}">
                  <a16:creationId xmlns:a16="http://schemas.microsoft.com/office/drawing/2014/main" id="{F278D98F-F163-B64F-81A8-7F98B564C851}"/>
                </a:ext>
              </a:extLst>
            </p:cNvPr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05;p72">
              <a:extLst>
                <a:ext uri="{FF2B5EF4-FFF2-40B4-BE49-F238E27FC236}">
                  <a16:creationId xmlns:a16="http://schemas.microsoft.com/office/drawing/2014/main" id="{059E4BD7-B218-9445-965A-A5BDD48D6B64}"/>
                </a:ext>
              </a:extLst>
            </p:cNvPr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06;p72">
              <a:extLst>
                <a:ext uri="{FF2B5EF4-FFF2-40B4-BE49-F238E27FC236}">
                  <a16:creationId xmlns:a16="http://schemas.microsoft.com/office/drawing/2014/main" id="{101E5857-1E79-B44E-B4F6-6C31C5141AA1}"/>
                </a:ext>
              </a:extLst>
            </p:cNvPr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07;p72">
              <a:extLst>
                <a:ext uri="{FF2B5EF4-FFF2-40B4-BE49-F238E27FC236}">
                  <a16:creationId xmlns:a16="http://schemas.microsoft.com/office/drawing/2014/main" id="{841F4510-8ED7-6E48-9FDE-4333DEFC9B73}"/>
                </a:ext>
              </a:extLst>
            </p:cNvPr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08;p72">
              <a:extLst>
                <a:ext uri="{FF2B5EF4-FFF2-40B4-BE49-F238E27FC236}">
                  <a16:creationId xmlns:a16="http://schemas.microsoft.com/office/drawing/2014/main" id="{C862E849-753D-3F42-B934-BBB05C6DED5F}"/>
                </a:ext>
              </a:extLst>
            </p:cNvPr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9;p72">
              <a:extLst>
                <a:ext uri="{FF2B5EF4-FFF2-40B4-BE49-F238E27FC236}">
                  <a16:creationId xmlns:a16="http://schemas.microsoft.com/office/drawing/2014/main" id="{4A04CA4A-58DA-2840-8607-DEB7F09C9329}"/>
                </a:ext>
              </a:extLst>
            </p:cNvPr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0;p72">
              <a:extLst>
                <a:ext uri="{FF2B5EF4-FFF2-40B4-BE49-F238E27FC236}">
                  <a16:creationId xmlns:a16="http://schemas.microsoft.com/office/drawing/2014/main" id="{A378EF81-8F97-F840-8E5E-417370EE7D1A}"/>
                </a:ext>
              </a:extLst>
            </p:cNvPr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1;p72">
              <a:extLst>
                <a:ext uri="{FF2B5EF4-FFF2-40B4-BE49-F238E27FC236}">
                  <a16:creationId xmlns:a16="http://schemas.microsoft.com/office/drawing/2014/main" id="{3F390DB4-2BAB-E24A-8A6C-83BF1040709A}"/>
                </a:ext>
              </a:extLst>
            </p:cNvPr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2;p72">
              <a:extLst>
                <a:ext uri="{FF2B5EF4-FFF2-40B4-BE49-F238E27FC236}">
                  <a16:creationId xmlns:a16="http://schemas.microsoft.com/office/drawing/2014/main" id="{3DE74F8A-61E7-4349-A340-2CAB2DDB5848}"/>
                </a:ext>
              </a:extLst>
            </p:cNvPr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3;p72">
              <a:extLst>
                <a:ext uri="{FF2B5EF4-FFF2-40B4-BE49-F238E27FC236}">
                  <a16:creationId xmlns:a16="http://schemas.microsoft.com/office/drawing/2014/main" id="{99055F59-4774-B940-B42D-E6DEADBC6932}"/>
                </a:ext>
              </a:extLst>
            </p:cNvPr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14;p72">
              <a:extLst>
                <a:ext uri="{FF2B5EF4-FFF2-40B4-BE49-F238E27FC236}">
                  <a16:creationId xmlns:a16="http://schemas.microsoft.com/office/drawing/2014/main" id="{67C0FAF2-BBBC-5340-A44C-24F81E812D1A}"/>
                </a:ext>
              </a:extLst>
            </p:cNvPr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15;p72">
              <a:extLst>
                <a:ext uri="{FF2B5EF4-FFF2-40B4-BE49-F238E27FC236}">
                  <a16:creationId xmlns:a16="http://schemas.microsoft.com/office/drawing/2014/main" id="{9F03364F-620C-C04F-8F04-78A5B640782E}"/>
                </a:ext>
              </a:extLst>
            </p:cNvPr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16;p72">
              <a:extLst>
                <a:ext uri="{FF2B5EF4-FFF2-40B4-BE49-F238E27FC236}">
                  <a16:creationId xmlns:a16="http://schemas.microsoft.com/office/drawing/2014/main" id="{6D87A987-EA99-7649-9891-501EC02A58DE}"/>
                </a:ext>
              </a:extLst>
            </p:cNvPr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17;p72">
              <a:extLst>
                <a:ext uri="{FF2B5EF4-FFF2-40B4-BE49-F238E27FC236}">
                  <a16:creationId xmlns:a16="http://schemas.microsoft.com/office/drawing/2014/main" id="{7FAF2DCA-8408-BB44-AEC6-8EE88EBF5331}"/>
                </a:ext>
              </a:extLst>
            </p:cNvPr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18;p72">
              <a:extLst>
                <a:ext uri="{FF2B5EF4-FFF2-40B4-BE49-F238E27FC236}">
                  <a16:creationId xmlns:a16="http://schemas.microsoft.com/office/drawing/2014/main" id="{7EC5DACD-E25F-7349-AAE5-724363C4C2D7}"/>
                </a:ext>
              </a:extLst>
            </p:cNvPr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19;p72">
              <a:extLst>
                <a:ext uri="{FF2B5EF4-FFF2-40B4-BE49-F238E27FC236}">
                  <a16:creationId xmlns:a16="http://schemas.microsoft.com/office/drawing/2014/main" id="{2B2C149D-00F7-2D4C-A376-79BCF386C5E9}"/>
                </a:ext>
              </a:extLst>
            </p:cNvPr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0;p72">
              <a:extLst>
                <a:ext uri="{FF2B5EF4-FFF2-40B4-BE49-F238E27FC236}">
                  <a16:creationId xmlns:a16="http://schemas.microsoft.com/office/drawing/2014/main" id="{783A697D-5C55-3842-8595-D4C3CE378430}"/>
                </a:ext>
              </a:extLst>
            </p:cNvPr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1;p72">
              <a:extLst>
                <a:ext uri="{FF2B5EF4-FFF2-40B4-BE49-F238E27FC236}">
                  <a16:creationId xmlns:a16="http://schemas.microsoft.com/office/drawing/2014/main" id="{7823FFE9-A4C6-AD43-A278-DE301BCB3AFF}"/>
                </a:ext>
              </a:extLst>
            </p:cNvPr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2;p72">
              <a:extLst>
                <a:ext uri="{FF2B5EF4-FFF2-40B4-BE49-F238E27FC236}">
                  <a16:creationId xmlns:a16="http://schemas.microsoft.com/office/drawing/2014/main" id="{87D36BAB-8732-4E44-BB57-B447517D1A0D}"/>
                </a:ext>
              </a:extLst>
            </p:cNvPr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23;p72">
              <a:extLst>
                <a:ext uri="{FF2B5EF4-FFF2-40B4-BE49-F238E27FC236}">
                  <a16:creationId xmlns:a16="http://schemas.microsoft.com/office/drawing/2014/main" id="{8D912392-357B-CD45-BFA7-B50F66CE36D5}"/>
                </a:ext>
              </a:extLst>
            </p:cNvPr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4;p72">
              <a:extLst>
                <a:ext uri="{FF2B5EF4-FFF2-40B4-BE49-F238E27FC236}">
                  <a16:creationId xmlns:a16="http://schemas.microsoft.com/office/drawing/2014/main" id="{D4CD9547-6A8C-A244-9054-1092A777194C}"/>
                </a:ext>
              </a:extLst>
            </p:cNvPr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5;p72">
              <a:extLst>
                <a:ext uri="{FF2B5EF4-FFF2-40B4-BE49-F238E27FC236}">
                  <a16:creationId xmlns:a16="http://schemas.microsoft.com/office/drawing/2014/main" id="{34323B7E-5291-1A46-82CD-65847A427B5D}"/>
                </a:ext>
              </a:extLst>
            </p:cNvPr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26;p72">
              <a:extLst>
                <a:ext uri="{FF2B5EF4-FFF2-40B4-BE49-F238E27FC236}">
                  <a16:creationId xmlns:a16="http://schemas.microsoft.com/office/drawing/2014/main" id="{25829FCA-CEDA-1C4D-8F4D-6AF13D4A4484}"/>
                </a:ext>
              </a:extLst>
            </p:cNvPr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27;p72">
              <a:extLst>
                <a:ext uri="{FF2B5EF4-FFF2-40B4-BE49-F238E27FC236}">
                  <a16:creationId xmlns:a16="http://schemas.microsoft.com/office/drawing/2014/main" id="{B69F7CA5-EE94-CA4A-9EC4-B0955A6E5DC8}"/>
                </a:ext>
              </a:extLst>
            </p:cNvPr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28;p72">
              <a:extLst>
                <a:ext uri="{FF2B5EF4-FFF2-40B4-BE49-F238E27FC236}">
                  <a16:creationId xmlns:a16="http://schemas.microsoft.com/office/drawing/2014/main" id="{805C6995-77F6-1244-BE77-8A81872D4FD6}"/>
                </a:ext>
              </a:extLst>
            </p:cNvPr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9;p72">
              <a:extLst>
                <a:ext uri="{FF2B5EF4-FFF2-40B4-BE49-F238E27FC236}">
                  <a16:creationId xmlns:a16="http://schemas.microsoft.com/office/drawing/2014/main" id="{7A4956A5-CD01-9640-9635-9038AE57161D}"/>
                </a:ext>
              </a:extLst>
            </p:cNvPr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0;p72">
              <a:extLst>
                <a:ext uri="{FF2B5EF4-FFF2-40B4-BE49-F238E27FC236}">
                  <a16:creationId xmlns:a16="http://schemas.microsoft.com/office/drawing/2014/main" id="{4E0A9B47-CF2F-0841-85E6-50C67CA5C1C5}"/>
                </a:ext>
              </a:extLst>
            </p:cNvPr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1;p72">
              <a:extLst>
                <a:ext uri="{FF2B5EF4-FFF2-40B4-BE49-F238E27FC236}">
                  <a16:creationId xmlns:a16="http://schemas.microsoft.com/office/drawing/2014/main" id="{DFB146CB-4335-454F-82E5-B3B7C7578A06}"/>
                </a:ext>
              </a:extLst>
            </p:cNvPr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2;p72">
              <a:extLst>
                <a:ext uri="{FF2B5EF4-FFF2-40B4-BE49-F238E27FC236}">
                  <a16:creationId xmlns:a16="http://schemas.microsoft.com/office/drawing/2014/main" id="{B295DE3E-5BCB-C945-BE0E-ECEF143C8D1F}"/>
                </a:ext>
              </a:extLst>
            </p:cNvPr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3;p72">
              <a:extLst>
                <a:ext uri="{FF2B5EF4-FFF2-40B4-BE49-F238E27FC236}">
                  <a16:creationId xmlns:a16="http://schemas.microsoft.com/office/drawing/2014/main" id="{B383D7C3-F70F-BC4C-AD57-29CCEC47E91F}"/>
                </a:ext>
              </a:extLst>
            </p:cNvPr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4;p72">
              <a:extLst>
                <a:ext uri="{FF2B5EF4-FFF2-40B4-BE49-F238E27FC236}">
                  <a16:creationId xmlns:a16="http://schemas.microsoft.com/office/drawing/2014/main" id="{A31E6C76-8CC5-7540-A1AE-8E379AF064FA}"/>
                </a:ext>
              </a:extLst>
            </p:cNvPr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5;p72">
              <a:extLst>
                <a:ext uri="{FF2B5EF4-FFF2-40B4-BE49-F238E27FC236}">
                  <a16:creationId xmlns:a16="http://schemas.microsoft.com/office/drawing/2014/main" id="{16FED3F0-58BF-9042-A53D-AD731F13F2C7}"/>
                </a:ext>
              </a:extLst>
            </p:cNvPr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36;p72">
              <a:extLst>
                <a:ext uri="{FF2B5EF4-FFF2-40B4-BE49-F238E27FC236}">
                  <a16:creationId xmlns:a16="http://schemas.microsoft.com/office/drawing/2014/main" id="{1BBEF1EB-C26A-DF42-8183-473263A3BC65}"/>
                </a:ext>
              </a:extLst>
            </p:cNvPr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37;p72">
              <a:extLst>
                <a:ext uri="{FF2B5EF4-FFF2-40B4-BE49-F238E27FC236}">
                  <a16:creationId xmlns:a16="http://schemas.microsoft.com/office/drawing/2014/main" id="{660EB92E-A473-A941-A59F-68A10442089A}"/>
                </a:ext>
              </a:extLst>
            </p:cNvPr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38;p72">
              <a:extLst>
                <a:ext uri="{FF2B5EF4-FFF2-40B4-BE49-F238E27FC236}">
                  <a16:creationId xmlns:a16="http://schemas.microsoft.com/office/drawing/2014/main" id="{5954F2FF-E73C-0B4C-99EC-CA4EC48C38FF}"/>
                </a:ext>
              </a:extLst>
            </p:cNvPr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39;p72">
              <a:extLst>
                <a:ext uri="{FF2B5EF4-FFF2-40B4-BE49-F238E27FC236}">
                  <a16:creationId xmlns:a16="http://schemas.microsoft.com/office/drawing/2014/main" id="{DF1D2EF9-489C-A148-B056-E03AD2FC9B9D}"/>
                </a:ext>
              </a:extLst>
            </p:cNvPr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40;p72">
              <a:extLst>
                <a:ext uri="{FF2B5EF4-FFF2-40B4-BE49-F238E27FC236}">
                  <a16:creationId xmlns:a16="http://schemas.microsoft.com/office/drawing/2014/main" id="{0F48D2E7-92B1-5641-8A44-6C606C778AC7}"/>
                </a:ext>
              </a:extLst>
            </p:cNvPr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41;p72">
              <a:extLst>
                <a:ext uri="{FF2B5EF4-FFF2-40B4-BE49-F238E27FC236}">
                  <a16:creationId xmlns:a16="http://schemas.microsoft.com/office/drawing/2014/main" id="{B8A765C6-9892-0042-B7DC-5AB39F70FFE2}"/>
                </a:ext>
              </a:extLst>
            </p:cNvPr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2;p72">
              <a:extLst>
                <a:ext uri="{FF2B5EF4-FFF2-40B4-BE49-F238E27FC236}">
                  <a16:creationId xmlns:a16="http://schemas.microsoft.com/office/drawing/2014/main" id="{EB0FC636-FE1A-1F4B-A7AF-8056CB5E63CD}"/>
                </a:ext>
              </a:extLst>
            </p:cNvPr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3;p72">
              <a:extLst>
                <a:ext uri="{FF2B5EF4-FFF2-40B4-BE49-F238E27FC236}">
                  <a16:creationId xmlns:a16="http://schemas.microsoft.com/office/drawing/2014/main" id="{970A1F89-B015-3E4E-B0E5-F9389A95E8D7}"/>
                </a:ext>
              </a:extLst>
            </p:cNvPr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4;p72">
              <a:extLst>
                <a:ext uri="{FF2B5EF4-FFF2-40B4-BE49-F238E27FC236}">
                  <a16:creationId xmlns:a16="http://schemas.microsoft.com/office/drawing/2014/main" id="{07446225-2B30-8D45-8F33-0F5482E5E062}"/>
                </a:ext>
              </a:extLst>
            </p:cNvPr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5;p72">
              <a:extLst>
                <a:ext uri="{FF2B5EF4-FFF2-40B4-BE49-F238E27FC236}">
                  <a16:creationId xmlns:a16="http://schemas.microsoft.com/office/drawing/2014/main" id="{EBAF1064-3F65-194B-8B09-513E6FB74724}"/>
                </a:ext>
              </a:extLst>
            </p:cNvPr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46;p72">
              <a:extLst>
                <a:ext uri="{FF2B5EF4-FFF2-40B4-BE49-F238E27FC236}">
                  <a16:creationId xmlns:a16="http://schemas.microsoft.com/office/drawing/2014/main" id="{7F18B995-D8AC-354E-B943-C6C9DFC233FD}"/>
                </a:ext>
              </a:extLst>
            </p:cNvPr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47;p72">
              <a:extLst>
                <a:ext uri="{FF2B5EF4-FFF2-40B4-BE49-F238E27FC236}">
                  <a16:creationId xmlns:a16="http://schemas.microsoft.com/office/drawing/2014/main" id="{757033C0-21EC-DA4B-AB4C-05FEADD10C20}"/>
                </a:ext>
              </a:extLst>
            </p:cNvPr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48;p72">
              <a:extLst>
                <a:ext uri="{FF2B5EF4-FFF2-40B4-BE49-F238E27FC236}">
                  <a16:creationId xmlns:a16="http://schemas.microsoft.com/office/drawing/2014/main" id="{D99B7D27-66EE-414C-B012-D4A68132F551}"/>
                </a:ext>
              </a:extLst>
            </p:cNvPr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49;p72">
              <a:extLst>
                <a:ext uri="{FF2B5EF4-FFF2-40B4-BE49-F238E27FC236}">
                  <a16:creationId xmlns:a16="http://schemas.microsoft.com/office/drawing/2014/main" id="{BB196621-CAC3-1E48-BE11-59ACF3126BD5}"/>
                </a:ext>
              </a:extLst>
            </p:cNvPr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50;p72">
              <a:extLst>
                <a:ext uri="{FF2B5EF4-FFF2-40B4-BE49-F238E27FC236}">
                  <a16:creationId xmlns:a16="http://schemas.microsoft.com/office/drawing/2014/main" id="{F6679F28-4C0E-BD45-B96B-841AFA9C30F7}"/>
                </a:ext>
              </a:extLst>
            </p:cNvPr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51;p72">
              <a:extLst>
                <a:ext uri="{FF2B5EF4-FFF2-40B4-BE49-F238E27FC236}">
                  <a16:creationId xmlns:a16="http://schemas.microsoft.com/office/drawing/2014/main" id="{74F32C1E-A1B6-6148-8DB7-19551A0BF571}"/>
                </a:ext>
              </a:extLst>
            </p:cNvPr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52;p72">
              <a:extLst>
                <a:ext uri="{FF2B5EF4-FFF2-40B4-BE49-F238E27FC236}">
                  <a16:creationId xmlns:a16="http://schemas.microsoft.com/office/drawing/2014/main" id="{2B965F59-4905-774B-B0C5-1431E4C21823}"/>
                </a:ext>
              </a:extLst>
            </p:cNvPr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53;p72">
              <a:extLst>
                <a:ext uri="{FF2B5EF4-FFF2-40B4-BE49-F238E27FC236}">
                  <a16:creationId xmlns:a16="http://schemas.microsoft.com/office/drawing/2014/main" id="{6504CDF8-CEA7-D440-AA01-DD49810D5210}"/>
                </a:ext>
              </a:extLst>
            </p:cNvPr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54;p72">
              <a:extLst>
                <a:ext uri="{FF2B5EF4-FFF2-40B4-BE49-F238E27FC236}">
                  <a16:creationId xmlns:a16="http://schemas.microsoft.com/office/drawing/2014/main" id="{632CA7E0-C7E4-2F4A-A2C2-B9F9EB79EF09}"/>
                </a:ext>
              </a:extLst>
            </p:cNvPr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55;p72">
              <a:extLst>
                <a:ext uri="{FF2B5EF4-FFF2-40B4-BE49-F238E27FC236}">
                  <a16:creationId xmlns:a16="http://schemas.microsoft.com/office/drawing/2014/main" id="{A455801E-F409-4A44-A736-DADC376C3F28}"/>
                </a:ext>
              </a:extLst>
            </p:cNvPr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56;p72">
              <a:extLst>
                <a:ext uri="{FF2B5EF4-FFF2-40B4-BE49-F238E27FC236}">
                  <a16:creationId xmlns:a16="http://schemas.microsoft.com/office/drawing/2014/main" id="{E41DAABA-7494-6346-B846-F4B6A500FD7B}"/>
                </a:ext>
              </a:extLst>
            </p:cNvPr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57;p72">
              <a:extLst>
                <a:ext uri="{FF2B5EF4-FFF2-40B4-BE49-F238E27FC236}">
                  <a16:creationId xmlns:a16="http://schemas.microsoft.com/office/drawing/2014/main" id="{C3E372F4-CDD6-8E4D-A89F-F667DD1BE421}"/>
                </a:ext>
              </a:extLst>
            </p:cNvPr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58;p72">
              <a:extLst>
                <a:ext uri="{FF2B5EF4-FFF2-40B4-BE49-F238E27FC236}">
                  <a16:creationId xmlns:a16="http://schemas.microsoft.com/office/drawing/2014/main" id="{68E0EA8E-27DD-5345-B852-38140E58F2AC}"/>
                </a:ext>
              </a:extLst>
            </p:cNvPr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59;p72">
              <a:extLst>
                <a:ext uri="{FF2B5EF4-FFF2-40B4-BE49-F238E27FC236}">
                  <a16:creationId xmlns:a16="http://schemas.microsoft.com/office/drawing/2014/main" id="{AF93273D-A721-AE40-863E-ED8786C7235A}"/>
                </a:ext>
              </a:extLst>
            </p:cNvPr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60;p72">
              <a:extLst>
                <a:ext uri="{FF2B5EF4-FFF2-40B4-BE49-F238E27FC236}">
                  <a16:creationId xmlns:a16="http://schemas.microsoft.com/office/drawing/2014/main" id="{7AF40A19-989D-8849-9C25-BC8B02F262ED}"/>
                </a:ext>
              </a:extLst>
            </p:cNvPr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61;p72">
              <a:extLst>
                <a:ext uri="{FF2B5EF4-FFF2-40B4-BE49-F238E27FC236}">
                  <a16:creationId xmlns:a16="http://schemas.microsoft.com/office/drawing/2014/main" id="{7EE87A45-7BB3-384A-AAC0-6969B97FE111}"/>
                </a:ext>
              </a:extLst>
            </p:cNvPr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62;p72">
              <a:extLst>
                <a:ext uri="{FF2B5EF4-FFF2-40B4-BE49-F238E27FC236}">
                  <a16:creationId xmlns:a16="http://schemas.microsoft.com/office/drawing/2014/main" id="{B3F9EA6C-1FCB-2F4C-B789-18CF43BD5383}"/>
                </a:ext>
              </a:extLst>
            </p:cNvPr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63;p72">
              <a:extLst>
                <a:ext uri="{FF2B5EF4-FFF2-40B4-BE49-F238E27FC236}">
                  <a16:creationId xmlns:a16="http://schemas.microsoft.com/office/drawing/2014/main" id="{35682E75-568E-5049-B866-A51283EAE24C}"/>
                </a:ext>
              </a:extLst>
            </p:cNvPr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64;p72">
              <a:extLst>
                <a:ext uri="{FF2B5EF4-FFF2-40B4-BE49-F238E27FC236}">
                  <a16:creationId xmlns:a16="http://schemas.microsoft.com/office/drawing/2014/main" id="{3BAD5AC9-227B-2940-9128-7230F69D45B8}"/>
                </a:ext>
              </a:extLst>
            </p:cNvPr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65;p72">
              <a:extLst>
                <a:ext uri="{FF2B5EF4-FFF2-40B4-BE49-F238E27FC236}">
                  <a16:creationId xmlns:a16="http://schemas.microsoft.com/office/drawing/2014/main" id="{EDE270EE-76DF-3545-ACB5-BCF415B9E21A}"/>
                </a:ext>
              </a:extLst>
            </p:cNvPr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66;p72">
              <a:extLst>
                <a:ext uri="{FF2B5EF4-FFF2-40B4-BE49-F238E27FC236}">
                  <a16:creationId xmlns:a16="http://schemas.microsoft.com/office/drawing/2014/main" id="{C9456656-4999-F24A-A2F9-920538F00AD9}"/>
                </a:ext>
              </a:extLst>
            </p:cNvPr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67;p72">
              <a:extLst>
                <a:ext uri="{FF2B5EF4-FFF2-40B4-BE49-F238E27FC236}">
                  <a16:creationId xmlns:a16="http://schemas.microsoft.com/office/drawing/2014/main" id="{1501987E-E1B6-7949-AFB5-498BAE14DEAA}"/>
                </a:ext>
              </a:extLst>
            </p:cNvPr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68;p72">
              <a:extLst>
                <a:ext uri="{FF2B5EF4-FFF2-40B4-BE49-F238E27FC236}">
                  <a16:creationId xmlns:a16="http://schemas.microsoft.com/office/drawing/2014/main" id="{306F301F-7ED4-D74C-A455-10DA96A718A9}"/>
                </a:ext>
              </a:extLst>
            </p:cNvPr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69;p72">
              <a:extLst>
                <a:ext uri="{FF2B5EF4-FFF2-40B4-BE49-F238E27FC236}">
                  <a16:creationId xmlns:a16="http://schemas.microsoft.com/office/drawing/2014/main" id="{BB59DB92-A72D-3548-A6FE-EFF6B2034BF4}"/>
                </a:ext>
              </a:extLst>
            </p:cNvPr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70;p72">
              <a:extLst>
                <a:ext uri="{FF2B5EF4-FFF2-40B4-BE49-F238E27FC236}">
                  <a16:creationId xmlns:a16="http://schemas.microsoft.com/office/drawing/2014/main" id="{7B7A8FE2-CCA7-454B-A9EF-F6D3DF2BD818}"/>
                </a:ext>
              </a:extLst>
            </p:cNvPr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1;p72">
              <a:extLst>
                <a:ext uri="{FF2B5EF4-FFF2-40B4-BE49-F238E27FC236}">
                  <a16:creationId xmlns:a16="http://schemas.microsoft.com/office/drawing/2014/main" id="{AEB45BBA-8E5B-B145-9533-100C9534F7C8}"/>
                </a:ext>
              </a:extLst>
            </p:cNvPr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72;p72">
              <a:extLst>
                <a:ext uri="{FF2B5EF4-FFF2-40B4-BE49-F238E27FC236}">
                  <a16:creationId xmlns:a16="http://schemas.microsoft.com/office/drawing/2014/main" id="{DE3D38E9-D498-0E41-B62B-F6170D5EBE36}"/>
                </a:ext>
              </a:extLst>
            </p:cNvPr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73;p72">
              <a:extLst>
                <a:ext uri="{FF2B5EF4-FFF2-40B4-BE49-F238E27FC236}">
                  <a16:creationId xmlns:a16="http://schemas.microsoft.com/office/drawing/2014/main" id="{F2B3C07B-C444-6A45-8D7B-B46D43C7AC43}"/>
                </a:ext>
              </a:extLst>
            </p:cNvPr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F643-AA5F-C545-B6D5-446363C6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509564"/>
            <a:ext cx="4248472" cy="508000"/>
          </a:xfrm>
        </p:spPr>
        <p:txBody>
          <a:bodyPr/>
          <a:lstStyle/>
          <a:p>
            <a:r>
              <a:rPr lang="en-US" sz="4500" dirty="0"/>
              <a:t>CONCLUSION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68F968D-EFA5-594A-AA06-C49DF79D14E1}"/>
              </a:ext>
            </a:extLst>
          </p:cNvPr>
          <p:cNvSpPr txBox="1"/>
          <p:nvPr/>
        </p:nvSpPr>
        <p:spPr>
          <a:xfrm>
            <a:off x="826151" y="1580599"/>
            <a:ext cx="768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Target the untapped customer base (cluster 3, cluster 1) for personal loan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F5BFA2D-E451-BB4E-836F-94C982686A3F}"/>
              </a:ext>
            </a:extLst>
          </p:cNvPr>
          <p:cNvSpPr txBox="1"/>
          <p:nvPr/>
        </p:nvSpPr>
        <p:spPr>
          <a:xfrm>
            <a:off x="834851" y="2636912"/>
            <a:ext cx="768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Take age, income, experience, average spending in credit card into consideration when creating a marketing strategy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390FEFE-30EA-C94E-A0C1-0D01C44A7478}"/>
              </a:ext>
            </a:extLst>
          </p:cNvPr>
          <p:cNvSpPr txBox="1"/>
          <p:nvPr/>
        </p:nvSpPr>
        <p:spPr>
          <a:xfrm>
            <a:off x="826152" y="4077072"/>
            <a:ext cx="783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Decision Tree and Random Forest appeared to be the best models with highest performance in our scenario</a:t>
            </a:r>
          </a:p>
        </p:txBody>
      </p:sp>
    </p:spTree>
    <p:extLst>
      <p:ext uri="{BB962C8B-B14F-4D97-AF65-F5344CB8AC3E}">
        <p14:creationId xmlns:p14="http://schemas.microsoft.com/office/powerpoint/2010/main" val="349373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7C82-EA92-E34C-A734-1CD892C2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76672"/>
            <a:ext cx="7488238" cy="508000"/>
          </a:xfrm>
        </p:spPr>
        <p:txBody>
          <a:bodyPr/>
          <a:lstStyle/>
          <a:p>
            <a:r>
              <a:rPr lang="en-US" sz="4500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17374-4FC1-044A-9ED5-657867893904}"/>
              </a:ext>
            </a:extLst>
          </p:cNvPr>
          <p:cNvSpPr txBox="1"/>
          <p:nvPr/>
        </p:nvSpPr>
        <p:spPr>
          <a:xfrm>
            <a:off x="323528" y="160808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Increase the records and attributes of the dataset such as marital status, homeownership,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9C420-A7A6-7D49-AF4C-F507B0E3B252}"/>
              </a:ext>
            </a:extLst>
          </p:cNvPr>
          <p:cNvSpPr txBox="1"/>
          <p:nvPr/>
        </p:nvSpPr>
        <p:spPr>
          <a:xfrm>
            <a:off x="345491" y="261501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Apply the model to the unseen data in the financial sector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5B460-B315-0D40-8106-D39D31F9F395}"/>
              </a:ext>
            </a:extLst>
          </p:cNvPr>
          <p:cNvSpPr txBox="1"/>
          <p:nvPr/>
        </p:nvSpPr>
        <p:spPr>
          <a:xfrm>
            <a:off x="345491" y="3319653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Discuss with domain experts to collect more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0C797-314A-DF44-9D49-F757EE6B7A49}"/>
              </a:ext>
            </a:extLst>
          </p:cNvPr>
          <p:cNvSpPr txBox="1"/>
          <p:nvPr/>
        </p:nvSpPr>
        <p:spPr>
          <a:xfrm>
            <a:off x="325115" y="4024288"/>
            <a:ext cx="863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additional machine learning algorithms in the future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208832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987-CA22-154D-A0F9-683186A6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976" y="2204864"/>
            <a:ext cx="3096047" cy="508000"/>
          </a:xfrm>
        </p:spPr>
        <p:txBody>
          <a:bodyPr/>
          <a:lstStyle/>
          <a:p>
            <a:r>
              <a:rPr lang="en-US" sz="3600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A699FC-E010-DC45-B259-3FF5232EF087}"/>
              </a:ext>
            </a:extLst>
          </p:cNvPr>
          <p:cNvSpPr txBox="1">
            <a:spLocks/>
          </p:cNvSpPr>
          <p:nvPr/>
        </p:nvSpPr>
        <p:spPr bwMode="auto">
          <a:xfrm>
            <a:off x="3779911" y="2780928"/>
            <a:ext cx="1584176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045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901" y="548680"/>
            <a:ext cx="7056438" cy="723900"/>
          </a:xfrm>
        </p:spPr>
        <p:txBody>
          <a:bodyPr/>
          <a:lstStyle/>
          <a:p>
            <a:r>
              <a:rPr lang="en-US" sz="4500" dirty="0"/>
              <a:t>PROJECT GOALS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484784"/>
            <a:ext cx="7056438" cy="5473700"/>
          </a:xfrm>
        </p:spPr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analyze the effectiveness of existing marketing strategies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find the Machine Learning models that help in identifying potential customers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help financial institution in maximizing the sales performance which helps a strong growth in market share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0E68-F90D-674C-BE83-98E8A2F4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81" y="581953"/>
            <a:ext cx="7488238" cy="508000"/>
          </a:xfrm>
        </p:spPr>
        <p:txBody>
          <a:bodyPr/>
          <a:lstStyle/>
          <a:p>
            <a:r>
              <a:rPr lang="en-US" sz="45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94A3-C7D6-2C4D-A368-85C9ACD3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04" y="1498997"/>
            <a:ext cx="8280920" cy="1008112"/>
          </a:xfrm>
        </p:spPr>
        <p:txBody>
          <a:bodyPr/>
          <a:lstStyle/>
          <a:p>
            <a:pPr marL="525780" lvl="0"/>
            <a:r>
              <a:rPr lang="en-US" sz="2600" dirty="0"/>
              <a:t>What are the most important features influencing the loan purchasing decision? And why?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A40D9-5172-7947-9E08-F725E0513D88}"/>
              </a:ext>
            </a:extLst>
          </p:cNvPr>
          <p:cNvSpPr txBox="1"/>
          <p:nvPr/>
        </p:nvSpPr>
        <p:spPr>
          <a:xfrm>
            <a:off x="453804" y="2396320"/>
            <a:ext cx="82089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</a:rPr>
              <a:t>How are the features correlated to each other?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64DBA-355C-E643-B97D-9F3BD7D93F90}"/>
              </a:ext>
            </a:extLst>
          </p:cNvPr>
          <p:cNvSpPr txBox="1"/>
          <p:nvPr/>
        </p:nvSpPr>
        <p:spPr>
          <a:xfrm>
            <a:off x="453804" y="2967399"/>
            <a:ext cx="806489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</a:rPr>
              <a:t>What are the key characteristics of each cluster among the sample population?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4AFCD-DE31-D545-8499-86EB8E6875C8}"/>
              </a:ext>
            </a:extLst>
          </p:cNvPr>
          <p:cNvSpPr txBox="1"/>
          <p:nvPr/>
        </p:nvSpPr>
        <p:spPr>
          <a:xfrm>
            <a:off x="420517" y="5268307"/>
            <a:ext cx="85149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</a:rPr>
              <a:t>What are the solutions for the next marketing campaign?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18410-F71F-0742-A808-8093985E491D}"/>
              </a:ext>
            </a:extLst>
          </p:cNvPr>
          <p:cNvSpPr txBox="1"/>
          <p:nvPr/>
        </p:nvSpPr>
        <p:spPr>
          <a:xfrm>
            <a:off x="453804" y="3884052"/>
            <a:ext cx="77765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78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+mn-lt"/>
              </a:rPr>
              <a:t>Which machine learning approach could be best to predict personal loan acceptance rate using the financial sector data?</a:t>
            </a:r>
          </a:p>
        </p:txBody>
      </p:sp>
    </p:spTree>
    <p:extLst>
      <p:ext uri="{BB962C8B-B14F-4D97-AF65-F5344CB8AC3E}">
        <p14:creationId xmlns:p14="http://schemas.microsoft.com/office/powerpoint/2010/main" val="193754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776D75E-7BFA-1942-B54F-FD653BAF9449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5040561" cy="89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sz="4500" kern="0" dirty="0"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912CC-41C3-1447-B6CD-1E7A5AE568F4}"/>
              </a:ext>
            </a:extLst>
          </p:cNvPr>
          <p:cNvSpPr txBox="1">
            <a:spLocks/>
          </p:cNvSpPr>
          <p:nvPr/>
        </p:nvSpPr>
        <p:spPr bwMode="auto">
          <a:xfrm>
            <a:off x="1187623" y="4866825"/>
            <a:ext cx="6987645" cy="42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sz="1800" kern="0" dirty="0"/>
              <a:t>Kaggle: </a:t>
            </a:r>
            <a:r>
              <a:rPr lang="en-US" sz="1800" u="sng" kern="0" dirty="0">
                <a:hlinkClick r:id="rId3"/>
              </a:rPr>
              <a:t>https://www.kaggle.com/teertha/personal-loan-modeling</a:t>
            </a:r>
            <a:endParaRPr lang="en-US" sz="1800" u="sng" kern="0" dirty="0"/>
          </a:p>
          <a:p>
            <a:pPr marL="0" indent="0" algn="r">
              <a:buFontTx/>
              <a:buNone/>
            </a:pPr>
            <a:endParaRPr lang="en-US" sz="1800" u="sng" kern="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2C6CC32-B6D3-B54E-A7F5-1786B142A17C}"/>
              </a:ext>
            </a:extLst>
          </p:cNvPr>
          <p:cNvSpPr txBox="1">
            <a:spLocks/>
          </p:cNvSpPr>
          <p:nvPr/>
        </p:nvSpPr>
        <p:spPr>
          <a:xfrm>
            <a:off x="-640841" y="4446414"/>
            <a:ext cx="10199397" cy="151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BF9E61-B344-334D-ADD4-C538ECDB24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7" y="1844824"/>
            <a:ext cx="5692378" cy="2547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01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D65154-8995-D04E-BFE9-61D5515EB8E4}"/>
              </a:ext>
            </a:extLst>
          </p:cNvPr>
          <p:cNvSpPr txBox="1">
            <a:spLocks/>
          </p:cNvSpPr>
          <p:nvPr/>
        </p:nvSpPr>
        <p:spPr bwMode="auto">
          <a:xfrm>
            <a:off x="407470" y="521868"/>
            <a:ext cx="8446137" cy="111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500" kern="0" dirty="0"/>
              <a:t>RECORDS AND ATTRIBUTES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8AE15-8377-2C4A-940B-D19CCEA4AD29}"/>
              </a:ext>
            </a:extLst>
          </p:cNvPr>
          <p:cNvSpPr txBox="1">
            <a:spLocks/>
          </p:cNvSpPr>
          <p:nvPr/>
        </p:nvSpPr>
        <p:spPr bwMode="auto">
          <a:xfrm>
            <a:off x="483408" y="1881507"/>
            <a:ext cx="7138303" cy="16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endParaRPr lang="en-US" sz="2200" kern="0" dirty="0"/>
          </a:p>
          <a:p>
            <a:r>
              <a:rPr lang="en-US" sz="2200" kern="0" dirty="0"/>
              <a:t>The dataset has </a:t>
            </a:r>
            <a:r>
              <a:rPr lang="en-US" sz="2200" b="1" kern="0" dirty="0"/>
              <a:t>5000 Records </a:t>
            </a:r>
            <a:r>
              <a:rPr lang="en-US" sz="2200" kern="0" dirty="0"/>
              <a:t>and</a:t>
            </a:r>
            <a:r>
              <a:rPr lang="en-US" sz="2200" b="1" kern="0" dirty="0"/>
              <a:t> 14 Features.</a:t>
            </a:r>
          </a:p>
          <a:p>
            <a:pPr lvl="1"/>
            <a:endParaRPr lang="en-US" sz="22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374BC-1B67-6F45-AEF3-85403897AE42}"/>
              </a:ext>
            </a:extLst>
          </p:cNvPr>
          <p:cNvSpPr txBox="1">
            <a:spLocks/>
          </p:cNvSpPr>
          <p:nvPr/>
        </p:nvSpPr>
        <p:spPr>
          <a:xfrm>
            <a:off x="611560" y="4941168"/>
            <a:ext cx="3112208" cy="1119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  <p:grpSp>
        <p:nvGrpSpPr>
          <p:cNvPr id="55" name="Google Shape;2274;p73">
            <a:extLst>
              <a:ext uri="{FF2B5EF4-FFF2-40B4-BE49-F238E27FC236}">
                <a16:creationId xmlns:a16="http://schemas.microsoft.com/office/drawing/2014/main" id="{D8973A63-7D36-8C4D-9AB1-6DD7C1F1F33E}"/>
              </a:ext>
            </a:extLst>
          </p:cNvPr>
          <p:cNvGrpSpPr/>
          <p:nvPr/>
        </p:nvGrpSpPr>
        <p:grpSpPr>
          <a:xfrm>
            <a:off x="8674354" y="1851807"/>
            <a:ext cx="442125" cy="441225"/>
            <a:chOff x="1773988" y="2704775"/>
            <a:chExt cx="442125" cy="441225"/>
          </a:xfrm>
        </p:grpSpPr>
        <p:sp>
          <p:nvSpPr>
            <p:cNvPr id="56" name="Google Shape;2275;p73">
              <a:extLst>
                <a:ext uri="{FF2B5EF4-FFF2-40B4-BE49-F238E27FC236}">
                  <a16:creationId xmlns:a16="http://schemas.microsoft.com/office/drawing/2014/main" id="{89888CB4-0667-6549-8D3E-E208D4021A95}"/>
                </a:ext>
              </a:extLst>
            </p:cNvPr>
            <p:cNvSpPr/>
            <p:nvPr/>
          </p:nvSpPr>
          <p:spPr>
            <a:xfrm>
              <a:off x="1861163" y="2783050"/>
              <a:ext cx="42725" cy="25825"/>
            </a:xfrm>
            <a:custGeom>
              <a:avLst/>
              <a:gdLst/>
              <a:ahLst/>
              <a:cxnLst/>
              <a:rect l="l" t="t" r="r" b="b"/>
              <a:pathLst>
                <a:path w="1709" h="1033" extrusionOk="0">
                  <a:moveTo>
                    <a:pt x="0" y="0"/>
                  </a:moveTo>
                  <a:lnTo>
                    <a:pt x="0" y="1032"/>
                  </a:lnTo>
                  <a:lnTo>
                    <a:pt x="1210" y="1032"/>
                  </a:lnTo>
                  <a:cubicBezTo>
                    <a:pt x="1495" y="1032"/>
                    <a:pt x="1708" y="783"/>
                    <a:pt x="1708" y="499"/>
                  </a:cubicBezTo>
                  <a:cubicBezTo>
                    <a:pt x="1708" y="214"/>
                    <a:pt x="1495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76;p73">
              <a:extLst>
                <a:ext uri="{FF2B5EF4-FFF2-40B4-BE49-F238E27FC236}">
                  <a16:creationId xmlns:a16="http://schemas.microsoft.com/office/drawing/2014/main" id="{D0FAFC28-FC1D-1F4C-9281-27D9CE1A4D5B}"/>
                </a:ext>
              </a:extLst>
            </p:cNvPr>
            <p:cNvSpPr/>
            <p:nvPr/>
          </p:nvSpPr>
          <p:spPr>
            <a:xfrm>
              <a:off x="1860263" y="2834650"/>
              <a:ext cx="43625" cy="25800"/>
            </a:xfrm>
            <a:custGeom>
              <a:avLst/>
              <a:gdLst/>
              <a:ahLst/>
              <a:cxnLst/>
              <a:rect l="l" t="t" r="r" b="b"/>
              <a:pathLst>
                <a:path w="1745" h="1032" extrusionOk="0">
                  <a:moveTo>
                    <a:pt x="1" y="0"/>
                  </a:moveTo>
                  <a:lnTo>
                    <a:pt x="1" y="1032"/>
                  </a:lnTo>
                  <a:lnTo>
                    <a:pt x="1211" y="1032"/>
                  </a:lnTo>
                  <a:cubicBezTo>
                    <a:pt x="1495" y="1032"/>
                    <a:pt x="1744" y="818"/>
                    <a:pt x="1744" y="534"/>
                  </a:cubicBezTo>
                  <a:lnTo>
                    <a:pt x="1744" y="498"/>
                  </a:lnTo>
                  <a:cubicBezTo>
                    <a:pt x="1744" y="214"/>
                    <a:pt x="1495" y="0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77;p73">
              <a:extLst>
                <a:ext uri="{FF2B5EF4-FFF2-40B4-BE49-F238E27FC236}">
                  <a16:creationId xmlns:a16="http://schemas.microsoft.com/office/drawing/2014/main" id="{AFAE2DF5-D601-7146-AA8D-9B55F73B1E84}"/>
                </a:ext>
              </a:extLst>
            </p:cNvPr>
            <p:cNvSpPr/>
            <p:nvPr/>
          </p:nvSpPr>
          <p:spPr>
            <a:xfrm>
              <a:off x="1773988" y="2704775"/>
              <a:ext cx="338050" cy="441225"/>
            </a:xfrm>
            <a:custGeom>
              <a:avLst/>
              <a:gdLst/>
              <a:ahLst/>
              <a:cxnLst/>
              <a:rect l="l" t="t" r="r" b="b"/>
              <a:pathLst>
                <a:path w="13522" h="17649" extrusionOk="0">
                  <a:moveTo>
                    <a:pt x="4662" y="2100"/>
                  </a:moveTo>
                  <a:cubicBezTo>
                    <a:pt x="6014" y="2100"/>
                    <a:pt x="6725" y="3665"/>
                    <a:pt x="5800" y="4661"/>
                  </a:cubicBezTo>
                  <a:cubicBezTo>
                    <a:pt x="6085" y="4946"/>
                    <a:pt x="6227" y="5337"/>
                    <a:pt x="6192" y="5693"/>
                  </a:cubicBezTo>
                  <a:cubicBezTo>
                    <a:pt x="6227" y="6547"/>
                    <a:pt x="5516" y="7259"/>
                    <a:pt x="4662" y="7259"/>
                  </a:cubicBezTo>
                  <a:lnTo>
                    <a:pt x="2918" y="7259"/>
                  </a:lnTo>
                  <a:cubicBezTo>
                    <a:pt x="2634" y="7259"/>
                    <a:pt x="2420" y="7045"/>
                    <a:pt x="2420" y="6725"/>
                  </a:cubicBezTo>
                  <a:lnTo>
                    <a:pt x="2420" y="4661"/>
                  </a:lnTo>
                  <a:lnTo>
                    <a:pt x="2420" y="2598"/>
                  </a:lnTo>
                  <a:cubicBezTo>
                    <a:pt x="2420" y="2313"/>
                    <a:pt x="2634" y="2100"/>
                    <a:pt x="2918" y="2100"/>
                  </a:cubicBezTo>
                  <a:close/>
                  <a:moveTo>
                    <a:pt x="7437" y="8362"/>
                  </a:moveTo>
                  <a:cubicBezTo>
                    <a:pt x="8113" y="8362"/>
                    <a:pt x="8113" y="9394"/>
                    <a:pt x="7437" y="9394"/>
                  </a:cubicBezTo>
                  <a:lnTo>
                    <a:pt x="2918" y="9394"/>
                  </a:lnTo>
                  <a:cubicBezTo>
                    <a:pt x="2242" y="9394"/>
                    <a:pt x="2242" y="8362"/>
                    <a:pt x="2918" y="8362"/>
                  </a:cubicBezTo>
                  <a:close/>
                  <a:moveTo>
                    <a:pt x="10568" y="10425"/>
                  </a:moveTo>
                  <a:cubicBezTo>
                    <a:pt x="11280" y="10425"/>
                    <a:pt x="11280" y="11457"/>
                    <a:pt x="10568" y="11457"/>
                  </a:cubicBezTo>
                  <a:lnTo>
                    <a:pt x="2918" y="11457"/>
                  </a:lnTo>
                  <a:cubicBezTo>
                    <a:pt x="2242" y="11457"/>
                    <a:pt x="2242" y="10425"/>
                    <a:pt x="2918" y="10425"/>
                  </a:cubicBezTo>
                  <a:close/>
                  <a:moveTo>
                    <a:pt x="10604" y="12489"/>
                  </a:moveTo>
                  <a:cubicBezTo>
                    <a:pt x="11280" y="12489"/>
                    <a:pt x="11280" y="13521"/>
                    <a:pt x="10568" y="13521"/>
                  </a:cubicBezTo>
                  <a:lnTo>
                    <a:pt x="6120" y="13521"/>
                  </a:lnTo>
                  <a:cubicBezTo>
                    <a:pt x="5409" y="13521"/>
                    <a:pt x="5409" y="12489"/>
                    <a:pt x="6120" y="12489"/>
                  </a:cubicBezTo>
                  <a:close/>
                  <a:moveTo>
                    <a:pt x="10604" y="14553"/>
                  </a:moveTo>
                  <a:cubicBezTo>
                    <a:pt x="11280" y="14553"/>
                    <a:pt x="11280" y="15585"/>
                    <a:pt x="10568" y="15585"/>
                  </a:cubicBezTo>
                  <a:lnTo>
                    <a:pt x="6120" y="15585"/>
                  </a:lnTo>
                  <a:cubicBezTo>
                    <a:pt x="5409" y="15585"/>
                    <a:pt x="5409" y="14553"/>
                    <a:pt x="6120" y="14553"/>
                  </a:cubicBezTo>
                  <a:close/>
                  <a:moveTo>
                    <a:pt x="534" y="0"/>
                  </a:moveTo>
                  <a:cubicBezTo>
                    <a:pt x="250" y="0"/>
                    <a:pt x="1" y="214"/>
                    <a:pt x="1" y="498"/>
                  </a:cubicBezTo>
                  <a:lnTo>
                    <a:pt x="1" y="17115"/>
                  </a:lnTo>
                  <a:cubicBezTo>
                    <a:pt x="1" y="17399"/>
                    <a:pt x="250" y="17648"/>
                    <a:pt x="534" y="17648"/>
                  </a:cubicBezTo>
                  <a:lnTo>
                    <a:pt x="12988" y="17648"/>
                  </a:lnTo>
                  <a:cubicBezTo>
                    <a:pt x="13272" y="17648"/>
                    <a:pt x="13521" y="17435"/>
                    <a:pt x="13521" y="17150"/>
                  </a:cubicBezTo>
                  <a:lnTo>
                    <a:pt x="13521" y="8646"/>
                  </a:lnTo>
                  <a:lnTo>
                    <a:pt x="13486" y="8682"/>
                  </a:lnTo>
                  <a:lnTo>
                    <a:pt x="13450" y="8718"/>
                  </a:lnTo>
                  <a:lnTo>
                    <a:pt x="13343" y="8718"/>
                  </a:lnTo>
                  <a:lnTo>
                    <a:pt x="10995" y="9251"/>
                  </a:lnTo>
                  <a:cubicBezTo>
                    <a:pt x="10924" y="9287"/>
                    <a:pt x="10853" y="9287"/>
                    <a:pt x="10782" y="9287"/>
                  </a:cubicBezTo>
                  <a:cubicBezTo>
                    <a:pt x="10248" y="9287"/>
                    <a:pt x="9821" y="8789"/>
                    <a:pt x="9963" y="8255"/>
                  </a:cubicBezTo>
                  <a:lnTo>
                    <a:pt x="10497" y="5907"/>
                  </a:lnTo>
                  <a:lnTo>
                    <a:pt x="10497" y="5871"/>
                  </a:lnTo>
                  <a:lnTo>
                    <a:pt x="10497" y="5836"/>
                  </a:lnTo>
                  <a:cubicBezTo>
                    <a:pt x="10532" y="5800"/>
                    <a:pt x="10532" y="5800"/>
                    <a:pt x="10532" y="5800"/>
                  </a:cubicBezTo>
                  <a:lnTo>
                    <a:pt x="10532" y="5764"/>
                  </a:lnTo>
                  <a:lnTo>
                    <a:pt x="10568" y="5729"/>
                  </a:lnTo>
                  <a:lnTo>
                    <a:pt x="13521" y="2776"/>
                  </a:lnTo>
                  <a:lnTo>
                    <a:pt x="13521" y="498"/>
                  </a:lnTo>
                  <a:cubicBezTo>
                    <a:pt x="13521" y="214"/>
                    <a:pt x="13272" y="0"/>
                    <a:pt x="12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78;p73">
              <a:extLst>
                <a:ext uri="{FF2B5EF4-FFF2-40B4-BE49-F238E27FC236}">
                  <a16:creationId xmlns:a16="http://schemas.microsoft.com/office/drawing/2014/main" id="{B169125C-36E9-604B-B630-2783B9C71CB7}"/>
                </a:ext>
              </a:extLst>
            </p:cNvPr>
            <p:cNvSpPr/>
            <p:nvPr/>
          </p:nvSpPr>
          <p:spPr>
            <a:xfrm>
              <a:off x="2047963" y="2883575"/>
              <a:ext cx="28500" cy="28475"/>
            </a:xfrm>
            <a:custGeom>
              <a:avLst/>
              <a:gdLst/>
              <a:ahLst/>
              <a:cxnLst/>
              <a:rect l="l" t="t" r="r" b="b"/>
              <a:pathLst>
                <a:path w="1140" h="1139" extrusionOk="0">
                  <a:moveTo>
                    <a:pt x="285" y="0"/>
                  </a:moveTo>
                  <a:lnTo>
                    <a:pt x="0" y="1139"/>
                  </a:lnTo>
                  <a:lnTo>
                    <a:pt x="1139" y="8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79;p73">
              <a:extLst>
                <a:ext uri="{FF2B5EF4-FFF2-40B4-BE49-F238E27FC236}">
                  <a16:creationId xmlns:a16="http://schemas.microsoft.com/office/drawing/2014/main" id="{8933D8B2-F2A1-D844-86F3-D0F1AC4C47CD}"/>
                </a:ext>
              </a:extLst>
            </p:cNvPr>
            <p:cNvSpPr/>
            <p:nvPr/>
          </p:nvSpPr>
          <p:spPr>
            <a:xfrm>
              <a:off x="2065763" y="2744800"/>
              <a:ext cx="150350" cy="149475"/>
            </a:xfrm>
            <a:custGeom>
              <a:avLst/>
              <a:gdLst/>
              <a:ahLst/>
              <a:cxnLst/>
              <a:rect l="l" t="t" r="r" b="b"/>
              <a:pathLst>
                <a:path w="6014" h="5979" extrusionOk="0">
                  <a:moveTo>
                    <a:pt x="4643" y="0"/>
                  </a:moveTo>
                  <a:cubicBezTo>
                    <a:pt x="4563" y="0"/>
                    <a:pt x="4483" y="36"/>
                    <a:pt x="4412" y="107"/>
                  </a:cubicBezTo>
                  <a:lnTo>
                    <a:pt x="0" y="4519"/>
                  </a:lnTo>
                  <a:lnTo>
                    <a:pt x="1459" y="5978"/>
                  </a:lnTo>
                  <a:lnTo>
                    <a:pt x="5907" y="1530"/>
                  </a:lnTo>
                  <a:cubicBezTo>
                    <a:pt x="6013" y="1424"/>
                    <a:pt x="6013" y="1210"/>
                    <a:pt x="5907" y="1103"/>
                  </a:cubicBezTo>
                  <a:lnTo>
                    <a:pt x="4875" y="107"/>
                  </a:lnTo>
                  <a:cubicBezTo>
                    <a:pt x="4803" y="36"/>
                    <a:pt x="4723" y="0"/>
                    <a:pt x="4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B65289E-9D86-174B-83C0-FEB464B7CB8F}"/>
              </a:ext>
            </a:extLst>
          </p:cNvPr>
          <p:cNvSpPr txBox="1"/>
          <p:nvPr/>
        </p:nvSpPr>
        <p:spPr>
          <a:xfrm>
            <a:off x="483408" y="3193341"/>
            <a:ext cx="64807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ID				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Experience</a:t>
            </a:r>
          </a:p>
          <a:p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436548-91F5-984F-81D2-EA36CC9DBF77}"/>
              </a:ext>
            </a:extLst>
          </p:cNvPr>
          <p:cNvSpPr txBox="1"/>
          <p:nvPr/>
        </p:nvSpPr>
        <p:spPr>
          <a:xfrm>
            <a:off x="3091980" y="3124676"/>
            <a:ext cx="4572000" cy="234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Mortgage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ZIP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Family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 err="1">
                <a:solidFill>
                  <a:schemeClr val="tx2"/>
                </a:solidFill>
              </a:rPr>
              <a:t>CCAvg</a:t>
            </a:r>
            <a:endParaRPr lang="en-US" sz="2000" kern="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ED5AAD-E600-504D-A069-AFD8EB2A2B09}"/>
              </a:ext>
            </a:extLst>
          </p:cNvPr>
          <p:cNvSpPr txBox="1"/>
          <p:nvPr/>
        </p:nvSpPr>
        <p:spPr>
          <a:xfrm>
            <a:off x="5730183" y="3123744"/>
            <a:ext cx="3333569" cy="234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Personal Loan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Securities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CD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2"/>
                </a:solidFill>
              </a:rPr>
              <a:t>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 err="1">
                <a:solidFill>
                  <a:schemeClr val="tx2"/>
                </a:solidFill>
              </a:rPr>
              <a:t>CreditCard</a:t>
            </a:r>
            <a:endParaRPr lang="en-US" sz="2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A71E7-659D-3643-B56B-48A61B6A7EF3}"/>
              </a:ext>
            </a:extLst>
          </p:cNvPr>
          <p:cNvSpPr txBox="1"/>
          <p:nvPr/>
        </p:nvSpPr>
        <p:spPr>
          <a:xfrm>
            <a:off x="1619672" y="218650"/>
            <a:ext cx="60841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tx2"/>
                </a:solidFill>
                <a:latin typeface="+mj-lt"/>
              </a:rPr>
              <a:t>Data Preparation</a:t>
            </a:r>
            <a:endParaRPr lang="en-US" sz="45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869BFA5-7108-6A49-A9E3-F2F7C1798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0191" y="3625834"/>
            <a:ext cx="2831057" cy="191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4987CA1-5D7F-2B43-9866-DD921EA13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2" y="3356992"/>
            <a:ext cx="2308547" cy="227900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85CC06-E6C4-DA42-B69E-81C0D2D7F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73779"/>
            <a:ext cx="2187041" cy="3391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B706E-10D4-7C46-86E3-C8BEA3E53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597053"/>
            <a:ext cx="207337" cy="2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FB42F-B312-E64E-B533-C52000EB4069}"/>
              </a:ext>
            </a:extLst>
          </p:cNvPr>
          <p:cNvSpPr txBox="1"/>
          <p:nvPr/>
        </p:nvSpPr>
        <p:spPr>
          <a:xfrm>
            <a:off x="6948264" y="1612396"/>
            <a:ext cx="1272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Personal Loan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0CFB4-A0D3-744C-9B16-C0AB6E076003}"/>
              </a:ext>
            </a:extLst>
          </p:cNvPr>
          <p:cNvSpPr txBox="1"/>
          <p:nvPr/>
        </p:nvSpPr>
        <p:spPr>
          <a:xfrm>
            <a:off x="3424138" y="3353904"/>
            <a:ext cx="19431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Higher income -&gt; higher mortgage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EEC4F-24E9-5041-AE32-BE1CE19441DD}"/>
              </a:ext>
            </a:extLst>
          </p:cNvPr>
          <p:cNvSpPr txBox="1"/>
          <p:nvPr/>
        </p:nvSpPr>
        <p:spPr>
          <a:xfrm>
            <a:off x="413397" y="3088735"/>
            <a:ext cx="31683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Higher </a:t>
            </a:r>
            <a:r>
              <a:rPr lang="en-US" sz="800" dirty="0" err="1">
                <a:solidFill>
                  <a:schemeClr val="tx2"/>
                </a:solidFill>
              </a:rPr>
              <a:t>ccavg</a:t>
            </a:r>
            <a:r>
              <a:rPr lang="en-US" sz="800" dirty="0">
                <a:solidFill>
                  <a:schemeClr val="tx2"/>
                </a:solidFill>
              </a:rPr>
              <a:t> tends to say yes to Personal Loan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CEA8-1F51-CF40-BE64-828E1FE3F866}"/>
              </a:ext>
            </a:extLst>
          </p:cNvPr>
          <p:cNvSpPr txBox="1"/>
          <p:nvPr/>
        </p:nvSpPr>
        <p:spPr>
          <a:xfrm>
            <a:off x="6119664" y="2255688"/>
            <a:ext cx="31683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Advanced education likely to accept the personal loan offer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CC846-D9DC-B241-9A74-C784DE299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0" y="1650424"/>
            <a:ext cx="3906844" cy="20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E233F4-378B-7B44-9107-3F50481828A3}"/>
              </a:ext>
            </a:extLst>
          </p:cNvPr>
          <p:cNvSpPr txBox="1"/>
          <p:nvPr/>
        </p:nvSpPr>
        <p:spPr>
          <a:xfrm>
            <a:off x="403535" y="1268451"/>
            <a:ext cx="46991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  <a:sym typeface="Poppins"/>
              </a:rPr>
              <a:t>Import the data in R</a:t>
            </a:r>
            <a:endParaRPr lang="en-US" sz="1800" kern="120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997C6-4AB9-7242-A95A-A0F9F286A04C}"/>
              </a:ext>
            </a:extLst>
          </p:cNvPr>
          <p:cNvSpPr txBox="1"/>
          <p:nvPr/>
        </p:nvSpPr>
        <p:spPr>
          <a:xfrm>
            <a:off x="413397" y="2097487"/>
            <a:ext cx="4699190" cy="59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" sz="1800" kern="1200" dirty="0">
                <a:solidFill>
                  <a:srgbClr val="000000"/>
                </a:solidFill>
                <a:latin typeface="Arial"/>
                <a:ea typeface="+mn-ea"/>
                <a:cs typeface="+mn-cs"/>
                <a:sym typeface="Poppins"/>
              </a:rPr>
              <a:t>Exploratory data analysis </a:t>
            </a:r>
            <a:endParaRPr lang="en-US" sz="1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lvl="1"/>
            <a:r>
              <a:rPr 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  <a:sym typeface="Poppins"/>
              </a:rPr>
              <a:t>- Visualize data using </a:t>
            </a:r>
            <a:r>
              <a:rPr 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  <a:sym typeface="Poppins"/>
              </a:rPr>
              <a:t>ggplot</a:t>
            </a:r>
            <a:r>
              <a:rPr 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  <a:sym typeface="Poppins"/>
              </a:rPr>
              <a:t> package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FFCAA-25EB-3E47-957D-4622642EE231}"/>
              </a:ext>
            </a:extLst>
          </p:cNvPr>
          <p:cNvSpPr txBox="1"/>
          <p:nvPr/>
        </p:nvSpPr>
        <p:spPr>
          <a:xfrm>
            <a:off x="8074613" y="1570700"/>
            <a:ext cx="1168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Not 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F6E9C-7C07-AC45-9809-C20C6C62C473}"/>
              </a:ext>
            </a:extLst>
          </p:cNvPr>
          <p:cNvSpPr txBox="1"/>
          <p:nvPr/>
        </p:nvSpPr>
        <p:spPr>
          <a:xfrm>
            <a:off x="8070963" y="1689550"/>
            <a:ext cx="880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Accepted</a:t>
            </a:r>
          </a:p>
        </p:txBody>
      </p:sp>
    </p:spTree>
    <p:extLst>
      <p:ext uri="{BB962C8B-B14F-4D97-AF65-F5344CB8AC3E}">
        <p14:creationId xmlns:p14="http://schemas.microsoft.com/office/powerpoint/2010/main" val="8388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77A71E7-659D-3643-B56B-48A61B6A7EF3}"/>
              </a:ext>
            </a:extLst>
          </p:cNvPr>
          <p:cNvSpPr txBox="1"/>
          <p:nvPr/>
        </p:nvSpPr>
        <p:spPr>
          <a:xfrm>
            <a:off x="1619672" y="332656"/>
            <a:ext cx="60841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tx2"/>
                </a:solidFill>
                <a:latin typeface="+mj-lt"/>
              </a:rPr>
              <a:t>Data Preparation</a:t>
            </a:r>
            <a:endParaRPr lang="en-US" sz="45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640A4-0668-9843-925E-9CE5F180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54891"/>
            <a:ext cx="2520169" cy="658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EA02D-D80B-F641-9207-E478E1E9E4E6}"/>
              </a:ext>
            </a:extLst>
          </p:cNvPr>
          <p:cNvSpPr txBox="1"/>
          <p:nvPr/>
        </p:nvSpPr>
        <p:spPr>
          <a:xfrm>
            <a:off x="276567" y="1196752"/>
            <a:ext cx="6912768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355600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Check for missing values and inconsistent values:</a:t>
            </a:r>
            <a:endParaRPr lang="en-US" sz="1600" b="1" dirty="0">
              <a:solidFill>
                <a:srgbClr val="000000"/>
              </a:solidFill>
              <a:latin typeface="Arial"/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6BA6B-32FB-7B42-9008-9DACBBDAB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2" y="1526842"/>
            <a:ext cx="2248166" cy="227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7E574-2445-FB40-9457-40021EAD40F9}"/>
              </a:ext>
            </a:extLst>
          </p:cNvPr>
          <p:cNvSpPr txBox="1"/>
          <p:nvPr/>
        </p:nvSpPr>
        <p:spPr>
          <a:xfrm>
            <a:off x="276567" y="2680727"/>
            <a:ext cx="7008369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55600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Divide data into training (80%) and testing datasets (20%)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DDFF116-84F5-8F48-8107-67D34D10D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0" y="5085184"/>
            <a:ext cx="2985632" cy="907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7C61D-7B9D-294C-8F35-834B3CD91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86838"/>
            <a:ext cx="5777728" cy="1699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07604A-74E0-3D4B-A18C-A97E7A8801BA}"/>
              </a:ext>
            </a:extLst>
          </p:cNvPr>
          <p:cNvSpPr txBox="1"/>
          <p:nvPr/>
        </p:nvSpPr>
        <p:spPr>
          <a:xfrm>
            <a:off x="323528" y="4414784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355600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Normalization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FAD01696-7490-644C-8358-235BC6457E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0" y="3047304"/>
            <a:ext cx="4006724" cy="13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262-E890-A941-BDB3-9196615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692696"/>
            <a:ext cx="7488238" cy="508000"/>
          </a:xfrm>
        </p:spPr>
        <p:txBody>
          <a:bodyPr/>
          <a:lstStyle/>
          <a:p>
            <a:r>
              <a:rPr lang="en-US" sz="4400" dirty="0"/>
              <a:t>A. PREDICTIVE ANALYSIS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C29E3E8-A4C1-FD4E-8428-D4E0F05B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44824"/>
            <a:ext cx="2664296" cy="28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42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1688</Words>
  <Application>Microsoft Macintosh PowerPoint</Application>
  <PresentationFormat>On-screen Show (4:3)</PresentationFormat>
  <Paragraphs>259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Tahoma</vt:lpstr>
      <vt:lpstr>Wingdings</vt:lpstr>
      <vt:lpstr>template</vt:lpstr>
      <vt:lpstr> Prediction of Personal Loan Purchase And Customer Segmentation Analysis </vt:lpstr>
      <vt:lpstr>PowerPoint Presentation</vt:lpstr>
      <vt:lpstr>PROJECT GOALS</vt:lpstr>
      <vt:lpstr>RESEARCH QUESTIONS</vt:lpstr>
      <vt:lpstr>PowerPoint Presentation</vt:lpstr>
      <vt:lpstr>PowerPoint Presentation</vt:lpstr>
      <vt:lpstr>PowerPoint Presentation</vt:lpstr>
      <vt:lpstr>PowerPoint Presentation</vt:lpstr>
      <vt:lpstr>A. PREDICTIVE ANALYSIS</vt:lpstr>
      <vt:lpstr>MODEL SELECTION</vt:lpstr>
      <vt:lpstr>MODEL PERFORMANCE </vt:lpstr>
      <vt:lpstr>RANDOM FOREST</vt:lpstr>
      <vt:lpstr>EVALUATION</vt:lpstr>
      <vt:lpstr>MOST IMPORTANT FEATURES</vt:lpstr>
      <vt:lpstr>PowerPoint Presentation</vt:lpstr>
      <vt:lpstr>CORRELATION AMONG FEATURES</vt:lpstr>
      <vt:lpstr>K-MEANS CLUSTERING</vt:lpstr>
      <vt:lpstr>KEY CHARACTERISTICS OF CLUSTERS</vt:lpstr>
      <vt:lpstr>STRATEGIES FOR  NEXT MARKETING CAMPAIGN</vt:lpstr>
      <vt:lpstr>CONCLUSION</vt:lpstr>
      <vt:lpstr>FUTURE WORK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Microsoft Office User</cp:lastModifiedBy>
  <cp:revision>177</cp:revision>
  <dcterms:created xsi:type="dcterms:W3CDTF">2006-06-13T13:03:30Z</dcterms:created>
  <dcterms:modified xsi:type="dcterms:W3CDTF">2022-05-01T13:17:56Z</dcterms:modified>
</cp:coreProperties>
</file>