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8288000" cy="10287000"/>
  <p:notesSz cx="9601200" cy="7315200"/>
  <p:embeddedFontLst>
    <p:embeddedFont>
      <p:font typeface="Calibri" panose="020F0502020204030204" pitchFamily="34" charset="0"/>
      <p:regular r:id="rId12"/>
      <p:bold r:id="rId13"/>
      <p:italic r:id="rId14"/>
      <p:boldItalic r:id="rId15"/>
    </p:embeddedFont>
    <p:embeddedFont>
      <p:font typeface="Poppins Bold" panose="020B0604020202020204" charset="0"/>
      <p:regular r:id="rId16"/>
    </p:embeddedFont>
    <p:embeddedFont>
      <p:font typeface="Poppins Light" panose="00000400000000000000" pitchFamily="2" charset="0"/>
      <p:regular r:id="rId17"/>
      <p:italic r:id="rId18"/>
    </p:embeddedFont>
    <p:embeddedFont>
      <p:font typeface="Poppins Light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541" autoAdjust="0"/>
  </p:normalViewPr>
  <p:slideViewPr>
    <p:cSldViewPr>
      <p:cViewPr varScale="1">
        <p:scale>
          <a:sx n="53" d="100"/>
          <a:sy n="53" d="100"/>
        </p:scale>
        <p:origin x="80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703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5438458" y="0"/>
            <a:ext cx="4160520" cy="367030"/>
          </a:xfrm>
          <a:prstGeom prst="rect">
            <a:avLst/>
          </a:prstGeom>
        </p:spPr>
        <p:txBody>
          <a:bodyPr vert="horz" lIns="96653" tIns="48327" rIns="96653" bIns="48327" rtlCol="0"/>
          <a:lstStyle>
            <a:lvl1pPr algn="r">
              <a:defRPr sz="1200"/>
            </a:lvl1pPr>
          </a:lstStyle>
          <a:p>
            <a:fld id="{08697E31-1AB1-4A49-BA55-CBD5A25FC305}" type="datetimeFigureOut">
              <a:rPr lang="en-US" smtClean="0"/>
              <a:t>4/25/2023</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960120" y="3520441"/>
            <a:ext cx="7680960" cy="2880360"/>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53" tIns="48327" rIns="96653" bIns="48327" rtlCol="0" anchor="b"/>
          <a:lstStyle>
            <a:lvl1pPr algn="r">
              <a:defRPr sz="1200"/>
            </a:lvl1pPr>
          </a:lstStyle>
          <a:p>
            <a:fld id="{FBA041AA-2DE5-4188-9511-DEA8CDD9BF65}" type="slidenum">
              <a:rPr lang="en-US" smtClean="0"/>
              <a:t>‹#›</a:t>
            </a:fld>
            <a:endParaRPr lang="en-US"/>
          </a:p>
        </p:txBody>
      </p:sp>
    </p:spTree>
    <p:extLst>
      <p:ext uri="{BB962C8B-B14F-4D97-AF65-F5344CB8AC3E}">
        <p14:creationId xmlns:p14="http://schemas.microsoft.com/office/powerpoint/2010/main" val="140579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00" dirty="0">
                <a:latin typeface="Times New Roman" panose="02020603050405020304" pitchFamily="18" charset="0"/>
                <a:ea typeface="Calibri" panose="020F0502020204030204" pitchFamily="34" charset="0"/>
              </a:rPr>
              <a:t>I was interested to use this dataset and explore with the data more to predict Spotify’s songs’ popularity score based on their objective features, especially since song rank has a tremendous financial impact on the creator’s success, since it affects the extent to which their songs would be recommended to other users and generate revenues.</a:t>
            </a:r>
            <a:endParaRPr lang="en-US" dirty="0"/>
          </a:p>
        </p:txBody>
      </p:sp>
      <p:sp>
        <p:nvSpPr>
          <p:cNvPr id="4" name="Slide Number Placeholder 3"/>
          <p:cNvSpPr>
            <a:spLocks noGrp="1"/>
          </p:cNvSpPr>
          <p:nvPr>
            <p:ph type="sldNum" sz="quarter" idx="5"/>
          </p:nvPr>
        </p:nvSpPr>
        <p:spPr/>
        <p:txBody>
          <a:bodyPr/>
          <a:lstStyle/>
          <a:p>
            <a:fld id="{FBA041AA-2DE5-4188-9511-DEA8CDD9BF65}" type="slidenum">
              <a:rPr lang="en-US" smtClean="0"/>
              <a:t>2</a:t>
            </a:fld>
            <a:endParaRPr lang="en-US"/>
          </a:p>
        </p:txBody>
      </p:sp>
    </p:spTree>
    <p:extLst>
      <p:ext uri="{BB962C8B-B14F-4D97-AF65-F5344CB8AC3E}">
        <p14:creationId xmlns:p14="http://schemas.microsoft.com/office/powerpoint/2010/main" val="279052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features that was used to complete this project. The original dataset had more than this including </a:t>
            </a:r>
            <a:r>
              <a:rPr lang="en-US" dirty="0" err="1"/>
              <a:t>track_id</a:t>
            </a:r>
            <a:r>
              <a:rPr lang="en-US" dirty="0"/>
              <a:t>, genre, etc.</a:t>
            </a:r>
          </a:p>
        </p:txBody>
      </p:sp>
      <p:sp>
        <p:nvSpPr>
          <p:cNvPr id="4" name="Slide Number Placeholder 3"/>
          <p:cNvSpPr>
            <a:spLocks noGrp="1"/>
          </p:cNvSpPr>
          <p:nvPr>
            <p:ph type="sldNum" sz="quarter" idx="5"/>
          </p:nvPr>
        </p:nvSpPr>
        <p:spPr/>
        <p:txBody>
          <a:bodyPr/>
          <a:lstStyle/>
          <a:p>
            <a:fld id="{FBA041AA-2DE5-4188-9511-DEA8CDD9BF65}" type="slidenum">
              <a:rPr lang="en-US" smtClean="0"/>
              <a:t>3</a:t>
            </a:fld>
            <a:endParaRPr lang="en-US"/>
          </a:p>
        </p:txBody>
      </p:sp>
    </p:spTree>
    <p:extLst>
      <p:ext uri="{BB962C8B-B14F-4D97-AF65-F5344CB8AC3E}">
        <p14:creationId xmlns:p14="http://schemas.microsoft.com/office/powerpoint/2010/main" val="2958169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was found on Kaggle which contained more that 232,000 songs, and it was eventually reduced to 176,000. </a:t>
            </a:r>
            <a:r>
              <a:rPr lang="en-US" sz="1900" dirty="0">
                <a:latin typeface="Times New Roman" panose="02020603050405020304" pitchFamily="18" charset="0"/>
                <a:ea typeface="Calibri" panose="020F0502020204030204" pitchFamily="34" charset="0"/>
              </a:rPr>
              <a:t>The descriptive statistics was helpful in detecting potential anomalies, missing data, and ignoring unnecessary variables. I also converted duration of the songs from seconds to milliseconds.</a:t>
            </a:r>
            <a:endParaRPr lang="en-US" dirty="0"/>
          </a:p>
        </p:txBody>
      </p:sp>
      <p:sp>
        <p:nvSpPr>
          <p:cNvPr id="4" name="Slide Number Placeholder 3"/>
          <p:cNvSpPr>
            <a:spLocks noGrp="1"/>
          </p:cNvSpPr>
          <p:nvPr>
            <p:ph type="sldNum" sz="quarter" idx="5"/>
          </p:nvPr>
        </p:nvSpPr>
        <p:spPr/>
        <p:txBody>
          <a:bodyPr/>
          <a:lstStyle/>
          <a:p>
            <a:fld id="{FBA041AA-2DE5-4188-9511-DEA8CDD9BF65}" type="slidenum">
              <a:rPr lang="en-US" smtClean="0"/>
              <a:t>4</a:t>
            </a:fld>
            <a:endParaRPr lang="en-US"/>
          </a:p>
        </p:txBody>
      </p:sp>
    </p:spTree>
    <p:extLst>
      <p:ext uri="{BB962C8B-B14F-4D97-AF65-F5344CB8AC3E}">
        <p14:creationId xmlns:p14="http://schemas.microsoft.com/office/powerpoint/2010/main" val="2936002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00" dirty="0">
                <a:latin typeface="Times New Roman" panose="02020603050405020304" pitchFamily="18" charset="0"/>
                <a:ea typeface="Calibri" panose="020F0502020204030204" pitchFamily="34" charset="0"/>
              </a:rPr>
              <a:t>In order to model the data, there were two variables that needed to be declared — X which is a table containing all the songs' features, except popularity, and y which is a vector that contains the songs’ popularity score, and then I separated the database into training and testing sets, and choose to use 80% of the test for training and the rest for testing. These are the 3 algorithms I choose to predict song’s popularity. According to the models’ scores, the decision tree model provides the most accurate predictions. However, the negative testing score for the decision tree model implies that this model’s performance doesn’t follow the trend of the data, leading to a bad fit no matter what song is being tested.</a:t>
            </a:r>
            <a:endParaRPr lang="en-US" dirty="0"/>
          </a:p>
        </p:txBody>
      </p:sp>
      <p:sp>
        <p:nvSpPr>
          <p:cNvPr id="4" name="Slide Number Placeholder 3"/>
          <p:cNvSpPr>
            <a:spLocks noGrp="1"/>
          </p:cNvSpPr>
          <p:nvPr>
            <p:ph type="sldNum" sz="quarter" idx="5"/>
          </p:nvPr>
        </p:nvSpPr>
        <p:spPr/>
        <p:txBody>
          <a:bodyPr/>
          <a:lstStyle/>
          <a:p>
            <a:fld id="{FBA041AA-2DE5-4188-9511-DEA8CDD9BF65}" type="slidenum">
              <a:rPr lang="en-US" smtClean="0"/>
              <a:t>5</a:t>
            </a:fld>
            <a:endParaRPr lang="en-US"/>
          </a:p>
        </p:txBody>
      </p:sp>
    </p:spTree>
    <p:extLst>
      <p:ext uri="{BB962C8B-B14F-4D97-AF65-F5344CB8AC3E}">
        <p14:creationId xmlns:p14="http://schemas.microsoft.com/office/powerpoint/2010/main" val="1879083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00" dirty="0">
                <a:latin typeface="Times New Roman" panose="02020603050405020304" pitchFamily="18" charset="0"/>
                <a:ea typeface="Calibri" panose="020F0502020204030204" pitchFamily="34" charset="0"/>
              </a:rPr>
              <a:t>I used a graph to compare their accuracy using 10 songs taken from the testing data. The red line represents the songs’ popularity score, while the other three lines represent the models’ prediction. Higher distance from the red line represents a lower accuracy. All three models didn’t perfectly fit the red line, but the random forest provided the closest predictions to the ground truth.</a:t>
            </a:r>
            <a:endParaRPr lang="en-US" dirty="0"/>
          </a:p>
        </p:txBody>
      </p:sp>
      <p:sp>
        <p:nvSpPr>
          <p:cNvPr id="4" name="Slide Number Placeholder 3"/>
          <p:cNvSpPr>
            <a:spLocks noGrp="1"/>
          </p:cNvSpPr>
          <p:nvPr>
            <p:ph type="sldNum" sz="quarter" idx="5"/>
          </p:nvPr>
        </p:nvSpPr>
        <p:spPr/>
        <p:txBody>
          <a:bodyPr/>
          <a:lstStyle/>
          <a:p>
            <a:fld id="{FBA041AA-2DE5-4188-9511-DEA8CDD9BF65}" type="slidenum">
              <a:rPr lang="en-US" smtClean="0"/>
              <a:t>6</a:t>
            </a:fld>
            <a:endParaRPr lang="en-US"/>
          </a:p>
        </p:txBody>
      </p:sp>
    </p:spTree>
    <p:extLst>
      <p:ext uri="{BB962C8B-B14F-4D97-AF65-F5344CB8AC3E}">
        <p14:creationId xmlns:p14="http://schemas.microsoft.com/office/powerpoint/2010/main" val="1550796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529">
              <a:defRPr/>
            </a:pPr>
            <a:r>
              <a:rPr lang="en-US" dirty="0"/>
              <a:t>To understand the model better I used a feature extractor. By doing this, it’s helpful to see </a:t>
            </a:r>
            <a:r>
              <a:rPr lang="en-US" sz="1900" dirty="0">
                <a:latin typeface="Times New Roman" panose="02020603050405020304" pitchFamily="18" charset="0"/>
                <a:ea typeface="Calibri" panose="020F0502020204030204" pitchFamily="34" charset="0"/>
              </a:rPr>
              <a:t>which features are most important in predicting the target variable. Most of the features ranged between 0 to 1, while others, like tempo, ranged between 0 to 250 beats per minute (bpm).  This was the default setting when the features were first implemented. </a:t>
            </a:r>
            <a:r>
              <a:rPr lang="en-US" sz="1900" dirty="0">
                <a:latin typeface="Times New Roman" panose="02020603050405020304" pitchFamily="18" charset="0"/>
                <a:ea typeface="Calibri" panose="020F0502020204030204" pitchFamily="34" charset="0"/>
                <a:cs typeface="Times New Roman" panose="02020603050405020304" pitchFamily="18" charset="0"/>
              </a:rPr>
              <a:t>The graph here is a representation of the current features shown. As you can see all 3 models predicted different scores. Basically you can read this as the linear regression gives a ranking of 35/100 in popularity, random forest gives a ranking of 15/100 and decision tree gives a ranking of 0/100.</a:t>
            </a:r>
            <a:endParaRPr lang="en-US" sz="19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BA041AA-2DE5-4188-9511-DEA8CDD9BF65}" type="slidenum">
              <a:rPr lang="en-US" smtClean="0"/>
              <a:t>7</a:t>
            </a:fld>
            <a:endParaRPr lang="en-US"/>
          </a:p>
        </p:txBody>
      </p:sp>
    </p:spTree>
    <p:extLst>
      <p:ext uri="{BB962C8B-B14F-4D97-AF65-F5344CB8AC3E}">
        <p14:creationId xmlns:p14="http://schemas.microsoft.com/office/powerpoint/2010/main" val="3305583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00" dirty="0">
                <a:latin typeface="Times New Roman" panose="02020603050405020304" pitchFamily="18" charset="0"/>
                <a:ea typeface="Calibri" panose="020F0502020204030204" pitchFamily="34" charset="0"/>
              </a:rPr>
              <a:t>Changing the feature extractor will give a different graph. You can also see the graph keeps the information from the previous feature setting and shows the feature setting now.</a:t>
            </a:r>
            <a:endParaRPr lang="en-US" dirty="0"/>
          </a:p>
        </p:txBody>
      </p:sp>
      <p:sp>
        <p:nvSpPr>
          <p:cNvPr id="4" name="Slide Number Placeholder 3"/>
          <p:cNvSpPr>
            <a:spLocks noGrp="1"/>
          </p:cNvSpPr>
          <p:nvPr>
            <p:ph type="sldNum" sz="quarter" idx="5"/>
          </p:nvPr>
        </p:nvSpPr>
        <p:spPr/>
        <p:txBody>
          <a:bodyPr/>
          <a:lstStyle/>
          <a:p>
            <a:fld id="{FBA041AA-2DE5-4188-9511-DEA8CDD9BF65}" type="slidenum">
              <a:rPr lang="en-US" smtClean="0"/>
              <a:t>8</a:t>
            </a:fld>
            <a:endParaRPr lang="en-US"/>
          </a:p>
        </p:txBody>
      </p:sp>
    </p:spTree>
    <p:extLst>
      <p:ext uri="{BB962C8B-B14F-4D97-AF65-F5344CB8AC3E}">
        <p14:creationId xmlns:p14="http://schemas.microsoft.com/office/powerpoint/2010/main" val="232278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272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659787" y="-2158365"/>
            <a:ext cx="8229600" cy="8229600"/>
          </a:xfrm>
          <a:prstGeom prst="rect">
            <a:avLst/>
          </a:prstGeom>
        </p:spPr>
      </p:pic>
      <p:grpSp>
        <p:nvGrpSpPr>
          <p:cNvPr id="3" name="Group 3"/>
          <p:cNvGrpSpPr/>
          <p:nvPr/>
        </p:nvGrpSpPr>
        <p:grpSpPr>
          <a:xfrm>
            <a:off x="1028700" y="1114425"/>
            <a:ext cx="9194120" cy="6918059"/>
            <a:chOff x="0" y="114300"/>
            <a:chExt cx="12258827" cy="9224078"/>
          </a:xfrm>
        </p:grpSpPr>
        <p:sp>
          <p:nvSpPr>
            <p:cNvPr id="4" name="TextBox 4"/>
            <p:cNvSpPr txBox="1"/>
            <p:nvPr/>
          </p:nvSpPr>
          <p:spPr>
            <a:xfrm>
              <a:off x="0" y="114300"/>
              <a:ext cx="12258827" cy="7222491"/>
            </a:xfrm>
            <a:prstGeom prst="rect">
              <a:avLst/>
            </a:prstGeom>
          </p:spPr>
          <p:txBody>
            <a:bodyPr lIns="0" tIns="0" rIns="0" bIns="0" rtlCol="0" anchor="t">
              <a:spAutoFit/>
            </a:bodyPr>
            <a:lstStyle/>
            <a:p>
              <a:r>
                <a:rPr lang="en-US" sz="8800" spc="-151" dirty="0">
                  <a:solidFill>
                    <a:srgbClr val="00E091"/>
                  </a:solidFill>
                  <a:latin typeface="Poppins Bold" panose="020B0604020202020204" charset="0"/>
                  <a:cs typeface="Poppins Bold" panose="020B0604020202020204" charset="0"/>
                </a:rPr>
                <a:t>Predicting Song Popularity using Spotify's Music Dataset</a:t>
              </a:r>
            </a:p>
          </p:txBody>
        </p:sp>
        <p:sp>
          <p:nvSpPr>
            <p:cNvPr id="5" name="TextBox 5"/>
            <p:cNvSpPr txBox="1"/>
            <p:nvPr/>
          </p:nvSpPr>
          <p:spPr>
            <a:xfrm>
              <a:off x="0" y="8747615"/>
              <a:ext cx="12258827" cy="590763"/>
            </a:xfrm>
            <a:prstGeom prst="rect">
              <a:avLst/>
            </a:prstGeom>
          </p:spPr>
          <p:txBody>
            <a:bodyPr lIns="0" tIns="0" rIns="0" bIns="0" rtlCol="0" anchor="t">
              <a:spAutoFit/>
            </a:bodyPr>
            <a:lstStyle/>
            <a:p>
              <a:pPr>
                <a:lnSpc>
                  <a:spcPts val="3640"/>
                </a:lnSpc>
              </a:pPr>
              <a:r>
                <a:rPr lang="en-US" sz="2800" spc="392" dirty="0">
                  <a:solidFill>
                    <a:srgbClr val="FFFFFF"/>
                  </a:solidFill>
                  <a:latin typeface="Poppins Light"/>
                </a:rPr>
                <a:t>DENISHA SAVIELA</a:t>
              </a:r>
            </a:p>
          </p:txBody>
        </p:sp>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60918" y="8209426"/>
            <a:ext cx="8229600" cy="8229600"/>
          </a:xfrm>
          <a:prstGeom prst="rect">
            <a:avLst/>
          </a:prstGeom>
        </p:spPr>
      </p:pic>
      <p:sp>
        <p:nvSpPr>
          <p:cNvPr id="7" name="AutoShape 7"/>
          <p:cNvSpPr/>
          <p:nvPr/>
        </p:nvSpPr>
        <p:spPr>
          <a:xfrm rot="-2454669">
            <a:off x="11689545" y="4040402"/>
            <a:ext cx="8173825" cy="15240"/>
          </a:xfrm>
          <a:prstGeom prst="rect">
            <a:avLst/>
          </a:prstGeom>
          <a:solidFill>
            <a:srgbClr val="FFFFFF"/>
          </a:solidFill>
        </p:spPr>
      </p:sp>
      <p:sp>
        <p:nvSpPr>
          <p:cNvPr id="8" name="AutoShape 8"/>
          <p:cNvSpPr/>
          <p:nvPr/>
        </p:nvSpPr>
        <p:spPr>
          <a:xfrm rot="-2454669">
            <a:off x="-250402" y="10458420"/>
            <a:ext cx="7417149" cy="22628"/>
          </a:xfrm>
          <a:prstGeom prst="rect">
            <a:avLst/>
          </a:prstGeom>
          <a:solidFill>
            <a:srgbClr val="FFFFFF"/>
          </a:solid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E091"/>
        </a:solidFill>
        <a:effectLst/>
      </p:bgPr>
    </p:bg>
    <p:spTree>
      <p:nvGrpSpPr>
        <p:cNvPr id="1" name=""/>
        <p:cNvGrpSpPr/>
        <p:nvPr/>
      </p:nvGrpSpPr>
      <p:grpSpPr>
        <a:xfrm>
          <a:off x="0" y="0"/>
          <a:ext cx="0" cy="0"/>
          <a:chOff x="0" y="0"/>
          <a:chExt cx="0" cy="0"/>
        </a:xfrm>
      </p:grpSpPr>
      <p:sp>
        <p:nvSpPr>
          <p:cNvPr id="2" name="AutoShape 2"/>
          <p:cNvSpPr/>
          <p:nvPr/>
        </p:nvSpPr>
        <p:spPr>
          <a:xfrm>
            <a:off x="9144000" y="-175711"/>
            <a:ext cx="9344206" cy="10638421"/>
          </a:xfrm>
          <a:prstGeom prst="rect">
            <a:avLst/>
          </a:prstGeom>
          <a:solidFill>
            <a:srgbClr val="182722"/>
          </a:solidFill>
        </p:spPr>
      </p:sp>
      <p:sp>
        <p:nvSpPr>
          <p:cNvPr id="3" name="TextBox 3"/>
          <p:cNvSpPr txBox="1"/>
          <p:nvPr/>
        </p:nvSpPr>
        <p:spPr>
          <a:xfrm>
            <a:off x="10105596" y="1019175"/>
            <a:ext cx="7153704" cy="1152525"/>
          </a:xfrm>
          <a:prstGeom prst="rect">
            <a:avLst/>
          </a:prstGeom>
        </p:spPr>
        <p:txBody>
          <a:bodyPr lIns="0" tIns="0" rIns="0" bIns="0" rtlCol="0" anchor="t">
            <a:spAutoFit/>
          </a:bodyPr>
          <a:lstStyle/>
          <a:p>
            <a:pPr algn="r">
              <a:lnSpc>
                <a:spcPts val="9000"/>
              </a:lnSpc>
            </a:pPr>
            <a:r>
              <a:rPr lang="en-US" sz="7500" spc="225" dirty="0">
                <a:solidFill>
                  <a:srgbClr val="00E091"/>
                </a:solidFill>
                <a:latin typeface="Poppins Bold" panose="020B0604020202020204" charset="0"/>
                <a:cs typeface="Poppins Bold" panose="020B0604020202020204" charset="0"/>
              </a:rPr>
              <a:t>OVERVIEW</a:t>
            </a:r>
          </a:p>
        </p:txBody>
      </p:sp>
      <p:grpSp>
        <p:nvGrpSpPr>
          <p:cNvPr id="4" name="Group 4"/>
          <p:cNvGrpSpPr/>
          <p:nvPr/>
        </p:nvGrpSpPr>
        <p:grpSpPr>
          <a:xfrm>
            <a:off x="1028700" y="3815621"/>
            <a:ext cx="6912491" cy="5493641"/>
            <a:chOff x="0" y="0"/>
            <a:chExt cx="9216655" cy="7324855"/>
          </a:xfrm>
        </p:grpSpPr>
        <p:sp>
          <p:nvSpPr>
            <p:cNvPr id="5" name="TextBox 5"/>
            <p:cNvSpPr txBox="1"/>
            <p:nvPr/>
          </p:nvSpPr>
          <p:spPr>
            <a:xfrm>
              <a:off x="0" y="0"/>
              <a:ext cx="8895923" cy="786540"/>
            </a:xfrm>
            <a:prstGeom prst="rect">
              <a:avLst/>
            </a:prstGeom>
          </p:spPr>
          <p:txBody>
            <a:bodyPr lIns="0" tIns="0" rIns="0" bIns="0" rtlCol="0" anchor="t">
              <a:spAutoFit/>
            </a:bodyPr>
            <a:lstStyle/>
            <a:p>
              <a:pPr>
                <a:lnSpc>
                  <a:spcPts val="4560"/>
                </a:lnSpc>
              </a:pPr>
              <a:r>
                <a:rPr lang="en-US" sz="3800" spc="570" dirty="0">
                  <a:solidFill>
                    <a:srgbClr val="182722"/>
                  </a:solidFill>
                  <a:latin typeface="Poppins Light Bold" panose="020B0604020202020204" charset="0"/>
                  <a:cs typeface="Poppins Light Bold" panose="020B0604020202020204" charset="0"/>
                </a:rPr>
                <a:t>SPOTIFY</a:t>
              </a:r>
            </a:p>
          </p:txBody>
        </p:sp>
        <p:sp>
          <p:nvSpPr>
            <p:cNvPr id="6" name="TextBox 6"/>
            <p:cNvSpPr txBox="1"/>
            <p:nvPr/>
          </p:nvSpPr>
          <p:spPr>
            <a:xfrm>
              <a:off x="4" y="1218055"/>
              <a:ext cx="9216651" cy="6106800"/>
            </a:xfrm>
            <a:prstGeom prst="rect">
              <a:avLst/>
            </a:prstGeom>
          </p:spPr>
          <p:txBody>
            <a:bodyPr wrap="square" lIns="0" tIns="0" rIns="0" bIns="0" rtlCol="0" anchor="t">
              <a:spAutoFit/>
            </a:bodyPr>
            <a:lstStyle/>
            <a:p>
              <a:pPr>
                <a:lnSpc>
                  <a:spcPts val="4500"/>
                </a:lnSpc>
              </a:pPr>
              <a:r>
                <a:rPr lang="en-US" sz="3000" spc="30" dirty="0">
                  <a:solidFill>
                    <a:srgbClr val="182722"/>
                  </a:solidFill>
                  <a:latin typeface="Poppins Light"/>
                </a:rPr>
                <a:t>The Spotify music dataset contains numeric metrics generated by Spotify which measure the songs' danceability, mood, liveness, etc. The goal of this project was to predict the hit songs in future years from multiple artists based on the given dataset. </a:t>
              </a:r>
            </a:p>
          </p:txBody>
        </p:sp>
      </p:grpSp>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3846684">
            <a:off x="-660918" y="-5846641"/>
            <a:ext cx="8229600" cy="8229600"/>
          </a:xfrm>
          <a:prstGeom prst="rect">
            <a:avLst/>
          </a:prstGeom>
        </p:spPr>
      </p:pic>
      <p:pic>
        <p:nvPicPr>
          <p:cNvPr id="8" name="Picture 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1461415" y="5781134"/>
            <a:ext cx="8229600" cy="8229600"/>
          </a:xfrm>
          <a:prstGeom prst="rect">
            <a:avLst/>
          </a:prstGeom>
        </p:spPr>
      </p:pic>
      <p:sp>
        <p:nvSpPr>
          <p:cNvPr id="9" name="AutoShape 9"/>
          <p:cNvSpPr/>
          <p:nvPr/>
        </p:nvSpPr>
        <p:spPr>
          <a:xfrm rot="2700000">
            <a:off x="3238695" y="1029621"/>
            <a:ext cx="3375642" cy="28652"/>
          </a:xfrm>
          <a:prstGeom prst="rect">
            <a:avLst/>
          </a:prstGeom>
          <a:solidFill>
            <a:srgbClr val="FFFFFF"/>
          </a:solidFill>
        </p:spPr>
      </p:sp>
      <p:sp>
        <p:nvSpPr>
          <p:cNvPr id="10" name="AutoShape 10"/>
          <p:cNvSpPr/>
          <p:nvPr/>
        </p:nvSpPr>
        <p:spPr>
          <a:xfrm rot="2700000">
            <a:off x="10830305" y="8361571"/>
            <a:ext cx="5358352" cy="28652"/>
          </a:xfrm>
          <a:prstGeom prst="rect">
            <a:avLst/>
          </a:prstGeom>
          <a:solidFill>
            <a:srgbClr val="FFFFFF"/>
          </a:solid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82722"/>
        </a:solidFill>
        <a:effectLst/>
      </p:bgPr>
    </p:bg>
    <p:spTree>
      <p:nvGrpSpPr>
        <p:cNvPr id="1" name=""/>
        <p:cNvGrpSpPr/>
        <p:nvPr/>
      </p:nvGrpSpPr>
      <p:grpSpPr>
        <a:xfrm>
          <a:off x="0" y="0"/>
          <a:ext cx="0" cy="0"/>
          <a:chOff x="0" y="0"/>
          <a:chExt cx="0" cy="0"/>
        </a:xfrm>
      </p:grpSpPr>
      <p:grpSp>
        <p:nvGrpSpPr>
          <p:cNvPr id="2" name="Group 2"/>
          <p:cNvGrpSpPr/>
          <p:nvPr/>
        </p:nvGrpSpPr>
        <p:grpSpPr>
          <a:xfrm>
            <a:off x="0" y="2220029"/>
            <a:ext cx="2511884" cy="907296"/>
            <a:chOff x="0" y="0"/>
            <a:chExt cx="3349179" cy="1209729"/>
          </a:xfrm>
        </p:grpSpPr>
        <p:sp>
          <p:nvSpPr>
            <p:cNvPr id="3" name="TextBox 3"/>
            <p:cNvSpPr txBox="1"/>
            <p:nvPr/>
          </p:nvSpPr>
          <p:spPr>
            <a:xfrm>
              <a:off x="0" y="-47625"/>
              <a:ext cx="3349179" cy="478320"/>
            </a:xfrm>
            <a:prstGeom prst="rect">
              <a:avLst/>
            </a:prstGeom>
          </p:spPr>
          <p:txBody>
            <a:bodyPr lIns="0" tIns="0" rIns="0" bIns="0" rtlCol="0" anchor="t">
              <a:spAutoFit/>
            </a:bodyPr>
            <a:lstStyle/>
            <a:p>
              <a:pPr algn="ctr">
                <a:lnSpc>
                  <a:spcPts val="3001"/>
                </a:lnSpc>
              </a:pPr>
              <a:r>
                <a:rPr lang="en-US" sz="2143" spc="278" dirty="0">
                  <a:solidFill>
                    <a:srgbClr val="00E091"/>
                  </a:solidFill>
                  <a:latin typeface="Poppins Light Bold"/>
                </a:rPr>
                <a:t>POPULARITY</a:t>
              </a:r>
            </a:p>
          </p:txBody>
        </p:sp>
        <p:sp>
          <p:nvSpPr>
            <p:cNvPr id="4" name="TextBox 4"/>
            <p:cNvSpPr txBox="1"/>
            <p:nvPr/>
          </p:nvSpPr>
          <p:spPr>
            <a:xfrm>
              <a:off x="0" y="578498"/>
              <a:ext cx="3349179" cy="631231"/>
            </a:xfrm>
            <a:prstGeom prst="rect">
              <a:avLst/>
            </a:prstGeom>
          </p:spPr>
          <p:txBody>
            <a:bodyPr lIns="0" tIns="0" rIns="0" bIns="0" rtlCol="0" anchor="t">
              <a:spAutoFit/>
            </a:bodyPr>
            <a:lstStyle/>
            <a:p>
              <a:pPr algn="ctr">
                <a:lnSpc>
                  <a:spcPts val="1986"/>
                </a:lnSpc>
              </a:pPr>
              <a:r>
                <a:rPr lang="en-US" sz="1324" spc="13">
                  <a:solidFill>
                    <a:srgbClr val="FFFFFF"/>
                  </a:solidFill>
                  <a:latin typeface="Poppins Light"/>
                </a:rPr>
                <a:t>Measures how popular a song is by rank</a:t>
              </a:r>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181396" y="9258300"/>
            <a:ext cx="4984776" cy="4984776"/>
          </a:xfrm>
          <a:prstGeom prst="rect">
            <a:avLst/>
          </a:prstGeom>
        </p:spPr>
      </p:pic>
      <p:sp>
        <p:nvSpPr>
          <p:cNvPr id="6" name="AutoShape 6"/>
          <p:cNvSpPr/>
          <p:nvPr/>
        </p:nvSpPr>
        <p:spPr>
          <a:xfrm rot="8100000">
            <a:off x="-1650476" y="11148568"/>
            <a:ext cx="5358352" cy="28652"/>
          </a:xfrm>
          <a:prstGeom prst="rect">
            <a:avLst/>
          </a:prstGeom>
          <a:solidFill>
            <a:srgbClr val="FFFFFF"/>
          </a:solidFill>
        </p:spPr>
      </p:sp>
      <p:sp>
        <p:nvSpPr>
          <p:cNvPr id="7" name="AutoShape 7"/>
          <p:cNvSpPr/>
          <p:nvPr/>
        </p:nvSpPr>
        <p:spPr>
          <a:xfrm>
            <a:off x="424556" y="5137865"/>
            <a:ext cx="17438887" cy="27926"/>
          </a:xfrm>
          <a:prstGeom prst="rect">
            <a:avLst/>
          </a:prstGeom>
          <a:solidFill>
            <a:srgbClr val="FFFFFF"/>
          </a:solidFill>
        </p:spPr>
      </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4200135" y="-3956076"/>
            <a:ext cx="4984776" cy="4984776"/>
          </a:xfrm>
          <a:prstGeom prst="rect">
            <a:avLst/>
          </a:prstGeom>
        </p:spPr>
      </p:pic>
      <p:sp>
        <p:nvSpPr>
          <p:cNvPr id="9" name="AutoShape 9"/>
          <p:cNvSpPr/>
          <p:nvPr/>
        </p:nvSpPr>
        <p:spPr>
          <a:xfrm rot="7922870">
            <a:off x="14580124" y="-984739"/>
            <a:ext cx="5358352" cy="28652"/>
          </a:xfrm>
          <a:prstGeom prst="rect">
            <a:avLst/>
          </a:prstGeom>
          <a:solidFill>
            <a:srgbClr val="FFFFFF"/>
          </a:solidFill>
        </p:spPr>
      </p:sp>
      <p:grpSp>
        <p:nvGrpSpPr>
          <p:cNvPr id="10" name="Group 10"/>
          <p:cNvGrpSpPr/>
          <p:nvPr/>
        </p:nvGrpSpPr>
        <p:grpSpPr>
          <a:xfrm>
            <a:off x="10387574" y="2209830"/>
            <a:ext cx="2511884" cy="1402596"/>
            <a:chOff x="0" y="0"/>
            <a:chExt cx="3349179" cy="1870129"/>
          </a:xfrm>
        </p:grpSpPr>
        <p:sp>
          <p:nvSpPr>
            <p:cNvPr id="11" name="TextBox 11"/>
            <p:cNvSpPr txBox="1"/>
            <p:nvPr/>
          </p:nvSpPr>
          <p:spPr>
            <a:xfrm>
              <a:off x="0" y="-47625"/>
              <a:ext cx="3349179" cy="478320"/>
            </a:xfrm>
            <a:prstGeom prst="rect">
              <a:avLst/>
            </a:prstGeom>
          </p:spPr>
          <p:txBody>
            <a:bodyPr lIns="0" tIns="0" rIns="0" bIns="0" rtlCol="0" anchor="t">
              <a:spAutoFit/>
            </a:bodyPr>
            <a:lstStyle/>
            <a:p>
              <a:pPr algn="ctr">
                <a:lnSpc>
                  <a:spcPts val="3001"/>
                </a:lnSpc>
              </a:pPr>
              <a:r>
                <a:rPr lang="en-US" sz="2143" spc="278">
                  <a:solidFill>
                    <a:srgbClr val="00E091"/>
                  </a:solidFill>
                  <a:latin typeface="Poppins Light Bold"/>
                </a:rPr>
                <a:t>ENERGY</a:t>
              </a:r>
            </a:p>
          </p:txBody>
        </p:sp>
        <p:sp>
          <p:nvSpPr>
            <p:cNvPr id="12" name="TextBox 12"/>
            <p:cNvSpPr txBox="1"/>
            <p:nvPr/>
          </p:nvSpPr>
          <p:spPr>
            <a:xfrm>
              <a:off x="0" y="578498"/>
              <a:ext cx="3349179" cy="1291631"/>
            </a:xfrm>
            <a:prstGeom prst="rect">
              <a:avLst/>
            </a:prstGeom>
          </p:spPr>
          <p:txBody>
            <a:bodyPr lIns="0" tIns="0" rIns="0" bIns="0" rtlCol="0" anchor="t">
              <a:spAutoFit/>
            </a:bodyPr>
            <a:lstStyle/>
            <a:p>
              <a:pPr algn="ctr">
                <a:lnSpc>
                  <a:spcPts val="1986"/>
                </a:lnSpc>
              </a:pPr>
              <a:r>
                <a:rPr lang="en-US" sz="1324" spc="13">
                  <a:solidFill>
                    <a:srgbClr val="FFFFFF"/>
                  </a:solidFill>
                  <a:latin typeface="Poppins Light"/>
                </a:rPr>
                <a:t>Energy is a measure from 0.0 to 1.0 and represents a perceptual measure of intensity and activity.</a:t>
              </a:r>
            </a:p>
          </p:txBody>
        </p:sp>
      </p:grpSp>
      <p:grpSp>
        <p:nvGrpSpPr>
          <p:cNvPr id="13" name="Group 13"/>
          <p:cNvGrpSpPr/>
          <p:nvPr/>
        </p:nvGrpSpPr>
        <p:grpSpPr>
          <a:xfrm>
            <a:off x="9419809" y="5734065"/>
            <a:ext cx="2511884" cy="2640846"/>
            <a:chOff x="0" y="0"/>
            <a:chExt cx="3349179" cy="3521129"/>
          </a:xfrm>
        </p:grpSpPr>
        <p:sp>
          <p:nvSpPr>
            <p:cNvPr id="14" name="TextBox 14"/>
            <p:cNvSpPr txBox="1"/>
            <p:nvPr/>
          </p:nvSpPr>
          <p:spPr>
            <a:xfrm>
              <a:off x="0" y="-47625"/>
              <a:ext cx="3349179" cy="478320"/>
            </a:xfrm>
            <a:prstGeom prst="rect">
              <a:avLst/>
            </a:prstGeom>
          </p:spPr>
          <p:txBody>
            <a:bodyPr lIns="0" tIns="0" rIns="0" bIns="0" rtlCol="0" anchor="t">
              <a:spAutoFit/>
            </a:bodyPr>
            <a:lstStyle/>
            <a:p>
              <a:pPr algn="ctr">
                <a:lnSpc>
                  <a:spcPts val="3001"/>
                </a:lnSpc>
              </a:pPr>
              <a:r>
                <a:rPr lang="en-US" sz="2143" spc="278">
                  <a:solidFill>
                    <a:srgbClr val="00E091"/>
                  </a:solidFill>
                  <a:latin typeface="Poppins Light Bold"/>
                </a:rPr>
                <a:t>DANCEABILITY</a:t>
              </a:r>
            </a:p>
          </p:txBody>
        </p:sp>
        <p:sp>
          <p:nvSpPr>
            <p:cNvPr id="15" name="TextBox 15"/>
            <p:cNvSpPr txBox="1"/>
            <p:nvPr/>
          </p:nvSpPr>
          <p:spPr>
            <a:xfrm>
              <a:off x="0" y="578498"/>
              <a:ext cx="3349179" cy="2942631"/>
            </a:xfrm>
            <a:prstGeom prst="rect">
              <a:avLst/>
            </a:prstGeom>
          </p:spPr>
          <p:txBody>
            <a:bodyPr lIns="0" tIns="0" rIns="0" bIns="0" rtlCol="0" anchor="t">
              <a:spAutoFit/>
            </a:bodyPr>
            <a:lstStyle/>
            <a:p>
              <a:pPr algn="ctr">
                <a:lnSpc>
                  <a:spcPts val="1986"/>
                </a:lnSpc>
              </a:pPr>
              <a:r>
                <a:rPr lang="en-US" sz="1324" spc="13">
                  <a:solidFill>
                    <a:srgbClr val="FFFFFF"/>
                  </a:solidFill>
                  <a:latin typeface="Poppins Light"/>
                </a:rPr>
                <a:t>Danceability describes how suitable a track is for dancing based on a combination of musical elements including tempo, rhythm stability, beat strength, and overall regularity. A value of 0.0 is least danceable and 1.0 is most danceable.</a:t>
              </a:r>
            </a:p>
          </p:txBody>
        </p:sp>
      </p:grpSp>
      <p:grpSp>
        <p:nvGrpSpPr>
          <p:cNvPr id="16" name="Group 16"/>
          <p:cNvGrpSpPr/>
          <p:nvPr/>
        </p:nvGrpSpPr>
        <p:grpSpPr>
          <a:xfrm>
            <a:off x="12267775" y="5734065"/>
            <a:ext cx="2511884" cy="1650246"/>
            <a:chOff x="0" y="0"/>
            <a:chExt cx="3349179" cy="2200329"/>
          </a:xfrm>
        </p:grpSpPr>
        <p:sp>
          <p:nvSpPr>
            <p:cNvPr id="17" name="TextBox 17"/>
            <p:cNvSpPr txBox="1"/>
            <p:nvPr/>
          </p:nvSpPr>
          <p:spPr>
            <a:xfrm>
              <a:off x="0" y="-47625"/>
              <a:ext cx="3349179" cy="478320"/>
            </a:xfrm>
            <a:prstGeom prst="rect">
              <a:avLst/>
            </a:prstGeom>
          </p:spPr>
          <p:txBody>
            <a:bodyPr lIns="0" tIns="0" rIns="0" bIns="0" rtlCol="0" anchor="t">
              <a:spAutoFit/>
            </a:bodyPr>
            <a:lstStyle/>
            <a:p>
              <a:pPr algn="ctr">
                <a:lnSpc>
                  <a:spcPts val="3001"/>
                </a:lnSpc>
              </a:pPr>
              <a:r>
                <a:rPr lang="en-US" sz="2143" spc="278">
                  <a:solidFill>
                    <a:srgbClr val="00E091"/>
                  </a:solidFill>
                  <a:latin typeface="Poppins Light Bold"/>
                </a:rPr>
                <a:t>ACOUSTICNESS</a:t>
              </a:r>
            </a:p>
          </p:txBody>
        </p:sp>
        <p:sp>
          <p:nvSpPr>
            <p:cNvPr id="18" name="TextBox 18"/>
            <p:cNvSpPr txBox="1"/>
            <p:nvPr/>
          </p:nvSpPr>
          <p:spPr>
            <a:xfrm>
              <a:off x="0" y="578498"/>
              <a:ext cx="3349179" cy="1621831"/>
            </a:xfrm>
            <a:prstGeom prst="rect">
              <a:avLst/>
            </a:prstGeom>
          </p:spPr>
          <p:txBody>
            <a:bodyPr lIns="0" tIns="0" rIns="0" bIns="0" rtlCol="0" anchor="t">
              <a:spAutoFit/>
            </a:bodyPr>
            <a:lstStyle/>
            <a:p>
              <a:pPr algn="ctr">
                <a:lnSpc>
                  <a:spcPts val="1986"/>
                </a:lnSpc>
              </a:pPr>
              <a:r>
                <a:rPr lang="en-US" sz="1324" spc="13">
                  <a:solidFill>
                    <a:srgbClr val="FFFFFF"/>
                  </a:solidFill>
                  <a:latin typeface="Poppins Light"/>
                </a:rPr>
                <a:t>A confidence measure from 0.0 to 1.0 of whether the track is acoustic. 1.0 represents high confidence the track is acoustic.</a:t>
              </a:r>
            </a:p>
          </p:txBody>
        </p:sp>
      </p:grpSp>
      <p:grpSp>
        <p:nvGrpSpPr>
          <p:cNvPr id="19" name="Group 19"/>
          <p:cNvGrpSpPr/>
          <p:nvPr/>
        </p:nvGrpSpPr>
        <p:grpSpPr>
          <a:xfrm>
            <a:off x="7780439" y="2168178"/>
            <a:ext cx="2511884" cy="1511182"/>
            <a:chOff x="0" y="0"/>
            <a:chExt cx="3349179" cy="2014909"/>
          </a:xfrm>
        </p:grpSpPr>
        <p:sp>
          <p:nvSpPr>
            <p:cNvPr id="20" name="TextBox 20"/>
            <p:cNvSpPr txBox="1"/>
            <p:nvPr/>
          </p:nvSpPr>
          <p:spPr>
            <a:xfrm>
              <a:off x="0" y="-47625"/>
              <a:ext cx="3349179" cy="478320"/>
            </a:xfrm>
            <a:prstGeom prst="rect">
              <a:avLst/>
            </a:prstGeom>
          </p:spPr>
          <p:txBody>
            <a:bodyPr lIns="0" tIns="0" rIns="0" bIns="0" rtlCol="0" anchor="t">
              <a:spAutoFit/>
            </a:bodyPr>
            <a:lstStyle/>
            <a:p>
              <a:pPr algn="ctr">
                <a:lnSpc>
                  <a:spcPts val="3001"/>
                </a:lnSpc>
              </a:pPr>
              <a:r>
                <a:rPr lang="en-US" sz="2143" spc="278">
                  <a:solidFill>
                    <a:srgbClr val="00E091"/>
                  </a:solidFill>
                  <a:latin typeface="Poppins Light Bold"/>
                </a:rPr>
                <a:t>DURATION</a:t>
              </a:r>
            </a:p>
          </p:txBody>
        </p:sp>
        <p:sp>
          <p:nvSpPr>
            <p:cNvPr id="21" name="TextBox 21"/>
            <p:cNvSpPr txBox="1"/>
            <p:nvPr/>
          </p:nvSpPr>
          <p:spPr>
            <a:xfrm>
              <a:off x="0" y="578498"/>
              <a:ext cx="3349179" cy="1436411"/>
            </a:xfrm>
            <a:prstGeom prst="rect">
              <a:avLst/>
            </a:prstGeom>
          </p:spPr>
          <p:txBody>
            <a:bodyPr lIns="0" tIns="0" rIns="0" bIns="0" rtlCol="0" anchor="t">
              <a:spAutoFit/>
            </a:bodyPr>
            <a:lstStyle/>
            <a:p>
              <a:pPr algn="ctr">
                <a:lnSpc>
                  <a:spcPts val="1986"/>
                </a:lnSpc>
              </a:pPr>
              <a:r>
                <a:rPr lang="en-US" sz="1324" spc="13">
                  <a:solidFill>
                    <a:srgbClr val="FFFFFF"/>
                  </a:solidFill>
                  <a:latin typeface="Poppins Light"/>
                </a:rPr>
                <a:t>The duration of the track in milliseconds.</a:t>
              </a:r>
            </a:p>
            <a:p>
              <a:pPr algn="ctr">
                <a:lnSpc>
                  <a:spcPts val="2436"/>
                </a:lnSpc>
              </a:pPr>
              <a:endParaRPr lang="en-US" sz="1324" spc="13">
                <a:solidFill>
                  <a:srgbClr val="FFFFFF"/>
                </a:solidFill>
                <a:latin typeface="Poppins Light"/>
              </a:endParaRPr>
            </a:p>
            <a:p>
              <a:pPr algn="ctr">
                <a:lnSpc>
                  <a:spcPts val="2436"/>
                </a:lnSpc>
              </a:pPr>
              <a:endParaRPr lang="en-US" sz="1324" spc="13">
                <a:solidFill>
                  <a:srgbClr val="FFFFFF"/>
                </a:solidFill>
                <a:latin typeface="Poppins Light"/>
              </a:endParaRPr>
            </a:p>
          </p:txBody>
        </p:sp>
      </p:grpSp>
      <p:grpSp>
        <p:nvGrpSpPr>
          <p:cNvPr id="22" name="Group 22"/>
          <p:cNvGrpSpPr/>
          <p:nvPr/>
        </p:nvGrpSpPr>
        <p:grpSpPr>
          <a:xfrm>
            <a:off x="357817" y="5734065"/>
            <a:ext cx="3178797" cy="1650246"/>
            <a:chOff x="0" y="0"/>
            <a:chExt cx="4238396" cy="2200329"/>
          </a:xfrm>
        </p:grpSpPr>
        <p:sp>
          <p:nvSpPr>
            <p:cNvPr id="23" name="TextBox 23"/>
            <p:cNvSpPr txBox="1"/>
            <p:nvPr/>
          </p:nvSpPr>
          <p:spPr>
            <a:xfrm>
              <a:off x="0" y="-47625"/>
              <a:ext cx="4238396" cy="478320"/>
            </a:xfrm>
            <a:prstGeom prst="rect">
              <a:avLst/>
            </a:prstGeom>
          </p:spPr>
          <p:txBody>
            <a:bodyPr lIns="0" tIns="0" rIns="0" bIns="0" rtlCol="0" anchor="t">
              <a:spAutoFit/>
            </a:bodyPr>
            <a:lstStyle/>
            <a:p>
              <a:pPr algn="ctr">
                <a:lnSpc>
                  <a:spcPts val="3001"/>
                </a:lnSpc>
              </a:pPr>
              <a:r>
                <a:rPr lang="en-US" sz="2143" spc="278">
                  <a:solidFill>
                    <a:srgbClr val="00E091"/>
                  </a:solidFill>
                  <a:latin typeface="Poppins Light Bold"/>
                </a:rPr>
                <a:t>INSTRAMENTALNESS</a:t>
              </a:r>
            </a:p>
          </p:txBody>
        </p:sp>
        <p:sp>
          <p:nvSpPr>
            <p:cNvPr id="24" name="TextBox 24"/>
            <p:cNvSpPr txBox="1"/>
            <p:nvPr/>
          </p:nvSpPr>
          <p:spPr>
            <a:xfrm>
              <a:off x="0" y="578498"/>
              <a:ext cx="4238396" cy="1621831"/>
            </a:xfrm>
            <a:prstGeom prst="rect">
              <a:avLst/>
            </a:prstGeom>
          </p:spPr>
          <p:txBody>
            <a:bodyPr lIns="0" tIns="0" rIns="0" bIns="0" rtlCol="0" anchor="t">
              <a:spAutoFit/>
            </a:bodyPr>
            <a:lstStyle/>
            <a:p>
              <a:pPr algn="ctr">
                <a:lnSpc>
                  <a:spcPts val="1986"/>
                </a:lnSpc>
              </a:pPr>
              <a:r>
                <a:rPr lang="en-US" sz="1324" spc="13">
                  <a:solidFill>
                    <a:srgbClr val="FFFFFF"/>
                  </a:solidFill>
                  <a:latin typeface="Poppins Light"/>
                </a:rPr>
                <a:t>Predicts whether a track contains no vocals. "Ooh" and "aah" sounds are treated as instrumental in this context. Rap or spoken word tracks are clearly "vocal". </a:t>
              </a:r>
            </a:p>
          </p:txBody>
        </p:sp>
      </p:grpSp>
      <p:grpSp>
        <p:nvGrpSpPr>
          <p:cNvPr id="25" name="Group 25"/>
          <p:cNvGrpSpPr/>
          <p:nvPr/>
        </p:nvGrpSpPr>
        <p:grpSpPr>
          <a:xfrm>
            <a:off x="5173579" y="2168178"/>
            <a:ext cx="2511884" cy="2145546"/>
            <a:chOff x="0" y="0"/>
            <a:chExt cx="3349179" cy="2860729"/>
          </a:xfrm>
        </p:grpSpPr>
        <p:sp>
          <p:nvSpPr>
            <p:cNvPr id="26" name="TextBox 26"/>
            <p:cNvSpPr txBox="1"/>
            <p:nvPr/>
          </p:nvSpPr>
          <p:spPr>
            <a:xfrm>
              <a:off x="0" y="-47625"/>
              <a:ext cx="3349179" cy="478320"/>
            </a:xfrm>
            <a:prstGeom prst="rect">
              <a:avLst/>
            </a:prstGeom>
          </p:spPr>
          <p:txBody>
            <a:bodyPr lIns="0" tIns="0" rIns="0" bIns="0" rtlCol="0" anchor="t">
              <a:spAutoFit/>
            </a:bodyPr>
            <a:lstStyle/>
            <a:p>
              <a:pPr algn="ctr">
                <a:lnSpc>
                  <a:spcPts val="3001"/>
                </a:lnSpc>
              </a:pPr>
              <a:r>
                <a:rPr lang="en-US" sz="2143" spc="278">
                  <a:solidFill>
                    <a:srgbClr val="00E091"/>
                  </a:solidFill>
                  <a:latin typeface="Poppins Light Bold"/>
                </a:rPr>
                <a:t>VALENCE</a:t>
              </a:r>
            </a:p>
          </p:txBody>
        </p:sp>
        <p:sp>
          <p:nvSpPr>
            <p:cNvPr id="27" name="TextBox 27"/>
            <p:cNvSpPr txBox="1"/>
            <p:nvPr/>
          </p:nvSpPr>
          <p:spPr>
            <a:xfrm>
              <a:off x="0" y="578498"/>
              <a:ext cx="3349179" cy="2282231"/>
            </a:xfrm>
            <a:prstGeom prst="rect">
              <a:avLst/>
            </a:prstGeom>
          </p:spPr>
          <p:txBody>
            <a:bodyPr lIns="0" tIns="0" rIns="0" bIns="0" rtlCol="0" anchor="t">
              <a:spAutoFit/>
            </a:bodyPr>
            <a:lstStyle/>
            <a:p>
              <a:pPr algn="ctr">
                <a:lnSpc>
                  <a:spcPts val="1986"/>
                </a:lnSpc>
              </a:pPr>
              <a:r>
                <a:rPr lang="en-US" sz="1324" spc="13">
                  <a:solidFill>
                    <a:srgbClr val="FFFFFF"/>
                  </a:solidFill>
                  <a:latin typeface="Poppins Light"/>
                </a:rPr>
                <a:t>A measure from 0.0 to 1.0 describes the musical positiveness conveyed by a track. Tracks with high valence sound more positive,  while tracks with low valence sound more negative.</a:t>
              </a:r>
            </a:p>
          </p:txBody>
        </p:sp>
      </p:grpSp>
      <p:grpSp>
        <p:nvGrpSpPr>
          <p:cNvPr id="28" name="Group 28"/>
          <p:cNvGrpSpPr/>
          <p:nvPr/>
        </p:nvGrpSpPr>
        <p:grpSpPr>
          <a:xfrm>
            <a:off x="13061383" y="2220029"/>
            <a:ext cx="2511884" cy="1897896"/>
            <a:chOff x="0" y="0"/>
            <a:chExt cx="3349179" cy="2530529"/>
          </a:xfrm>
        </p:grpSpPr>
        <p:sp>
          <p:nvSpPr>
            <p:cNvPr id="29" name="TextBox 29"/>
            <p:cNvSpPr txBox="1"/>
            <p:nvPr/>
          </p:nvSpPr>
          <p:spPr>
            <a:xfrm>
              <a:off x="0" y="-47625"/>
              <a:ext cx="3349179" cy="478320"/>
            </a:xfrm>
            <a:prstGeom prst="rect">
              <a:avLst/>
            </a:prstGeom>
          </p:spPr>
          <p:txBody>
            <a:bodyPr lIns="0" tIns="0" rIns="0" bIns="0" rtlCol="0" anchor="t">
              <a:spAutoFit/>
            </a:bodyPr>
            <a:lstStyle/>
            <a:p>
              <a:pPr algn="ctr">
                <a:lnSpc>
                  <a:spcPts val="3001"/>
                </a:lnSpc>
              </a:pPr>
              <a:r>
                <a:rPr lang="en-US" sz="2143" spc="278">
                  <a:solidFill>
                    <a:srgbClr val="00E091"/>
                  </a:solidFill>
                  <a:latin typeface="Poppins Light Bold"/>
                </a:rPr>
                <a:t>LIVENESS</a:t>
              </a:r>
            </a:p>
          </p:txBody>
        </p:sp>
        <p:sp>
          <p:nvSpPr>
            <p:cNvPr id="30" name="TextBox 30"/>
            <p:cNvSpPr txBox="1"/>
            <p:nvPr/>
          </p:nvSpPr>
          <p:spPr>
            <a:xfrm>
              <a:off x="0" y="578498"/>
              <a:ext cx="3349179" cy="1952031"/>
            </a:xfrm>
            <a:prstGeom prst="rect">
              <a:avLst/>
            </a:prstGeom>
          </p:spPr>
          <p:txBody>
            <a:bodyPr lIns="0" tIns="0" rIns="0" bIns="0" rtlCol="0" anchor="t">
              <a:spAutoFit/>
            </a:bodyPr>
            <a:lstStyle/>
            <a:p>
              <a:pPr algn="ctr">
                <a:lnSpc>
                  <a:spcPts val="1986"/>
                </a:lnSpc>
              </a:pPr>
              <a:r>
                <a:rPr lang="en-US" sz="1324" spc="13">
                  <a:solidFill>
                    <a:srgbClr val="FFFFFF"/>
                  </a:solidFill>
                  <a:latin typeface="Poppins Light"/>
                </a:rPr>
                <a:t>Detects the presence of an audience in the recording. Higher liveness values represent an increased probability that the track was performed live.</a:t>
              </a:r>
            </a:p>
          </p:txBody>
        </p:sp>
      </p:grpSp>
      <p:grpSp>
        <p:nvGrpSpPr>
          <p:cNvPr id="31" name="Group 31"/>
          <p:cNvGrpSpPr/>
          <p:nvPr/>
        </p:nvGrpSpPr>
        <p:grpSpPr>
          <a:xfrm>
            <a:off x="3698562" y="5734065"/>
            <a:ext cx="2511884" cy="2145546"/>
            <a:chOff x="0" y="0"/>
            <a:chExt cx="3349179" cy="2860729"/>
          </a:xfrm>
        </p:grpSpPr>
        <p:sp>
          <p:nvSpPr>
            <p:cNvPr id="32" name="TextBox 32"/>
            <p:cNvSpPr txBox="1"/>
            <p:nvPr/>
          </p:nvSpPr>
          <p:spPr>
            <a:xfrm>
              <a:off x="0" y="-47625"/>
              <a:ext cx="3349179" cy="478320"/>
            </a:xfrm>
            <a:prstGeom prst="rect">
              <a:avLst/>
            </a:prstGeom>
          </p:spPr>
          <p:txBody>
            <a:bodyPr lIns="0" tIns="0" rIns="0" bIns="0" rtlCol="0" anchor="t">
              <a:spAutoFit/>
            </a:bodyPr>
            <a:lstStyle/>
            <a:p>
              <a:pPr algn="ctr">
                <a:lnSpc>
                  <a:spcPts val="3001"/>
                </a:lnSpc>
              </a:pPr>
              <a:r>
                <a:rPr lang="en-US" sz="2143" spc="278">
                  <a:solidFill>
                    <a:srgbClr val="00E091"/>
                  </a:solidFill>
                  <a:latin typeface="Poppins Light Bold"/>
                </a:rPr>
                <a:t>LOUDNESS</a:t>
              </a:r>
            </a:p>
          </p:txBody>
        </p:sp>
        <p:sp>
          <p:nvSpPr>
            <p:cNvPr id="33" name="TextBox 33"/>
            <p:cNvSpPr txBox="1"/>
            <p:nvPr/>
          </p:nvSpPr>
          <p:spPr>
            <a:xfrm>
              <a:off x="0" y="578498"/>
              <a:ext cx="3349179" cy="2282231"/>
            </a:xfrm>
            <a:prstGeom prst="rect">
              <a:avLst/>
            </a:prstGeom>
          </p:spPr>
          <p:txBody>
            <a:bodyPr lIns="0" tIns="0" rIns="0" bIns="0" rtlCol="0" anchor="t">
              <a:spAutoFit/>
            </a:bodyPr>
            <a:lstStyle/>
            <a:p>
              <a:pPr algn="ctr">
                <a:lnSpc>
                  <a:spcPts val="1986"/>
                </a:lnSpc>
              </a:pPr>
              <a:r>
                <a:rPr lang="en-US" sz="1324" spc="13">
                  <a:solidFill>
                    <a:srgbClr val="FFFFFF"/>
                  </a:solidFill>
                  <a:latin typeface="Poppins Light"/>
                </a:rPr>
                <a:t>The overall loudness of a track in decibels (dB). Loudness values are averaged across the entire track and are useful for comparing relative loudness of tracks.</a:t>
              </a:r>
            </a:p>
          </p:txBody>
        </p:sp>
      </p:grpSp>
      <p:grpSp>
        <p:nvGrpSpPr>
          <p:cNvPr id="34" name="Group 34"/>
          <p:cNvGrpSpPr/>
          <p:nvPr/>
        </p:nvGrpSpPr>
        <p:grpSpPr>
          <a:xfrm>
            <a:off x="6533743" y="5734065"/>
            <a:ext cx="2511884" cy="2145546"/>
            <a:chOff x="0" y="0"/>
            <a:chExt cx="3349179" cy="2860729"/>
          </a:xfrm>
        </p:grpSpPr>
        <p:sp>
          <p:nvSpPr>
            <p:cNvPr id="35" name="TextBox 35"/>
            <p:cNvSpPr txBox="1"/>
            <p:nvPr/>
          </p:nvSpPr>
          <p:spPr>
            <a:xfrm>
              <a:off x="0" y="-47625"/>
              <a:ext cx="3349179" cy="478320"/>
            </a:xfrm>
            <a:prstGeom prst="rect">
              <a:avLst/>
            </a:prstGeom>
          </p:spPr>
          <p:txBody>
            <a:bodyPr lIns="0" tIns="0" rIns="0" bIns="0" rtlCol="0" anchor="t">
              <a:spAutoFit/>
            </a:bodyPr>
            <a:lstStyle/>
            <a:p>
              <a:pPr algn="ctr">
                <a:lnSpc>
                  <a:spcPts val="3001"/>
                </a:lnSpc>
              </a:pPr>
              <a:r>
                <a:rPr lang="en-US" sz="2143" spc="278">
                  <a:solidFill>
                    <a:srgbClr val="00E091"/>
                  </a:solidFill>
                  <a:latin typeface="Poppins Light Bold"/>
                </a:rPr>
                <a:t>SPEECHINESS</a:t>
              </a:r>
            </a:p>
          </p:txBody>
        </p:sp>
        <p:sp>
          <p:nvSpPr>
            <p:cNvPr id="36" name="TextBox 36"/>
            <p:cNvSpPr txBox="1"/>
            <p:nvPr/>
          </p:nvSpPr>
          <p:spPr>
            <a:xfrm>
              <a:off x="0" y="578498"/>
              <a:ext cx="3349179" cy="2282231"/>
            </a:xfrm>
            <a:prstGeom prst="rect">
              <a:avLst/>
            </a:prstGeom>
          </p:spPr>
          <p:txBody>
            <a:bodyPr lIns="0" tIns="0" rIns="0" bIns="0" rtlCol="0" anchor="t">
              <a:spAutoFit/>
            </a:bodyPr>
            <a:lstStyle/>
            <a:p>
              <a:pPr algn="ctr">
                <a:lnSpc>
                  <a:spcPts val="1986"/>
                </a:lnSpc>
              </a:pPr>
              <a:r>
                <a:rPr lang="en-US" sz="1324" spc="13">
                  <a:solidFill>
                    <a:srgbClr val="FFFFFF"/>
                  </a:solidFill>
                  <a:latin typeface="Poppins Light"/>
                </a:rPr>
                <a:t>Speechiness detects the presence of spoken words in a track. The more exclusively speech-like the recording (e.g. talk show, audio book, poetry), the closer to 1.0 the attribute value.</a:t>
              </a:r>
            </a:p>
          </p:txBody>
        </p:sp>
      </p:grpSp>
      <p:grpSp>
        <p:nvGrpSpPr>
          <p:cNvPr id="37" name="Group 37"/>
          <p:cNvGrpSpPr/>
          <p:nvPr/>
        </p:nvGrpSpPr>
        <p:grpSpPr>
          <a:xfrm>
            <a:off x="15668243" y="2209830"/>
            <a:ext cx="2511884" cy="2393196"/>
            <a:chOff x="0" y="0"/>
            <a:chExt cx="3349179" cy="3190929"/>
          </a:xfrm>
        </p:grpSpPr>
        <p:sp>
          <p:nvSpPr>
            <p:cNvPr id="38" name="TextBox 38"/>
            <p:cNvSpPr txBox="1"/>
            <p:nvPr/>
          </p:nvSpPr>
          <p:spPr>
            <a:xfrm>
              <a:off x="0" y="-47625"/>
              <a:ext cx="3349179" cy="478320"/>
            </a:xfrm>
            <a:prstGeom prst="rect">
              <a:avLst/>
            </a:prstGeom>
          </p:spPr>
          <p:txBody>
            <a:bodyPr lIns="0" tIns="0" rIns="0" bIns="0" rtlCol="0" anchor="t">
              <a:spAutoFit/>
            </a:bodyPr>
            <a:lstStyle/>
            <a:p>
              <a:pPr algn="ctr">
                <a:lnSpc>
                  <a:spcPts val="3001"/>
                </a:lnSpc>
              </a:pPr>
              <a:r>
                <a:rPr lang="en-US" sz="2143" spc="278">
                  <a:solidFill>
                    <a:srgbClr val="00E091"/>
                  </a:solidFill>
                  <a:latin typeface="Poppins Light Bold"/>
                </a:rPr>
                <a:t>TEMPO</a:t>
              </a:r>
            </a:p>
          </p:txBody>
        </p:sp>
        <p:sp>
          <p:nvSpPr>
            <p:cNvPr id="39" name="TextBox 39"/>
            <p:cNvSpPr txBox="1"/>
            <p:nvPr/>
          </p:nvSpPr>
          <p:spPr>
            <a:xfrm>
              <a:off x="0" y="578498"/>
              <a:ext cx="3349179" cy="2612431"/>
            </a:xfrm>
            <a:prstGeom prst="rect">
              <a:avLst/>
            </a:prstGeom>
          </p:spPr>
          <p:txBody>
            <a:bodyPr lIns="0" tIns="0" rIns="0" bIns="0" rtlCol="0" anchor="t">
              <a:spAutoFit/>
            </a:bodyPr>
            <a:lstStyle/>
            <a:p>
              <a:pPr algn="ctr">
                <a:lnSpc>
                  <a:spcPts val="1986"/>
                </a:lnSpc>
              </a:pPr>
              <a:r>
                <a:rPr lang="en-US" sz="1324" spc="13">
                  <a:solidFill>
                    <a:srgbClr val="FFFFFF"/>
                  </a:solidFill>
                  <a:latin typeface="Poppins Light"/>
                </a:rPr>
                <a:t>The overall estimated tempo of a track in beats per minute (BPM). In musical terminology, tempo is the speed or pace of a given piece and derives directly from the average beat duration.</a:t>
              </a:r>
            </a:p>
          </p:txBody>
        </p:sp>
      </p:grpSp>
      <p:grpSp>
        <p:nvGrpSpPr>
          <p:cNvPr id="40" name="Group 40"/>
          <p:cNvGrpSpPr/>
          <p:nvPr/>
        </p:nvGrpSpPr>
        <p:grpSpPr>
          <a:xfrm>
            <a:off x="2499770" y="2168178"/>
            <a:ext cx="2511884" cy="2196982"/>
            <a:chOff x="0" y="0"/>
            <a:chExt cx="3349179" cy="2929309"/>
          </a:xfrm>
        </p:grpSpPr>
        <p:sp>
          <p:nvSpPr>
            <p:cNvPr id="41" name="TextBox 41"/>
            <p:cNvSpPr txBox="1"/>
            <p:nvPr/>
          </p:nvSpPr>
          <p:spPr>
            <a:xfrm>
              <a:off x="0" y="-47625"/>
              <a:ext cx="3349179" cy="478320"/>
            </a:xfrm>
            <a:prstGeom prst="rect">
              <a:avLst/>
            </a:prstGeom>
          </p:spPr>
          <p:txBody>
            <a:bodyPr lIns="0" tIns="0" rIns="0" bIns="0" rtlCol="0" anchor="t">
              <a:spAutoFit/>
            </a:bodyPr>
            <a:lstStyle/>
            <a:p>
              <a:pPr algn="ctr">
                <a:lnSpc>
                  <a:spcPts val="3001"/>
                </a:lnSpc>
              </a:pPr>
              <a:r>
                <a:rPr lang="en-US" sz="2143" spc="278">
                  <a:solidFill>
                    <a:srgbClr val="00E091"/>
                  </a:solidFill>
                  <a:latin typeface="Poppins Light Bold"/>
                </a:rPr>
                <a:t>MODE</a:t>
              </a:r>
            </a:p>
          </p:txBody>
        </p:sp>
        <p:sp>
          <p:nvSpPr>
            <p:cNvPr id="42" name="TextBox 42"/>
            <p:cNvSpPr txBox="1"/>
            <p:nvPr/>
          </p:nvSpPr>
          <p:spPr>
            <a:xfrm>
              <a:off x="0" y="578498"/>
              <a:ext cx="3349179" cy="2350811"/>
            </a:xfrm>
            <a:prstGeom prst="rect">
              <a:avLst/>
            </a:prstGeom>
          </p:spPr>
          <p:txBody>
            <a:bodyPr lIns="0" tIns="0" rIns="0" bIns="0" rtlCol="0" anchor="t">
              <a:spAutoFit/>
            </a:bodyPr>
            <a:lstStyle/>
            <a:p>
              <a:pPr algn="ctr">
                <a:lnSpc>
                  <a:spcPts val="1986"/>
                </a:lnSpc>
              </a:pPr>
              <a:r>
                <a:rPr lang="en-US" sz="1324" spc="13">
                  <a:solidFill>
                    <a:srgbClr val="FFFFFF"/>
                  </a:solidFill>
                  <a:latin typeface="Poppins Light"/>
                </a:rPr>
                <a:t>Mode indicates the modality (major or minor) of a track, the type of scale from which its melodic content is derived. Major is represented by 1 and minor is 0.</a:t>
              </a:r>
            </a:p>
            <a:p>
              <a:pPr algn="ctr">
                <a:lnSpc>
                  <a:spcPts val="2436"/>
                </a:lnSpc>
              </a:pPr>
              <a:endParaRPr lang="en-US" sz="1324" spc="13">
                <a:solidFill>
                  <a:srgbClr val="FFFFFF"/>
                </a:solidFill>
                <a:latin typeface="Poppins Light"/>
              </a:endParaRPr>
            </a:p>
          </p:txBody>
        </p:sp>
      </p:grpSp>
      <p:grpSp>
        <p:nvGrpSpPr>
          <p:cNvPr id="43" name="Group 43"/>
          <p:cNvGrpSpPr/>
          <p:nvPr/>
        </p:nvGrpSpPr>
        <p:grpSpPr>
          <a:xfrm>
            <a:off x="14934220" y="5734065"/>
            <a:ext cx="3027448" cy="2145546"/>
            <a:chOff x="0" y="0"/>
            <a:chExt cx="4036597" cy="2860729"/>
          </a:xfrm>
        </p:grpSpPr>
        <p:sp>
          <p:nvSpPr>
            <p:cNvPr id="44" name="TextBox 44"/>
            <p:cNvSpPr txBox="1"/>
            <p:nvPr/>
          </p:nvSpPr>
          <p:spPr>
            <a:xfrm>
              <a:off x="0" y="-47625"/>
              <a:ext cx="4036597" cy="478320"/>
            </a:xfrm>
            <a:prstGeom prst="rect">
              <a:avLst/>
            </a:prstGeom>
          </p:spPr>
          <p:txBody>
            <a:bodyPr lIns="0" tIns="0" rIns="0" bIns="0" rtlCol="0" anchor="t">
              <a:spAutoFit/>
            </a:bodyPr>
            <a:lstStyle/>
            <a:p>
              <a:pPr algn="ctr">
                <a:lnSpc>
                  <a:spcPts val="3001"/>
                </a:lnSpc>
              </a:pPr>
              <a:r>
                <a:rPr lang="en-US" sz="2143" spc="278">
                  <a:solidFill>
                    <a:srgbClr val="00E091"/>
                  </a:solidFill>
                  <a:latin typeface="Poppins Light Bold"/>
                </a:rPr>
                <a:t>TIME_SIGNATURE</a:t>
              </a:r>
            </a:p>
          </p:txBody>
        </p:sp>
        <p:sp>
          <p:nvSpPr>
            <p:cNvPr id="45" name="TextBox 45"/>
            <p:cNvSpPr txBox="1"/>
            <p:nvPr/>
          </p:nvSpPr>
          <p:spPr>
            <a:xfrm>
              <a:off x="0" y="578498"/>
              <a:ext cx="4036597" cy="2282231"/>
            </a:xfrm>
            <a:prstGeom prst="rect">
              <a:avLst/>
            </a:prstGeom>
          </p:spPr>
          <p:txBody>
            <a:bodyPr lIns="0" tIns="0" rIns="0" bIns="0" rtlCol="0" anchor="t">
              <a:spAutoFit/>
            </a:bodyPr>
            <a:lstStyle/>
            <a:p>
              <a:pPr algn="ctr">
                <a:lnSpc>
                  <a:spcPts val="1986"/>
                </a:lnSpc>
              </a:pPr>
              <a:r>
                <a:rPr lang="en-US" sz="1324" spc="13">
                  <a:solidFill>
                    <a:srgbClr val="FFFFFF"/>
                  </a:solidFill>
                  <a:latin typeface="Poppins Light"/>
                </a:rPr>
                <a:t>An estimated time signature. The time signature (meter) is a notational convention to specify how many beats are in each bar (or measure). The time signature ranges from 3 to 7 indicating time signatures of "3/4", to "7/4".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8272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4569949" y="1028700"/>
            <a:ext cx="8229600" cy="8229600"/>
          </a:xfrm>
          <a:prstGeom prst="rect">
            <a:avLst/>
          </a:prstGeom>
        </p:spPr>
      </p:pic>
      <p:sp>
        <p:nvSpPr>
          <p:cNvPr id="3" name="TextBox 3"/>
          <p:cNvSpPr txBox="1"/>
          <p:nvPr/>
        </p:nvSpPr>
        <p:spPr>
          <a:xfrm>
            <a:off x="10275630" y="3990975"/>
            <a:ext cx="6983670" cy="2295525"/>
          </a:xfrm>
          <a:prstGeom prst="rect">
            <a:avLst/>
          </a:prstGeom>
        </p:spPr>
        <p:txBody>
          <a:bodyPr lIns="0" tIns="0" rIns="0" bIns="0" rtlCol="0" anchor="t">
            <a:spAutoFit/>
          </a:bodyPr>
          <a:lstStyle/>
          <a:p>
            <a:pPr algn="r">
              <a:lnSpc>
                <a:spcPts val="9000"/>
              </a:lnSpc>
            </a:pPr>
            <a:r>
              <a:rPr lang="en-US" sz="7500" spc="225" dirty="0">
                <a:solidFill>
                  <a:srgbClr val="FFFFFF"/>
                </a:solidFill>
                <a:latin typeface="Poppins Bold"/>
              </a:rPr>
              <a:t>PRE-PROCESSING</a:t>
            </a:r>
          </a:p>
        </p:txBody>
      </p:sp>
      <p:grpSp>
        <p:nvGrpSpPr>
          <p:cNvPr id="4" name="Group 4"/>
          <p:cNvGrpSpPr/>
          <p:nvPr/>
        </p:nvGrpSpPr>
        <p:grpSpPr>
          <a:xfrm>
            <a:off x="2634496" y="2179137"/>
            <a:ext cx="6558586" cy="3129972"/>
            <a:chOff x="0" y="-66675"/>
            <a:chExt cx="8744782" cy="4173297"/>
          </a:xfrm>
        </p:grpSpPr>
        <p:sp>
          <p:nvSpPr>
            <p:cNvPr id="5" name="TextBox 5"/>
            <p:cNvSpPr txBox="1"/>
            <p:nvPr/>
          </p:nvSpPr>
          <p:spPr>
            <a:xfrm>
              <a:off x="0" y="-66675"/>
              <a:ext cx="8744781" cy="1573080"/>
            </a:xfrm>
            <a:prstGeom prst="rect">
              <a:avLst/>
            </a:prstGeom>
          </p:spPr>
          <p:txBody>
            <a:bodyPr wrap="square" lIns="0" tIns="0" rIns="0" bIns="0" rtlCol="0" anchor="t">
              <a:spAutoFit/>
            </a:bodyPr>
            <a:lstStyle/>
            <a:p>
              <a:pPr>
                <a:lnSpc>
                  <a:spcPts val="4620"/>
                </a:lnSpc>
              </a:pPr>
              <a:r>
                <a:rPr lang="en-US" sz="3300" spc="429" dirty="0">
                  <a:solidFill>
                    <a:srgbClr val="00E091"/>
                  </a:solidFill>
                  <a:latin typeface="Poppins Light Bold"/>
                </a:rPr>
                <a:t>REDUCING NUMBER OF SONGS</a:t>
              </a:r>
            </a:p>
          </p:txBody>
        </p:sp>
        <p:sp>
          <p:nvSpPr>
            <p:cNvPr id="6" name="TextBox 6"/>
            <p:cNvSpPr txBox="1"/>
            <p:nvPr/>
          </p:nvSpPr>
          <p:spPr>
            <a:xfrm>
              <a:off x="0" y="1550365"/>
              <a:ext cx="8744782" cy="2556257"/>
            </a:xfrm>
            <a:prstGeom prst="rect">
              <a:avLst/>
            </a:prstGeom>
          </p:spPr>
          <p:txBody>
            <a:bodyPr lIns="0" tIns="0" rIns="0" bIns="0" rtlCol="0" anchor="t">
              <a:spAutoFit/>
            </a:bodyPr>
            <a:lstStyle/>
            <a:p>
              <a:pPr>
                <a:lnSpc>
                  <a:spcPts val="3750"/>
                </a:lnSpc>
              </a:pPr>
              <a:r>
                <a:rPr lang="en-US" sz="2500" spc="25" dirty="0">
                  <a:solidFill>
                    <a:srgbClr val="FFFFFF"/>
                  </a:solidFill>
                  <a:latin typeface="Poppins Light"/>
                </a:rPr>
                <a:t>The database contains more than 232,000 songs. Following the data cleaning process, the number of songs was reduced to 176,000. </a:t>
              </a:r>
            </a:p>
          </p:txBody>
        </p:sp>
      </p:grpSp>
      <p:grpSp>
        <p:nvGrpSpPr>
          <p:cNvPr id="7" name="Group 7"/>
          <p:cNvGrpSpPr/>
          <p:nvPr/>
        </p:nvGrpSpPr>
        <p:grpSpPr>
          <a:xfrm>
            <a:off x="2634496" y="6286500"/>
            <a:ext cx="6558586" cy="1962874"/>
            <a:chOff x="0" y="0"/>
            <a:chExt cx="8744782" cy="2617166"/>
          </a:xfrm>
        </p:grpSpPr>
        <p:sp>
          <p:nvSpPr>
            <p:cNvPr id="8" name="TextBox 8"/>
            <p:cNvSpPr txBox="1"/>
            <p:nvPr/>
          </p:nvSpPr>
          <p:spPr>
            <a:xfrm>
              <a:off x="0" y="-66675"/>
              <a:ext cx="8744782" cy="729615"/>
            </a:xfrm>
            <a:prstGeom prst="rect">
              <a:avLst/>
            </a:prstGeom>
          </p:spPr>
          <p:txBody>
            <a:bodyPr lIns="0" tIns="0" rIns="0" bIns="0" rtlCol="0" anchor="t">
              <a:spAutoFit/>
            </a:bodyPr>
            <a:lstStyle/>
            <a:p>
              <a:pPr>
                <a:lnSpc>
                  <a:spcPts val="4620"/>
                </a:lnSpc>
              </a:pPr>
              <a:r>
                <a:rPr lang="en-US" sz="3300" spc="429">
                  <a:solidFill>
                    <a:srgbClr val="00E091"/>
                  </a:solidFill>
                  <a:latin typeface="Poppins Light Bold"/>
                </a:rPr>
                <a:t>REMOVING FEATURES</a:t>
              </a:r>
            </a:p>
          </p:txBody>
        </p:sp>
        <p:sp>
          <p:nvSpPr>
            <p:cNvPr id="9" name="TextBox 9"/>
            <p:cNvSpPr txBox="1"/>
            <p:nvPr/>
          </p:nvSpPr>
          <p:spPr>
            <a:xfrm>
              <a:off x="0" y="785191"/>
              <a:ext cx="8744782" cy="1831975"/>
            </a:xfrm>
            <a:prstGeom prst="rect">
              <a:avLst/>
            </a:prstGeom>
          </p:spPr>
          <p:txBody>
            <a:bodyPr lIns="0" tIns="0" rIns="0" bIns="0" rtlCol="0" anchor="t">
              <a:spAutoFit/>
            </a:bodyPr>
            <a:lstStyle/>
            <a:p>
              <a:pPr>
                <a:lnSpc>
                  <a:spcPts val="3749"/>
                </a:lnSpc>
              </a:pPr>
              <a:r>
                <a:rPr lang="en-US" sz="2499" spc="24">
                  <a:solidFill>
                    <a:srgbClr val="FFFFFF"/>
                  </a:solidFill>
                  <a:latin typeface="Poppins Light"/>
                </a:rPr>
                <a:t>dropping duplicates of track_id</a:t>
              </a:r>
            </a:p>
            <a:p>
              <a:pPr>
                <a:lnSpc>
                  <a:spcPts val="3750"/>
                </a:lnSpc>
              </a:pPr>
              <a:r>
                <a:rPr lang="en-US" sz="2500" spc="25">
                  <a:solidFill>
                    <a:srgbClr val="FFFFFF"/>
                  </a:solidFill>
                  <a:latin typeface="Poppins Light"/>
                </a:rPr>
                <a:t>converting time_signature from type object to integer.</a:t>
              </a:r>
            </a:p>
          </p:txBody>
        </p:sp>
      </p:grpSp>
      <p:sp>
        <p:nvSpPr>
          <p:cNvPr id="10" name="AutoShape 10"/>
          <p:cNvSpPr/>
          <p:nvPr/>
        </p:nvSpPr>
        <p:spPr>
          <a:xfrm>
            <a:off x="1358385" y="2229143"/>
            <a:ext cx="58097" cy="6020231"/>
          </a:xfrm>
          <a:prstGeom prst="rect">
            <a:avLst/>
          </a:prstGeom>
          <a:solidFill>
            <a:srgbClr val="FFFFFF"/>
          </a:solidFill>
        </p:spPr>
      </p:sp>
      <p:grpSp>
        <p:nvGrpSpPr>
          <p:cNvPr id="11" name="Group 11"/>
          <p:cNvGrpSpPr/>
          <p:nvPr/>
        </p:nvGrpSpPr>
        <p:grpSpPr>
          <a:xfrm>
            <a:off x="1262099" y="2229143"/>
            <a:ext cx="286547" cy="286547"/>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E091"/>
            </a:solidFill>
          </p:spPr>
        </p:sp>
      </p:grpSp>
      <p:grpSp>
        <p:nvGrpSpPr>
          <p:cNvPr id="13" name="Group 13"/>
          <p:cNvGrpSpPr/>
          <p:nvPr/>
        </p:nvGrpSpPr>
        <p:grpSpPr>
          <a:xfrm>
            <a:off x="1262099" y="6143227"/>
            <a:ext cx="286547" cy="286547"/>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E091"/>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E091"/>
        </a:solidFill>
        <a:effectLst/>
      </p:bgPr>
    </p:bg>
    <p:spTree>
      <p:nvGrpSpPr>
        <p:cNvPr id="1" name=""/>
        <p:cNvGrpSpPr/>
        <p:nvPr/>
      </p:nvGrpSpPr>
      <p:grpSpPr>
        <a:xfrm>
          <a:off x="0" y="0"/>
          <a:ext cx="0" cy="0"/>
          <a:chOff x="0" y="0"/>
          <a:chExt cx="0" cy="0"/>
        </a:xfrm>
      </p:grpSpPr>
      <p:sp>
        <p:nvSpPr>
          <p:cNvPr id="2" name="TextBox 2"/>
          <p:cNvSpPr txBox="1"/>
          <p:nvPr/>
        </p:nvSpPr>
        <p:spPr>
          <a:xfrm>
            <a:off x="2959953" y="1603632"/>
            <a:ext cx="12424771" cy="1152525"/>
          </a:xfrm>
          <a:prstGeom prst="rect">
            <a:avLst/>
          </a:prstGeom>
        </p:spPr>
        <p:txBody>
          <a:bodyPr lIns="0" tIns="0" rIns="0" bIns="0" rtlCol="0" anchor="t">
            <a:spAutoFit/>
          </a:bodyPr>
          <a:lstStyle/>
          <a:p>
            <a:pPr algn="ctr">
              <a:lnSpc>
                <a:spcPts val="9000"/>
              </a:lnSpc>
            </a:pPr>
            <a:r>
              <a:rPr lang="en-US" sz="7500" spc="225" dirty="0">
                <a:solidFill>
                  <a:srgbClr val="182722"/>
                </a:solidFill>
                <a:latin typeface="Poppins Bold"/>
              </a:rPr>
              <a:t>Model Selection</a:t>
            </a:r>
          </a:p>
        </p:txBody>
      </p:sp>
      <p:grpSp>
        <p:nvGrpSpPr>
          <p:cNvPr id="3" name="Group 3"/>
          <p:cNvGrpSpPr/>
          <p:nvPr/>
        </p:nvGrpSpPr>
        <p:grpSpPr>
          <a:xfrm>
            <a:off x="2894858" y="4024991"/>
            <a:ext cx="2868824" cy="2868824"/>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82722"/>
            </a:solidFill>
          </p:spPr>
        </p:sp>
      </p:grpSp>
      <p:sp>
        <p:nvSpPr>
          <p:cNvPr id="5" name="TextBox 5"/>
          <p:cNvSpPr txBox="1"/>
          <p:nvPr/>
        </p:nvSpPr>
        <p:spPr>
          <a:xfrm>
            <a:off x="2282726" y="7584335"/>
            <a:ext cx="4093087" cy="1123950"/>
          </a:xfrm>
          <a:prstGeom prst="rect">
            <a:avLst/>
          </a:prstGeom>
        </p:spPr>
        <p:txBody>
          <a:bodyPr lIns="0" tIns="0" rIns="0" bIns="0" rtlCol="0" anchor="t">
            <a:spAutoFit/>
          </a:bodyPr>
          <a:lstStyle/>
          <a:p>
            <a:pPr algn="ctr">
              <a:lnSpc>
                <a:spcPts val="4500"/>
              </a:lnSpc>
            </a:pPr>
            <a:r>
              <a:rPr lang="en-US" sz="3000" spc="30" dirty="0">
                <a:solidFill>
                  <a:srgbClr val="182722"/>
                </a:solidFill>
                <a:latin typeface="Poppins Light"/>
              </a:rPr>
              <a:t>training score: 0.202</a:t>
            </a:r>
          </a:p>
          <a:p>
            <a:pPr algn="ctr">
              <a:lnSpc>
                <a:spcPts val="4500"/>
              </a:lnSpc>
            </a:pPr>
            <a:r>
              <a:rPr lang="en-US" sz="3000" spc="30" dirty="0">
                <a:solidFill>
                  <a:srgbClr val="182722"/>
                </a:solidFill>
                <a:latin typeface="Poppins Light"/>
              </a:rPr>
              <a:t>testing score: 0.199</a:t>
            </a:r>
          </a:p>
        </p:txBody>
      </p:sp>
      <p:grpSp>
        <p:nvGrpSpPr>
          <p:cNvPr id="6" name="Group 6"/>
          <p:cNvGrpSpPr/>
          <p:nvPr/>
        </p:nvGrpSpPr>
        <p:grpSpPr>
          <a:xfrm>
            <a:off x="7737927" y="4024991"/>
            <a:ext cx="2868824" cy="2868824"/>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82722"/>
            </a:solidFill>
          </p:spPr>
        </p:sp>
      </p:grpSp>
      <p:grpSp>
        <p:nvGrpSpPr>
          <p:cNvPr id="8" name="Group 8"/>
          <p:cNvGrpSpPr/>
          <p:nvPr/>
        </p:nvGrpSpPr>
        <p:grpSpPr>
          <a:xfrm>
            <a:off x="12524319" y="4024991"/>
            <a:ext cx="2868824" cy="2868824"/>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82722"/>
            </a:solidFill>
          </p:spPr>
        </p:sp>
      </p:grpSp>
      <p:pic>
        <p:nvPicPr>
          <p:cNvPr id="10" name="Picture 1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800000">
            <a:off x="-1829236" y="-2805462"/>
            <a:ext cx="4789190" cy="4789190"/>
          </a:xfrm>
          <a:prstGeom prst="rect">
            <a:avLst/>
          </a:prstGeom>
        </p:spPr>
      </p:pic>
      <p:sp>
        <p:nvSpPr>
          <p:cNvPr id="11" name="AutoShape 11"/>
          <p:cNvSpPr/>
          <p:nvPr/>
        </p:nvSpPr>
        <p:spPr>
          <a:xfrm rot="-8100000">
            <a:off x="-2348769" y="319364"/>
            <a:ext cx="5358352" cy="28652"/>
          </a:xfrm>
          <a:prstGeom prst="rect">
            <a:avLst/>
          </a:prstGeom>
          <a:solidFill>
            <a:srgbClr val="182722"/>
          </a:solidFill>
        </p:spPr>
      </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5384725" y="8708285"/>
            <a:ext cx="4789190" cy="4789190"/>
          </a:xfrm>
          <a:prstGeom prst="rect">
            <a:avLst/>
          </a:prstGeom>
        </p:spPr>
      </p:pic>
      <p:sp>
        <p:nvSpPr>
          <p:cNvPr id="13" name="AutoShape 13"/>
          <p:cNvSpPr/>
          <p:nvPr/>
        </p:nvSpPr>
        <p:spPr>
          <a:xfrm rot="-8100000">
            <a:off x="15667009" y="10315164"/>
            <a:ext cx="5358352" cy="28652"/>
          </a:xfrm>
          <a:prstGeom prst="rect">
            <a:avLst/>
          </a:prstGeom>
          <a:solidFill>
            <a:srgbClr val="182722"/>
          </a:solidFill>
        </p:spPr>
      </p:sp>
      <p:sp>
        <p:nvSpPr>
          <p:cNvPr id="14" name="TextBox 14"/>
          <p:cNvSpPr txBox="1"/>
          <p:nvPr/>
        </p:nvSpPr>
        <p:spPr>
          <a:xfrm>
            <a:off x="2951850" y="4936002"/>
            <a:ext cx="2754837" cy="999120"/>
          </a:xfrm>
          <a:prstGeom prst="rect">
            <a:avLst/>
          </a:prstGeom>
        </p:spPr>
        <p:txBody>
          <a:bodyPr wrap="square" lIns="0" tIns="0" rIns="0" bIns="0" rtlCol="0" anchor="t">
            <a:spAutoFit/>
          </a:bodyPr>
          <a:lstStyle/>
          <a:p>
            <a:pPr algn="ctr">
              <a:lnSpc>
                <a:spcPts val="3955"/>
              </a:lnSpc>
            </a:pPr>
            <a:r>
              <a:rPr lang="en-US" sz="2825" spc="367" dirty="0">
                <a:solidFill>
                  <a:srgbClr val="FFFFFF"/>
                </a:solidFill>
                <a:latin typeface="Poppins Light"/>
              </a:rPr>
              <a:t>LINEAR</a:t>
            </a:r>
          </a:p>
          <a:p>
            <a:pPr algn="ctr">
              <a:lnSpc>
                <a:spcPts val="3955"/>
              </a:lnSpc>
              <a:spcBef>
                <a:spcPct val="0"/>
              </a:spcBef>
            </a:pPr>
            <a:r>
              <a:rPr lang="en-US" sz="2825" spc="367" dirty="0">
                <a:solidFill>
                  <a:srgbClr val="FFFFFF"/>
                </a:solidFill>
                <a:latin typeface="Poppins Light"/>
              </a:rPr>
              <a:t>REGRESSION</a:t>
            </a:r>
          </a:p>
        </p:txBody>
      </p:sp>
      <p:sp>
        <p:nvSpPr>
          <p:cNvPr id="15" name="TextBox 15"/>
          <p:cNvSpPr txBox="1"/>
          <p:nvPr/>
        </p:nvSpPr>
        <p:spPr>
          <a:xfrm>
            <a:off x="8239077" y="4936002"/>
            <a:ext cx="1809847" cy="989652"/>
          </a:xfrm>
          <a:prstGeom prst="rect">
            <a:avLst/>
          </a:prstGeom>
        </p:spPr>
        <p:txBody>
          <a:bodyPr lIns="0" tIns="0" rIns="0" bIns="0" rtlCol="0" anchor="t">
            <a:spAutoFit/>
          </a:bodyPr>
          <a:lstStyle/>
          <a:p>
            <a:pPr algn="ctr">
              <a:lnSpc>
                <a:spcPts val="3955"/>
              </a:lnSpc>
            </a:pPr>
            <a:r>
              <a:rPr lang="en-US" sz="2825" spc="367">
                <a:solidFill>
                  <a:srgbClr val="FFFFFF"/>
                </a:solidFill>
                <a:latin typeface="Poppins Light"/>
              </a:rPr>
              <a:t>RANDOM</a:t>
            </a:r>
          </a:p>
          <a:p>
            <a:pPr algn="ctr">
              <a:lnSpc>
                <a:spcPts val="3955"/>
              </a:lnSpc>
              <a:spcBef>
                <a:spcPct val="0"/>
              </a:spcBef>
            </a:pPr>
            <a:r>
              <a:rPr lang="en-US" sz="2825" spc="367">
                <a:solidFill>
                  <a:srgbClr val="FFFFFF"/>
                </a:solidFill>
                <a:latin typeface="Poppins Light"/>
              </a:rPr>
              <a:t>FOREST</a:t>
            </a:r>
          </a:p>
        </p:txBody>
      </p:sp>
      <p:sp>
        <p:nvSpPr>
          <p:cNvPr id="16" name="TextBox 16"/>
          <p:cNvSpPr txBox="1"/>
          <p:nvPr/>
        </p:nvSpPr>
        <p:spPr>
          <a:xfrm>
            <a:off x="12866318" y="4936002"/>
            <a:ext cx="2184823" cy="999120"/>
          </a:xfrm>
          <a:prstGeom prst="rect">
            <a:avLst/>
          </a:prstGeom>
        </p:spPr>
        <p:txBody>
          <a:bodyPr wrap="square" lIns="0" tIns="0" rIns="0" bIns="0" rtlCol="0" anchor="t">
            <a:spAutoFit/>
          </a:bodyPr>
          <a:lstStyle/>
          <a:p>
            <a:pPr algn="ctr">
              <a:lnSpc>
                <a:spcPts val="3955"/>
              </a:lnSpc>
            </a:pPr>
            <a:r>
              <a:rPr lang="en-US" sz="2825" spc="367" dirty="0">
                <a:solidFill>
                  <a:srgbClr val="FFFFFF"/>
                </a:solidFill>
                <a:latin typeface="Poppins Light"/>
              </a:rPr>
              <a:t>DECISION</a:t>
            </a:r>
          </a:p>
          <a:p>
            <a:pPr algn="ctr">
              <a:lnSpc>
                <a:spcPts val="3955"/>
              </a:lnSpc>
              <a:spcBef>
                <a:spcPct val="0"/>
              </a:spcBef>
            </a:pPr>
            <a:r>
              <a:rPr lang="en-US" sz="2825" spc="367" dirty="0">
                <a:solidFill>
                  <a:srgbClr val="FFFFFF"/>
                </a:solidFill>
                <a:latin typeface="Poppins Light"/>
              </a:rPr>
              <a:t>TREE</a:t>
            </a:r>
          </a:p>
        </p:txBody>
      </p:sp>
      <p:sp>
        <p:nvSpPr>
          <p:cNvPr id="17" name="TextBox 17"/>
          <p:cNvSpPr txBox="1"/>
          <p:nvPr/>
        </p:nvSpPr>
        <p:spPr>
          <a:xfrm>
            <a:off x="7125796" y="7584335"/>
            <a:ext cx="4093087" cy="1123950"/>
          </a:xfrm>
          <a:prstGeom prst="rect">
            <a:avLst/>
          </a:prstGeom>
        </p:spPr>
        <p:txBody>
          <a:bodyPr lIns="0" tIns="0" rIns="0" bIns="0" rtlCol="0" anchor="t">
            <a:spAutoFit/>
          </a:bodyPr>
          <a:lstStyle/>
          <a:p>
            <a:pPr algn="ctr">
              <a:lnSpc>
                <a:spcPts val="4500"/>
              </a:lnSpc>
            </a:pPr>
            <a:r>
              <a:rPr lang="en-US" sz="3000" spc="30" dirty="0">
                <a:solidFill>
                  <a:srgbClr val="182722"/>
                </a:solidFill>
                <a:latin typeface="Poppins Light"/>
              </a:rPr>
              <a:t>training score: 0.906</a:t>
            </a:r>
          </a:p>
          <a:p>
            <a:pPr algn="ctr">
              <a:lnSpc>
                <a:spcPts val="4500"/>
              </a:lnSpc>
            </a:pPr>
            <a:r>
              <a:rPr lang="en-US" sz="3000" spc="30" dirty="0">
                <a:solidFill>
                  <a:srgbClr val="182722"/>
                </a:solidFill>
                <a:latin typeface="Poppins Light"/>
              </a:rPr>
              <a:t>testing score: 0.341</a:t>
            </a:r>
          </a:p>
        </p:txBody>
      </p:sp>
      <p:sp>
        <p:nvSpPr>
          <p:cNvPr id="18" name="TextBox 18"/>
          <p:cNvSpPr txBox="1"/>
          <p:nvPr/>
        </p:nvSpPr>
        <p:spPr>
          <a:xfrm>
            <a:off x="11971358" y="7584335"/>
            <a:ext cx="4093087" cy="1123950"/>
          </a:xfrm>
          <a:prstGeom prst="rect">
            <a:avLst/>
          </a:prstGeom>
        </p:spPr>
        <p:txBody>
          <a:bodyPr lIns="0" tIns="0" rIns="0" bIns="0" rtlCol="0" anchor="t">
            <a:spAutoFit/>
          </a:bodyPr>
          <a:lstStyle/>
          <a:p>
            <a:pPr algn="ctr">
              <a:lnSpc>
                <a:spcPts val="4500"/>
              </a:lnSpc>
            </a:pPr>
            <a:r>
              <a:rPr lang="en-US" sz="3000" spc="30" dirty="0">
                <a:solidFill>
                  <a:srgbClr val="182722"/>
                </a:solidFill>
                <a:latin typeface="Poppins Light"/>
              </a:rPr>
              <a:t>training score: 0.998</a:t>
            </a:r>
          </a:p>
          <a:p>
            <a:pPr algn="ctr">
              <a:lnSpc>
                <a:spcPts val="4500"/>
              </a:lnSpc>
            </a:pPr>
            <a:r>
              <a:rPr lang="en-US" sz="3000" spc="30" dirty="0">
                <a:solidFill>
                  <a:srgbClr val="182722"/>
                </a:solidFill>
                <a:latin typeface="Poppins Light"/>
              </a:rPr>
              <a:t>testing score: -0.350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8272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96522" y="1028700"/>
            <a:ext cx="8229600" cy="8229600"/>
          </a:xfrm>
          <a:prstGeom prst="rect">
            <a:avLst/>
          </a:prstGeom>
        </p:spPr>
      </p:pic>
      <p:pic>
        <p:nvPicPr>
          <p:cNvPr id="3" name="Picture 3"/>
          <p:cNvPicPr>
            <a:picLocks noChangeAspect="1"/>
          </p:cNvPicPr>
          <p:nvPr/>
        </p:nvPicPr>
        <p:blipFill>
          <a:blip r:embed="rId5"/>
          <a:srcRect/>
          <a:stretch>
            <a:fillRect/>
          </a:stretch>
        </p:blipFill>
        <p:spPr>
          <a:xfrm>
            <a:off x="9144000" y="1316554"/>
            <a:ext cx="7912488" cy="5348842"/>
          </a:xfrm>
          <a:prstGeom prst="rect">
            <a:avLst/>
          </a:prstGeom>
        </p:spPr>
      </p:pic>
      <p:sp>
        <p:nvSpPr>
          <p:cNvPr id="4" name="TextBox 4"/>
          <p:cNvSpPr txBox="1"/>
          <p:nvPr/>
        </p:nvSpPr>
        <p:spPr>
          <a:xfrm>
            <a:off x="1028700" y="3990975"/>
            <a:ext cx="7408756" cy="2295525"/>
          </a:xfrm>
          <a:prstGeom prst="rect">
            <a:avLst/>
          </a:prstGeom>
        </p:spPr>
        <p:txBody>
          <a:bodyPr lIns="0" tIns="0" rIns="0" bIns="0" rtlCol="0" anchor="t">
            <a:spAutoFit/>
          </a:bodyPr>
          <a:lstStyle/>
          <a:p>
            <a:pPr>
              <a:lnSpc>
                <a:spcPts val="9000"/>
              </a:lnSpc>
            </a:pPr>
            <a:r>
              <a:rPr lang="en-US" sz="7500" spc="225" dirty="0">
                <a:solidFill>
                  <a:srgbClr val="FFFFFF"/>
                </a:solidFill>
                <a:latin typeface="Poppins Bold"/>
              </a:rPr>
              <a:t>Results and Evaluation</a:t>
            </a:r>
          </a:p>
        </p:txBody>
      </p:sp>
      <p:sp>
        <p:nvSpPr>
          <p:cNvPr id="5" name="TextBox 5"/>
          <p:cNvSpPr txBox="1"/>
          <p:nvPr/>
        </p:nvSpPr>
        <p:spPr>
          <a:xfrm>
            <a:off x="9144000" y="7200900"/>
            <a:ext cx="7912488" cy="1538883"/>
          </a:xfrm>
          <a:prstGeom prst="rect">
            <a:avLst/>
          </a:prstGeom>
        </p:spPr>
        <p:txBody>
          <a:bodyPr lIns="0" tIns="0" rIns="0" bIns="0" rtlCol="0" anchor="t">
            <a:spAutoFit/>
          </a:bodyPr>
          <a:lstStyle/>
          <a:p>
            <a:pPr algn="ctr">
              <a:lnSpc>
                <a:spcPts val="3001"/>
              </a:lnSpc>
            </a:pPr>
            <a:r>
              <a:rPr lang="en-US" sz="2143" spc="278" dirty="0">
                <a:solidFill>
                  <a:srgbClr val="FFFFFF"/>
                </a:solidFill>
                <a:latin typeface="Poppins Light Bold"/>
              </a:rPr>
              <a:t>IN THIS PART A VISUALIZATION OF THE MODEL’S PREDICTIONS WAS USED TO COMPARE THEIR ACCURACY USING 10 SONGS TAKEN FROM THE TESTING DATA.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8272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6819807">
            <a:off x="-2283034" y="5143500"/>
            <a:ext cx="8229600" cy="8229600"/>
          </a:xfrm>
          <a:prstGeom prst="rect">
            <a:avLst/>
          </a:prstGeom>
        </p:spPr>
      </p:pic>
      <p:sp>
        <p:nvSpPr>
          <p:cNvPr id="3" name="AutoShape 3"/>
          <p:cNvSpPr/>
          <p:nvPr/>
        </p:nvSpPr>
        <p:spPr>
          <a:xfrm rot="-2454669">
            <a:off x="-1342410" y="8204995"/>
            <a:ext cx="7397778" cy="28076"/>
          </a:xfrm>
          <a:prstGeom prst="rect">
            <a:avLst/>
          </a:prstGeom>
          <a:solidFill>
            <a:srgbClr val="FFFFFF"/>
          </a:solidFill>
        </p:spPr>
      </p:sp>
      <p:pic>
        <p:nvPicPr>
          <p:cNvPr id="4" name="Picture 4"/>
          <p:cNvPicPr>
            <a:picLocks noChangeAspect="1"/>
          </p:cNvPicPr>
          <p:nvPr/>
        </p:nvPicPr>
        <p:blipFill>
          <a:blip r:embed="rId5"/>
          <a:srcRect/>
          <a:stretch>
            <a:fillRect/>
          </a:stretch>
        </p:blipFill>
        <p:spPr>
          <a:xfrm>
            <a:off x="9076132" y="3635983"/>
            <a:ext cx="8740588" cy="1828800"/>
          </a:xfrm>
          <a:prstGeom prst="rect">
            <a:avLst/>
          </a:prstGeom>
        </p:spPr>
      </p:pic>
      <p:pic>
        <p:nvPicPr>
          <p:cNvPr id="5" name="Picture 5"/>
          <p:cNvPicPr>
            <a:picLocks noChangeAspect="1"/>
          </p:cNvPicPr>
          <p:nvPr/>
        </p:nvPicPr>
        <p:blipFill>
          <a:blip r:embed="rId6"/>
          <a:srcRect/>
          <a:stretch>
            <a:fillRect/>
          </a:stretch>
        </p:blipFill>
        <p:spPr>
          <a:xfrm>
            <a:off x="12174849" y="6241572"/>
            <a:ext cx="5641872" cy="3376811"/>
          </a:xfrm>
          <a:prstGeom prst="rect">
            <a:avLst/>
          </a:prstGeom>
        </p:spPr>
      </p:pic>
      <p:sp>
        <p:nvSpPr>
          <p:cNvPr id="6" name="TextBox 6"/>
          <p:cNvSpPr txBox="1"/>
          <p:nvPr/>
        </p:nvSpPr>
        <p:spPr>
          <a:xfrm>
            <a:off x="522682" y="1132643"/>
            <a:ext cx="17106900" cy="1154162"/>
          </a:xfrm>
          <a:prstGeom prst="rect">
            <a:avLst/>
          </a:prstGeom>
        </p:spPr>
        <p:txBody>
          <a:bodyPr wrap="square" lIns="0" tIns="0" rIns="0" bIns="0" rtlCol="0" anchor="t">
            <a:spAutoFit/>
          </a:bodyPr>
          <a:lstStyle/>
          <a:p>
            <a:pPr>
              <a:lnSpc>
                <a:spcPts val="9000"/>
              </a:lnSpc>
            </a:pPr>
            <a:r>
              <a:rPr lang="en-US" sz="7500" spc="225" dirty="0">
                <a:solidFill>
                  <a:srgbClr val="00E091"/>
                </a:solidFill>
                <a:latin typeface="Poppins Bold" panose="020B0604020202020204" charset="0"/>
                <a:cs typeface="Poppins Bold" panose="020B0604020202020204" charset="0"/>
              </a:rPr>
              <a:t>IMPLEMENTING A FEATURE MIXER</a:t>
            </a:r>
          </a:p>
        </p:txBody>
      </p:sp>
      <p:sp>
        <p:nvSpPr>
          <p:cNvPr id="7" name="TextBox 7"/>
          <p:cNvSpPr txBox="1"/>
          <p:nvPr/>
        </p:nvSpPr>
        <p:spPr>
          <a:xfrm>
            <a:off x="3242169" y="3597883"/>
            <a:ext cx="5502956" cy="1866900"/>
          </a:xfrm>
          <a:prstGeom prst="rect">
            <a:avLst/>
          </a:prstGeom>
        </p:spPr>
        <p:txBody>
          <a:bodyPr lIns="0" tIns="0" rIns="0" bIns="0" rtlCol="0" anchor="t">
            <a:spAutoFit/>
          </a:bodyPr>
          <a:lstStyle/>
          <a:p>
            <a:pPr algn="r">
              <a:lnSpc>
                <a:spcPts val="2100"/>
              </a:lnSpc>
            </a:pPr>
            <a:r>
              <a:rPr lang="en-US" sz="1500" spc="195" dirty="0">
                <a:solidFill>
                  <a:srgbClr val="FFFFFF"/>
                </a:solidFill>
                <a:latin typeface="Poppins Light Bold"/>
              </a:rPr>
              <a:t>A FEATURE MIXER CAN BE USED TO IDENTIFY WHICH FEATURES ARE MOST IMPORTANT IN PREDICTING THE TARGET VARIABLE. THIS CAN BE USEFUL IN FEATURE SELECTION, WHERE CERTAIN FEATURES CAN BE EXCLUDED FROM THE MODEL TO REDUCE COMPLEXITY AND IMPROVE PERFORMANCE.</a:t>
            </a:r>
          </a:p>
        </p:txBody>
      </p:sp>
      <p:sp>
        <p:nvSpPr>
          <p:cNvPr id="8" name="TextBox 8"/>
          <p:cNvSpPr txBox="1"/>
          <p:nvPr/>
        </p:nvSpPr>
        <p:spPr>
          <a:xfrm>
            <a:off x="6392522" y="6203472"/>
            <a:ext cx="5502956" cy="2133600"/>
          </a:xfrm>
          <a:prstGeom prst="rect">
            <a:avLst/>
          </a:prstGeom>
        </p:spPr>
        <p:txBody>
          <a:bodyPr lIns="0" tIns="0" rIns="0" bIns="0" rtlCol="0" anchor="t">
            <a:spAutoFit/>
          </a:bodyPr>
          <a:lstStyle/>
          <a:p>
            <a:pPr algn="r">
              <a:lnSpc>
                <a:spcPts val="2100"/>
              </a:lnSpc>
            </a:pPr>
            <a:r>
              <a:rPr lang="en-US" sz="1500" spc="195" dirty="0">
                <a:solidFill>
                  <a:srgbClr val="FFFFFF"/>
                </a:solidFill>
                <a:latin typeface="Poppins Light Bold"/>
              </a:rPr>
              <a:t>FOR THE FIRST SET OF FEATURES, ALL THREE MODELS HAVE PREDICTED A DIFFERENT POPULARITY SCORE. BASED ON THE GIVEN INPUT, THE LINEAR REGRESSION GAVE A RANKING OF 35/100 FOR THE FIRST SONG, THE RANDOM FOREST GAVE A RANKING OF 15/100, AND THE DECISION TREE GAVE A RANKING OF 0/100. </a:t>
            </a:r>
          </a:p>
          <a:p>
            <a:pPr algn="r">
              <a:lnSpc>
                <a:spcPts val="2100"/>
              </a:lnSpc>
            </a:pPr>
            <a:endParaRPr lang="en-US" sz="1500" spc="195" dirty="0">
              <a:solidFill>
                <a:srgbClr val="FFFFFF"/>
              </a:solidFill>
              <a:latin typeface="Poppins Light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8272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6819807">
            <a:off x="-2283034" y="5143500"/>
            <a:ext cx="8229600" cy="8229600"/>
          </a:xfrm>
          <a:prstGeom prst="rect">
            <a:avLst/>
          </a:prstGeom>
        </p:spPr>
      </p:pic>
      <p:sp>
        <p:nvSpPr>
          <p:cNvPr id="3" name="AutoShape 3"/>
          <p:cNvSpPr/>
          <p:nvPr/>
        </p:nvSpPr>
        <p:spPr>
          <a:xfrm rot="-2454669">
            <a:off x="-1338477" y="8215538"/>
            <a:ext cx="7415228" cy="9557"/>
          </a:xfrm>
          <a:prstGeom prst="rect">
            <a:avLst/>
          </a:prstGeom>
          <a:solidFill>
            <a:srgbClr val="FFFFFF"/>
          </a:solidFill>
        </p:spPr>
      </p:sp>
      <p:pic>
        <p:nvPicPr>
          <p:cNvPr id="4" name="Picture 4"/>
          <p:cNvPicPr>
            <a:picLocks noChangeAspect="1"/>
          </p:cNvPicPr>
          <p:nvPr/>
        </p:nvPicPr>
        <p:blipFill>
          <a:blip r:embed="rId5"/>
          <a:srcRect/>
          <a:stretch>
            <a:fillRect/>
          </a:stretch>
        </p:blipFill>
        <p:spPr>
          <a:xfrm>
            <a:off x="9076132" y="3582195"/>
            <a:ext cx="8740588" cy="1882588"/>
          </a:xfrm>
          <a:prstGeom prst="rect">
            <a:avLst/>
          </a:prstGeom>
        </p:spPr>
      </p:pic>
      <p:pic>
        <p:nvPicPr>
          <p:cNvPr id="5" name="Picture 5"/>
          <p:cNvPicPr>
            <a:picLocks noChangeAspect="1"/>
          </p:cNvPicPr>
          <p:nvPr/>
        </p:nvPicPr>
        <p:blipFill>
          <a:blip r:embed="rId6"/>
          <a:srcRect/>
          <a:stretch>
            <a:fillRect/>
          </a:stretch>
        </p:blipFill>
        <p:spPr>
          <a:xfrm>
            <a:off x="12174849" y="6241572"/>
            <a:ext cx="5641872" cy="3358257"/>
          </a:xfrm>
          <a:prstGeom prst="rect">
            <a:avLst/>
          </a:prstGeom>
        </p:spPr>
      </p:pic>
      <p:sp>
        <p:nvSpPr>
          <p:cNvPr id="6" name="TextBox 6"/>
          <p:cNvSpPr txBox="1"/>
          <p:nvPr/>
        </p:nvSpPr>
        <p:spPr>
          <a:xfrm>
            <a:off x="533400" y="1169460"/>
            <a:ext cx="17106900" cy="1154162"/>
          </a:xfrm>
          <a:prstGeom prst="rect">
            <a:avLst/>
          </a:prstGeom>
        </p:spPr>
        <p:txBody>
          <a:bodyPr wrap="square" lIns="0" tIns="0" rIns="0" bIns="0" rtlCol="0" anchor="t">
            <a:spAutoFit/>
          </a:bodyPr>
          <a:lstStyle/>
          <a:p>
            <a:pPr>
              <a:lnSpc>
                <a:spcPts val="9000"/>
              </a:lnSpc>
            </a:pPr>
            <a:r>
              <a:rPr lang="en-US" sz="7500" spc="225" dirty="0">
                <a:solidFill>
                  <a:srgbClr val="00E091"/>
                </a:solidFill>
                <a:latin typeface="Poppins Bold" panose="020B0604020202020204" charset="0"/>
                <a:cs typeface="Poppins Bold" panose="020B0604020202020204" charset="0"/>
              </a:rPr>
              <a:t>IMPLEMENTING A FEATURE MIXER</a:t>
            </a:r>
          </a:p>
        </p:txBody>
      </p:sp>
      <p:sp>
        <p:nvSpPr>
          <p:cNvPr id="7" name="TextBox 7"/>
          <p:cNvSpPr txBox="1"/>
          <p:nvPr/>
        </p:nvSpPr>
        <p:spPr>
          <a:xfrm>
            <a:off x="3375552" y="3576241"/>
            <a:ext cx="5502956" cy="2154436"/>
          </a:xfrm>
          <a:prstGeom prst="rect">
            <a:avLst/>
          </a:prstGeom>
        </p:spPr>
        <p:txBody>
          <a:bodyPr lIns="0" tIns="0" rIns="0" bIns="0" rtlCol="0" anchor="t">
            <a:spAutoFit/>
          </a:bodyPr>
          <a:lstStyle/>
          <a:p>
            <a:pPr algn="r">
              <a:lnSpc>
                <a:spcPts val="2100"/>
              </a:lnSpc>
            </a:pPr>
            <a:r>
              <a:rPr lang="en-US" sz="1500" spc="195" dirty="0">
                <a:solidFill>
                  <a:srgbClr val="FFFFFF"/>
                </a:solidFill>
                <a:latin typeface="Poppins Light Bold"/>
              </a:rPr>
              <a:t>THIS VISUALIZATION ALSO SUPPORT MULTIPLE TESTING AND COMPARISON. AS SEEN, INCREASING ACOUSTICNESS, ENERGY LIVENESS, LOUDNESS, TEMPO, AND VALENCE AND RERUNNING THE SCRIPT AGAIN RESULTS IN A DIFFERENT GRAPH AND RESULTED IN AN INCREASED POPULARITY RANKING.</a:t>
            </a:r>
          </a:p>
          <a:p>
            <a:pPr algn="r">
              <a:lnSpc>
                <a:spcPts val="2100"/>
              </a:lnSpc>
            </a:pPr>
            <a:endParaRPr lang="en-US" sz="1500" spc="195" dirty="0">
              <a:solidFill>
                <a:srgbClr val="FFFFFF"/>
              </a:solidFill>
              <a:latin typeface="Poppins Light Bold"/>
            </a:endParaRPr>
          </a:p>
        </p:txBody>
      </p:sp>
      <p:sp>
        <p:nvSpPr>
          <p:cNvPr id="8" name="TextBox 8"/>
          <p:cNvSpPr txBox="1"/>
          <p:nvPr/>
        </p:nvSpPr>
        <p:spPr>
          <a:xfrm>
            <a:off x="6392522" y="6203472"/>
            <a:ext cx="5502956" cy="2133600"/>
          </a:xfrm>
          <a:prstGeom prst="rect">
            <a:avLst/>
          </a:prstGeom>
        </p:spPr>
        <p:txBody>
          <a:bodyPr lIns="0" tIns="0" rIns="0" bIns="0" rtlCol="0" anchor="t">
            <a:spAutoFit/>
          </a:bodyPr>
          <a:lstStyle/>
          <a:p>
            <a:pPr algn="r">
              <a:lnSpc>
                <a:spcPts val="2100"/>
              </a:lnSpc>
            </a:pPr>
            <a:r>
              <a:rPr lang="en-US" sz="1500" spc="195">
                <a:solidFill>
                  <a:srgbClr val="FFFFFF"/>
                </a:solidFill>
                <a:latin typeface="Poppins Light Bold"/>
              </a:rPr>
              <a:t>THE GRAPH ENABLES IT TO EASILY COMPARE THE THREE MODELS’ PREDICTIONS BEFORE AND AFTER THE CHANGES MADE. BOTH THE DECISION TREE AND THE RANDOM FOREST MODELS PREDICTED THE FIRST CHANGES HAD INCREASED IN POPULARITY, WHILE THE LINEAR REGRESSION PREDICTION WAS LOWER.</a:t>
            </a:r>
          </a:p>
          <a:p>
            <a:pPr algn="r">
              <a:lnSpc>
                <a:spcPts val="2100"/>
              </a:lnSpc>
            </a:pPr>
            <a:endParaRPr lang="en-US" sz="1500" spc="195">
              <a:solidFill>
                <a:srgbClr val="FFFFFF"/>
              </a:solidFill>
              <a:latin typeface="Poppins Light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4">
            <a:extLst>
              <a:ext uri="{FF2B5EF4-FFF2-40B4-BE49-F238E27FC236}">
                <a16:creationId xmlns:a16="http://schemas.microsoft.com/office/drawing/2014/main" id="{4410F71C-818F-6CA2-7A5B-09222CEFF1BB}"/>
              </a:ext>
            </a:extLst>
          </p:cNvPr>
          <p:cNvSpPr txBox="1"/>
          <p:nvPr/>
        </p:nvSpPr>
        <p:spPr>
          <a:xfrm>
            <a:off x="152400" y="141376"/>
            <a:ext cx="17919469" cy="738664"/>
          </a:xfrm>
          <a:prstGeom prst="rect">
            <a:avLst/>
          </a:prstGeom>
        </p:spPr>
        <p:txBody>
          <a:bodyPr wrap="square" lIns="0" tIns="0" rIns="0" bIns="0" rtlCol="0" anchor="t">
            <a:spAutoFit/>
          </a:bodyPr>
          <a:lstStyle/>
          <a:p>
            <a:r>
              <a:rPr lang="en-US" sz="4800" spc="-151" dirty="0">
                <a:latin typeface="Poppins Bold" panose="020B0604020202020204" charset="0"/>
                <a:cs typeface="Poppins Bold" panose="020B0604020202020204" charset="0"/>
              </a:rPr>
              <a:t>Predicting Song Popularity using Spotify's Music Dataset</a:t>
            </a:r>
          </a:p>
        </p:txBody>
      </p:sp>
      <p:sp>
        <p:nvSpPr>
          <p:cNvPr id="9" name="TextBox 3">
            <a:extLst>
              <a:ext uri="{FF2B5EF4-FFF2-40B4-BE49-F238E27FC236}">
                <a16:creationId xmlns:a16="http://schemas.microsoft.com/office/drawing/2014/main" id="{450C279E-B0CB-9553-06C8-2974CBD4D16B}"/>
              </a:ext>
            </a:extLst>
          </p:cNvPr>
          <p:cNvSpPr txBox="1"/>
          <p:nvPr/>
        </p:nvSpPr>
        <p:spPr>
          <a:xfrm>
            <a:off x="-67104" y="893557"/>
            <a:ext cx="2505504" cy="973343"/>
          </a:xfrm>
          <a:prstGeom prst="rect">
            <a:avLst/>
          </a:prstGeom>
        </p:spPr>
        <p:txBody>
          <a:bodyPr wrap="square" lIns="0" tIns="0" rIns="0" bIns="0" rtlCol="0" anchor="t">
            <a:spAutoFit/>
          </a:bodyPr>
          <a:lstStyle/>
          <a:p>
            <a:pPr algn="r">
              <a:lnSpc>
                <a:spcPts val="9000"/>
              </a:lnSpc>
            </a:pPr>
            <a:r>
              <a:rPr lang="en-US" sz="2800" spc="225" dirty="0">
                <a:latin typeface="Poppins Bold" panose="020B0604020202020204" charset="0"/>
                <a:cs typeface="Poppins Bold" panose="020B0604020202020204" charset="0"/>
              </a:rPr>
              <a:t>OVERVIEW</a:t>
            </a:r>
          </a:p>
        </p:txBody>
      </p:sp>
      <p:sp>
        <p:nvSpPr>
          <p:cNvPr id="10" name="TextBox 6">
            <a:extLst>
              <a:ext uri="{FF2B5EF4-FFF2-40B4-BE49-F238E27FC236}">
                <a16:creationId xmlns:a16="http://schemas.microsoft.com/office/drawing/2014/main" id="{CA8227DB-8D61-C9C6-EAA9-99C205C6E128}"/>
              </a:ext>
            </a:extLst>
          </p:cNvPr>
          <p:cNvSpPr txBox="1"/>
          <p:nvPr/>
        </p:nvSpPr>
        <p:spPr>
          <a:xfrm>
            <a:off x="299528" y="2002436"/>
            <a:ext cx="3586672" cy="2215991"/>
          </a:xfrm>
          <a:prstGeom prst="rect">
            <a:avLst/>
          </a:prstGeom>
        </p:spPr>
        <p:txBody>
          <a:bodyPr wrap="square" lIns="0" tIns="0" rIns="0" bIns="0" rtlCol="0" anchor="t">
            <a:spAutoFit/>
          </a:bodyPr>
          <a:lstStyle/>
          <a:p>
            <a:r>
              <a:rPr lang="en-US" sz="1600" spc="30" dirty="0">
                <a:latin typeface="Poppins Light"/>
              </a:rPr>
              <a:t>The Spotify music dataset contains numeric metrics generated by Spotify which measure the songs' danceability, mood, liveness, etc. The goal of this project was to predict the hit songs in future years from multiple artists based on the given dataset. </a:t>
            </a:r>
          </a:p>
        </p:txBody>
      </p:sp>
      <p:sp>
        <p:nvSpPr>
          <p:cNvPr id="11" name="TextBox 3">
            <a:extLst>
              <a:ext uri="{FF2B5EF4-FFF2-40B4-BE49-F238E27FC236}">
                <a16:creationId xmlns:a16="http://schemas.microsoft.com/office/drawing/2014/main" id="{E540A78C-9F64-9C7E-AB18-3F8FD8F6ECCA}"/>
              </a:ext>
            </a:extLst>
          </p:cNvPr>
          <p:cNvSpPr txBox="1"/>
          <p:nvPr/>
        </p:nvSpPr>
        <p:spPr>
          <a:xfrm>
            <a:off x="-152400" y="4469180"/>
            <a:ext cx="4038600" cy="973343"/>
          </a:xfrm>
          <a:prstGeom prst="rect">
            <a:avLst/>
          </a:prstGeom>
        </p:spPr>
        <p:txBody>
          <a:bodyPr wrap="square" lIns="0" tIns="0" rIns="0" bIns="0" rtlCol="0" anchor="t">
            <a:spAutoFit/>
          </a:bodyPr>
          <a:lstStyle/>
          <a:p>
            <a:pPr algn="r">
              <a:lnSpc>
                <a:spcPts val="9000"/>
              </a:lnSpc>
            </a:pPr>
            <a:r>
              <a:rPr lang="en-US" sz="2800" spc="225" dirty="0">
                <a:latin typeface="Poppins Bold" panose="020B0604020202020204" charset="0"/>
                <a:cs typeface="Poppins Bold" panose="020B0604020202020204" charset="0"/>
              </a:rPr>
              <a:t>PRE-PROCESSING</a:t>
            </a:r>
          </a:p>
        </p:txBody>
      </p:sp>
      <p:grpSp>
        <p:nvGrpSpPr>
          <p:cNvPr id="12" name="Group 4">
            <a:extLst>
              <a:ext uri="{FF2B5EF4-FFF2-40B4-BE49-F238E27FC236}">
                <a16:creationId xmlns:a16="http://schemas.microsoft.com/office/drawing/2014/main" id="{60528680-3048-15C0-8762-AA331A125678}"/>
              </a:ext>
            </a:extLst>
          </p:cNvPr>
          <p:cNvGrpSpPr/>
          <p:nvPr/>
        </p:nvGrpSpPr>
        <p:grpSpPr>
          <a:xfrm>
            <a:off x="246308" y="5489006"/>
            <a:ext cx="3667035" cy="2227594"/>
            <a:chOff x="-90153" y="-895368"/>
            <a:chExt cx="8807411" cy="2970125"/>
          </a:xfrm>
        </p:grpSpPr>
        <p:sp>
          <p:nvSpPr>
            <p:cNvPr id="13" name="TextBox 5">
              <a:extLst>
                <a:ext uri="{FF2B5EF4-FFF2-40B4-BE49-F238E27FC236}">
                  <a16:creationId xmlns:a16="http://schemas.microsoft.com/office/drawing/2014/main" id="{C2927F41-E6C9-93CB-79DF-0FF8C6C87406}"/>
                </a:ext>
              </a:extLst>
            </p:cNvPr>
            <p:cNvSpPr txBox="1"/>
            <p:nvPr/>
          </p:nvSpPr>
          <p:spPr>
            <a:xfrm>
              <a:off x="-27524" y="-895368"/>
              <a:ext cx="8744782" cy="984887"/>
            </a:xfrm>
            <a:prstGeom prst="rect">
              <a:avLst/>
            </a:prstGeom>
          </p:spPr>
          <p:txBody>
            <a:bodyPr wrap="square" lIns="0" tIns="0" rIns="0" bIns="0" rtlCol="0" anchor="t">
              <a:spAutoFit/>
            </a:bodyPr>
            <a:lstStyle/>
            <a:p>
              <a:r>
                <a:rPr lang="en-US" sz="2400" spc="429" dirty="0">
                  <a:latin typeface="Poppins Light Bold"/>
                </a:rPr>
                <a:t>REDUCING NUMBER OF SONGS</a:t>
              </a:r>
            </a:p>
          </p:txBody>
        </p:sp>
        <p:sp>
          <p:nvSpPr>
            <p:cNvPr id="14" name="TextBox 6">
              <a:extLst>
                <a:ext uri="{FF2B5EF4-FFF2-40B4-BE49-F238E27FC236}">
                  <a16:creationId xmlns:a16="http://schemas.microsoft.com/office/drawing/2014/main" id="{D0C87B42-E69F-8FC4-2F75-EA8261452E83}"/>
                </a:ext>
              </a:extLst>
            </p:cNvPr>
            <p:cNvSpPr txBox="1"/>
            <p:nvPr/>
          </p:nvSpPr>
          <p:spPr>
            <a:xfrm>
              <a:off x="-90153" y="151496"/>
              <a:ext cx="8744779" cy="1923261"/>
            </a:xfrm>
            <a:prstGeom prst="rect">
              <a:avLst/>
            </a:prstGeom>
          </p:spPr>
          <p:txBody>
            <a:bodyPr lIns="0" tIns="0" rIns="0" bIns="0" rtlCol="0" anchor="t">
              <a:spAutoFit/>
            </a:bodyPr>
            <a:lstStyle/>
            <a:p>
              <a:pPr>
                <a:lnSpc>
                  <a:spcPct val="150000"/>
                </a:lnSpc>
              </a:pPr>
              <a:r>
                <a:rPr lang="en-US" sz="1600" spc="25" dirty="0">
                  <a:latin typeface="Poppins Light"/>
                </a:rPr>
                <a:t>The database contains more than 232,000 songs. Following the data cleaning process, the number of songs was reduced to 176,000. </a:t>
              </a:r>
            </a:p>
          </p:txBody>
        </p:sp>
      </p:grpSp>
      <p:grpSp>
        <p:nvGrpSpPr>
          <p:cNvPr id="15" name="Group 7">
            <a:extLst>
              <a:ext uri="{FF2B5EF4-FFF2-40B4-BE49-F238E27FC236}">
                <a16:creationId xmlns:a16="http://schemas.microsoft.com/office/drawing/2014/main" id="{6A32636D-C0D9-BA2F-68CF-DDA6A0E5DB69}"/>
              </a:ext>
            </a:extLst>
          </p:cNvPr>
          <p:cNvGrpSpPr/>
          <p:nvPr/>
        </p:nvGrpSpPr>
        <p:grpSpPr>
          <a:xfrm>
            <a:off x="299528" y="7969110"/>
            <a:ext cx="3613815" cy="1847357"/>
            <a:chOff x="-75867" y="-514379"/>
            <a:chExt cx="8769463" cy="2463142"/>
          </a:xfrm>
        </p:grpSpPr>
        <p:sp>
          <p:nvSpPr>
            <p:cNvPr id="16" name="TextBox 8">
              <a:extLst>
                <a:ext uri="{FF2B5EF4-FFF2-40B4-BE49-F238E27FC236}">
                  <a16:creationId xmlns:a16="http://schemas.microsoft.com/office/drawing/2014/main" id="{86DEB496-C748-2267-446C-946B7CFCC1F4}"/>
                </a:ext>
              </a:extLst>
            </p:cNvPr>
            <p:cNvSpPr txBox="1"/>
            <p:nvPr/>
          </p:nvSpPr>
          <p:spPr>
            <a:xfrm>
              <a:off x="-51186" y="-514379"/>
              <a:ext cx="8744782" cy="984885"/>
            </a:xfrm>
            <a:prstGeom prst="rect">
              <a:avLst/>
            </a:prstGeom>
          </p:spPr>
          <p:txBody>
            <a:bodyPr lIns="0" tIns="0" rIns="0" bIns="0" rtlCol="0" anchor="t">
              <a:spAutoFit/>
            </a:bodyPr>
            <a:lstStyle/>
            <a:p>
              <a:r>
                <a:rPr lang="en-US" sz="2400" spc="429" dirty="0">
                  <a:latin typeface="Poppins Light Bold"/>
                </a:rPr>
                <a:t>REMOVING FEATURES</a:t>
              </a:r>
            </a:p>
          </p:txBody>
        </p:sp>
        <p:sp>
          <p:nvSpPr>
            <p:cNvPr id="17" name="TextBox 9">
              <a:extLst>
                <a:ext uri="{FF2B5EF4-FFF2-40B4-BE49-F238E27FC236}">
                  <a16:creationId xmlns:a16="http://schemas.microsoft.com/office/drawing/2014/main" id="{96605626-DC74-0A96-9B9C-56684E55FE41}"/>
                </a:ext>
              </a:extLst>
            </p:cNvPr>
            <p:cNvSpPr txBox="1"/>
            <p:nvPr/>
          </p:nvSpPr>
          <p:spPr>
            <a:xfrm>
              <a:off x="-75867" y="517944"/>
              <a:ext cx="8744782" cy="1430819"/>
            </a:xfrm>
            <a:prstGeom prst="rect">
              <a:avLst/>
            </a:prstGeom>
          </p:spPr>
          <p:txBody>
            <a:bodyPr lIns="0" tIns="0" rIns="0" bIns="0" rtlCol="0" anchor="t">
              <a:spAutoFit/>
            </a:bodyPr>
            <a:lstStyle/>
            <a:p>
              <a:pPr>
                <a:lnSpc>
                  <a:spcPct val="150000"/>
                </a:lnSpc>
              </a:pPr>
              <a:r>
                <a:rPr lang="en-US" sz="1600" spc="24" dirty="0">
                  <a:latin typeface="Poppins Light"/>
                </a:rPr>
                <a:t>Dropping duplicates of </a:t>
              </a:r>
              <a:r>
                <a:rPr lang="en-US" sz="1600" spc="24" dirty="0" err="1">
                  <a:latin typeface="Poppins Light"/>
                </a:rPr>
                <a:t>track_id</a:t>
              </a:r>
              <a:r>
                <a:rPr lang="en-US" sz="1600" spc="24" dirty="0">
                  <a:latin typeface="Poppins Light"/>
                </a:rPr>
                <a:t> and </a:t>
              </a:r>
              <a:r>
                <a:rPr lang="en-US" sz="1600" spc="25" dirty="0">
                  <a:latin typeface="Poppins Light"/>
                </a:rPr>
                <a:t>converted </a:t>
              </a:r>
              <a:r>
                <a:rPr lang="en-US" sz="1600" spc="25" dirty="0" err="1">
                  <a:latin typeface="Poppins Light"/>
                </a:rPr>
                <a:t>time_signature</a:t>
              </a:r>
              <a:r>
                <a:rPr lang="en-US" sz="1600" spc="25" dirty="0">
                  <a:latin typeface="Poppins Light"/>
                </a:rPr>
                <a:t> from type object to integer.</a:t>
              </a:r>
            </a:p>
          </p:txBody>
        </p:sp>
      </p:grpSp>
      <p:sp>
        <p:nvSpPr>
          <p:cNvPr id="18" name="TextBox 3">
            <a:extLst>
              <a:ext uri="{FF2B5EF4-FFF2-40B4-BE49-F238E27FC236}">
                <a16:creationId xmlns:a16="http://schemas.microsoft.com/office/drawing/2014/main" id="{03142DCF-B5F9-2D52-6CE7-49F905C08567}"/>
              </a:ext>
            </a:extLst>
          </p:cNvPr>
          <p:cNvSpPr txBox="1"/>
          <p:nvPr/>
        </p:nvSpPr>
        <p:spPr>
          <a:xfrm>
            <a:off x="12801600" y="6856348"/>
            <a:ext cx="3915629" cy="430887"/>
          </a:xfrm>
          <a:prstGeom prst="rect">
            <a:avLst/>
          </a:prstGeom>
        </p:spPr>
        <p:txBody>
          <a:bodyPr wrap="square" lIns="0" tIns="0" rIns="0" bIns="0" rtlCol="0" anchor="t">
            <a:spAutoFit/>
          </a:bodyPr>
          <a:lstStyle/>
          <a:p>
            <a:r>
              <a:rPr lang="en-US" sz="2800" spc="225" dirty="0">
                <a:latin typeface="Poppins Bold" panose="020B0604020202020204" charset="0"/>
                <a:cs typeface="Poppins Bold" panose="020B0604020202020204" charset="0"/>
              </a:rPr>
              <a:t>MODEL SELECTION</a:t>
            </a:r>
          </a:p>
        </p:txBody>
      </p:sp>
      <p:sp>
        <p:nvSpPr>
          <p:cNvPr id="20" name="TextBox 19">
            <a:extLst>
              <a:ext uri="{FF2B5EF4-FFF2-40B4-BE49-F238E27FC236}">
                <a16:creationId xmlns:a16="http://schemas.microsoft.com/office/drawing/2014/main" id="{F206521B-9911-3CA7-3DD3-5B9A5F99DE96}"/>
              </a:ext>
            </a:extLst>
          </p:cNvPr>
          <p:cNvSpPr txBox="1"/>
          <p:nvPr/>
        </p:nvSpPr>
        <p:spPr>
          <a:xfrm>
            <a:off x="12748131" y="7407414"/>
            <a:ext cx="2263269" cy="707886"/>
          </a:xfrm>
          <a:prstGeom prst="rect">
            <a:avLst/>
          </a:prstGeom>
          <a:noFill/>
        </p:spPr>
        <p:txBody>
          <a:bodyPr wrap="square">
            <a:spAutoFit/>
          </a:bodyPr>
          <a:lstStyle/>
          <a:p>
            <a:r>
              <a:rPr lang="en-US" sz="2000" spc="429" dirty="0">
                <a:latin typeface="Poppins Light Bold"/>
              </a:rPr>
              <a:t>LINEAR REGRESSION</a:t>
            </a:r>
            <a:endParaRPr lang="en-US" sz="2000" dirty="0"/>
          </a:p>
        </p:txBody>
      </p:sp>
      <p:sp>
        <p:nvSpPr>
          <p:cNvPr id="21" name="TextBox 5">
            <a:extLst>
              <a:ext uri="{FF2B5EF4-FFF2-40B4-BE49-F238E27FC236}">
                <a16:creationId xmlns:a16="http://schemas.microsoft.com/office/drawing/2014/main" id="{DB922C6C-3C3D-FED4-CD1F-46EFE64DC288}"/>
              </a:ext>
            </a:extLst>
          </p:cNvPr>
          <p:cNvSpPr txBox="1"/>
          <p:nvPr/>
        </p:nvSpPr>
        <p:spPr>
          <a:xfrm>
            <a:off x="15303282" y="7335318"/>
            <a:ext cx="2263268" cy="703782"/>
          </a:xfrm>
          <a:prstGeom prst="rect">
            <a:avLst/>
          </a:prstGeom>
        </p:spPr>
        <p:txBody>
          <a:bodyPr wrap="square" lIns="0" tIns="0" rIns="0" bIns="0" rtlCol="0" anchor="t">
            <a:spAutoFit/>
          </a:bodyPr>
          <a:lstStyle/>
          <a:p>
            <a:pPr>
              <a:lnSpc>
                <a:spcPct val="150000"/>
              </a:lnSpc>
            </a:pPr>
            <a:r>
              <a:rPr lang="en-US" sz="1600" spc="30" dirty="0">
                <a:latin typeface="Poppins Light"/>
              </a:rPr>
              <a:t>training score: 0.202</a:t>
            </a:r>
          </a:p>
          <a:p>
            <a:pPr>
              <a:lnSpc>
                <a:spcPct val="150000"/>
              </a:lnSpc>
            </a:pPr>
            <a:r>
              <a:rPr lang="en-US" sz="1600" spc="30" dirty="0">
                <a:latin typeface="Poppins Light"/>
              </a:rPr>
              <a:t>testing score: 0.199</a:t>
            </a:r>
          </a:p>
        </p:txBody>
      </p:sp>
      <p:sp>
        <p:nvSpPr>
          <p:cNvPr id="22" name="TextBox 21">
            <a:extLst>
              <a:ext uri="{FF2B5EF4-FFF2-40B4-BE49-F238E27FC236}">
                <a16:creationId xmlns:a16="http://schemas.microsoft.com/office/drawing/2014/main" id="{7C991354-2FD3-D760-9E12-1703174D6FF1}"/>
              </a:ext>
            </a:extLst>
          </p:cNvPr>
          <p:cNvSpPr txBox="1"/>
          <p:nvPr/>
        </p:nvSpPr>
        <p:spPr>
          <a:xfrm>
            <a:off x="12767545" y="8321814"/>
            <a:ext cx="2015255" cy="707886"/>
          </a:xfrm>
          <a:prstGeom prst="rect">
            <a:avLst/>
          </a:prstGeom>
          <a:noFill/>
        </p:spPr>
        <p:txBody>
          <a:bodyPr wrap="square">
            <a:spAutoFit/>
          </a:bodyPr>
          <a:lstStyle/>
          <a:p>
            <a:r>
              <a:rPr lang="en-US" sz="2000" spc="429" dirty="0">
                <a:latin typeface="Poppins Light Bold"/>
              </a:rPr>
              <a:t>RANDOM FOREST</a:t>
            </a:r>
            <a:endParaRPr lang="en-US" sz="2000" dirty="0"/>
          </a:p>
        </p:txBody>
      </p:sp>
      <p:sp>
        <p:nvSpPr>
          <p:cNvPr id="23" name="TextBox 22">
            <a:extLst>
              <a:ext uri="{FF2B5EF4-FFF2-40B4-BE49-F238E27FC236}">
                <a16:creationId xmlns:a16="http://schemas.microsoft.com/office/drawing/2014/main" id="{2EFAA2B8-39C3-3CAA-0C30-0657FF3DED86}"/>
              </a:ext>
            </a:extLst>
          </p:cNvPr>
          <p:cNvSpPr txBox="1"/>
          <p:nvPr/>
        </p:nvSpPr>
        <p:spPr>
          <a:xfrm>
            <a:off x="12767545" y="9182100"/>
            <a:ext cx="2015255" cy="707886"/>
          </a:xfrm>
          <a:prstGeom prst="rect">
            <a:avLst/>
          </a:prstGeom>
          <a:noFill/>
        </p:spPr>
        <p:txBody>
          <a:bodyPr wrap="square">
            <a:spAutoFit/>
          </a:bodyPr>
          <a:lstStyle/>
          <a:p>
            <a:r>
              <a:rPr lang="en-US" sz="2000" spc="429" dirty="0">
                <a:latin typeface="Poppins Light Bold"/>
              </a:rPr>
              <a:t>DECISION TREE</a:t>
            </a:r>
            <a:endParaRPr lang="en-US" sz="2000" dirty="0"/>
          </a:p>
        </p:txBody>
      </p:sp>
      <p:sp>
        <p:nvSpPr>
          <p:cNvPr id="24" name="TextBox 17">
            <a:extLst>
              <a:ext uri="{FF2B5EF4-FFF2-40B4-BE49-F238E27FC236}">
                <a16:creationId xmlns:a16="http://schemas.microsoft.com/office/drawing/2014/main" id="{07ED9ACC-9C7C-9866-8A0F-5D8A5C49C0DB}"/>
              </a:ext>
            </a:extLst>
          </p:cNvPr>
          <p:cNvSpPr txBox="1"/>
          <p:nvPr/>
        </p:nvSpPr>
        <p:spPr>
          <a:xfrm>
            <a:off x="15294730" y="8249718"/>
            <a:ext cx="2475404" cy="703782"/>
          </a:xfrm>
          <a:prstGeom prst="rect">
            <a:avLst/>
          </a:prstGeom>
        </p:spPr>
        <p:txBody>
          <a:bodyPr wrap="square" lIns="0" tIns="0" rIns="0" bIns="0" rtlCol="0" anchor="t">
            <a:spAutoFit/>
          </a:bodyPr>
          <a:lstStyle/>
          <a:p>
            <a:pPr>
              <a:lnSpc>
                <a:spcPct val="150000"/>
              </a:lnSpc>
            </a:pPr>
            <a:r>
              <a:rPr lang="en-US" sz="1600" spc="30" dirty="0">
                <a:latin typeface="Poppins Light"/>
              </a:rPr>
              <a:t>training score: 0.906</a:t>
            </a:r>
          </a:p>
          <a:p>
            <a:pPr>
              <a:lnSpc>
                <a:spcPct val="150000"/>
              </a:lnSpc>
            </a:pPr>
            <a:r>
              <a:rPr lang="en-US" sz="1600" spc="30" dirty="0">
                <a:latin typeface="Poppins Light"/>
              </a:rPr>
              <a:t>testing score: 0.341</a:t>
            </a:r>
          </a:p>
        </p:txBody>
      </p:sp>
      <p:sp>
        <p:nvSpPr>
          <p:cNvPr id="25" name="TextBox 18">
            <a:extLst>
              <a:ext uri="{FF2B5EF4-FFF2-40B4-BE49-F238E27FC236}">
                <a16:creationId xmlns:a16="http://schemas.microsoft.com/office/drawing/2014/main" id="{B8AB2828-7646-194E-21CB-3FCAC18D91E5}"/>
              </a:ext>
            </a:extLst>
          </p:cNvPr>
          <p:cNvSpPr txBox="1"/>
          <p:nvPr/>
        </p:nvSpPr>
        <p:spPr>
          <a:xfrm>
            <a:off x="15294730" y="9105900"/>
            <a:ext cx="2536070" cy="703782"/>
          </a:xfrm>
          <a:prstGeom prst="rect">
            <a:avLst/>
          </a:prstGeom>
        </p:spPr>
        <p:txBody>
          <a:bodyPr wrap="square" lIns="0" tIns="0" rIns="0" bIns="0" rtlCol="0" anchor="t">
            <a:spAutoFit/>
          </a:bodyPr>
          <a:lstStyle/>
          <a:p>
            <a:pPr>
              <a:lnSpc>
                <a:spcPct val="150000"/>
              </a:lnSpc>
            </a:pPr>
            <a:r>
              <a:rPr lang="en-US" sz="1600" spc="30" dirty="0">
                <a:latin typeface="Poppins Light"/>
              </a:rPr>
              <a:t>training score: 0.998</a:t>
            </a:r>
          </a:p>
          <a:p>
            <a:pPr>
              <a:lnSpc>
                <a:spcPct val="150000"/>
              </a:lnSpc>
            </a:pPr>
            <a:r>
              <a:rPr lang="en-US" sz="1600" spc="30" dirty="0">
                <a:latin typeface="Poppins Light"/>
              </a:rPr>
              <a:t>testing score: -0.350</a:t>
            </a:r>
          </a:p>
        </p:txBody>
      </p:sp>
      <p:sp>
        <p:nvSpPr>
          <p:cNvPr id="26" name="TextBox 3">
            <a:extLst>
              <a:ext uri="{FF2B5EF4-FFF2-40B4-BE49-F238E27FC236}">
                <a16:creationId xmlns:a16="http://schemas.microsoft.com/office/drawing/2014/main" id="{3861A826-985D-8982-1CC2-0C66AE853E3E}"/>
              </a:ext>
            </a:extLst>
          </p:cNvPr>
          <p:cNvSpPr txBox="1"/>
          <p:nvPr/>
        </p:nvSpPr>
        <p:spPr>
          <a:xfrm>
            <a:off x="4393570" y="6899158"/>
            <a:ext cx="2984872" cy="861774"/>
          </a:xfrm>
          <a:prstGeom prst="rect">
            <a:avLst/>
          </a:prstGeom>
        </p:spPr>
        <p:txBody>
          <a:bodyPr wrap="square" lIns="0" tIns="0" rIns="0" bIns="0" rtlCol="0" anchor="t">
            <a:spAutoFit/>
          </a:bodyPr>
          <a:lstStyle/>
          <a:p>
            <a:r>
              <a:rPr lang="en-US" sz="2800" spc="225" dirty="0">
                <a:latin typeface="Poppins Bold" panose="020B0604020202020204" charset="0"/>
                <a:cs typeface="Poppins Bold" panose="020B0604020202020204" charset="0"/>
              </a:rPr>
              <a:t>RESULTS AND EVALUATION</a:t>
            </a:r>
          </a:p>
        </p:txBody>
      </p:sp>
      <p:pic>
        <p:nvPicPr>
          <p:cNvPr id="27" name="Picture 3">
            <a:extLst>
              <a:ext uri="{FF2B5EF4-FFF2-40B4-BE49-F238E27FC236}">
                <a16:creationId xmlns:a16="http://schemas.microsoft.com/office/drawing/2014/main" id="{A7F4A16F-570F-C6A4-4187-C7D4DD757376}"/>
              </a:ext>
            </a:extLst>
          </p:cNvPr>
          <p:cNvPicPr>
            <a:picLocks noChangeAspect="1"/>
          </p:cNvPicPr>
          <p:nvPr/>
        </p:nvPicPr>
        <p:blipFill>
          <a:blip r:embed="rId2"/>
          <a:srcRect/>
          <a:stretch>
            <a:fillRect/>
          </a:stretch>
        </p:blipFill>
        <p:spPr>
          <a:xfrm>
            <a:off x="7848600" y="6899158"/>
            <a:ext cx="4505573" cy="3045768"/>
          </a:xfrm>
          <a:prstGeom prst="rect">
            <a:avLst/>
          </a:prstGeom>
        </p:spPr>
      </p:pic>
      <p:sp>
        <p:nvSpPr>
          <p:cNvPr id="28" name="TextBox 3">
            <a:extLst>
              <a:ext uri="{FF2B5EF4-FFF2-40B4-BE49-F238E27FC236}">
                <a16:creationId xmlns:a16="http://schemas.microsoft.com/office/drawing/2014/main" id="{E83EDA14-336A-9665-6F08-8D287B0DCFFB}"/>
              </a:ext>
            </a:extLst>
          </p:cNvPr>
          <p:cNvSpPr txBox="1"/>
          <p:nvPr/>
        </p:nvSpPr>
        <p:spPr>
          <a:xfrm>
            <a:off x="4400827" y="1405090"/>
            <a:ext cx="3915629" cy="430887"/>
          </a:xfrm>
          <a:prstGeom prst="rect">
            <a:avLst/>
          </a:prstGeom>
        </p:spPr>
        <p:txBody>
          <a:bodyPr wrap="square" lIns="0" tIns="0" rIns="0" bIns="0" rtlCol="0" anchor="t">
            <a:spAutoFit/>
          </a:bodyPr>
          <a:lstStyle/>
          <a:p>
            <a:r>
              <a:rPr lang="en-US" sz="2800" spc="225" dirty="0">
                <a:latin typeface="Poppins Bold" panose="020B0604020202020204" charset="0"/>
                <a:cs typeface="Poppins Bold" panose="020B0604020202020204" charset="0"/>
              </a:rPr>
              <a:t>FEATURE MIXTURE</a:t>
            </a:r>
          </a:p>
        </p:txBody>
      </p:sp>
      <p:pic>
        <p:nvPicPr>
          <p:cNvPr id="29" name="Picture 4">
            <a:extLst>
              <a:ext uri="{FF2B5EF4-FFF2-40B4-BE49-F238E27FC236}">
                <a16:creationId xmlns:a16="http://schemas.microsoft.com/office/drawing/2014/main" id="{A5CBD842-85A4-498C-FE5B-C0FD9FAC7E45}"/>
              </a:ext>
            </a:extLst>
          </p:cNvPr>
          <p:cNvPicPr>
            <a:picLocks noChangeAspect="1"/>
          </p:cNvPicPr>
          <p:nvPr/>
        </p:nvPicPr>
        <p:blipFill>
          <a:blip r:embed="rId3"/>
          <a:srcRect/>
          <a:stretch>
            <a:fillRect/>
          </a:stretch>
        </p:blipFill>
        <p:spPr>
          <a:xfrm>
            <a:off x="4309596" y="5386964"/>
            <a:ext cx="4531806" cy="948193"/>
          </a:xfrm>
          <a:prstGeom prst="rect">
            <a:avLst/>
          </a:prstGeom>
        </p:spPr>
      </p:pic>
      <p:pic>
        <p:nvPicPr>
          <p:cNvPr id="30" name="Picture 5">
            <a:extLst>
              <a:ext uri="{FF2B5EF4-FFF2-40B4-BE49-F238E27FC236}">
                <a16:creationId xmlns:a16="http://schemas.microsoft.com/office/drawing/2014/main" id="{D83631D1-85BF-9C17-8A3C-872BB8579647}"/>
              </a:ext>
            </a:extLst>
          </p:cNvPr>
          <p:cNvPicPr>
            <a:picLocks noChangeAspect="1"/>
          </p:cNvPicPr>
          <p:nvPr/>
        </p:nvPicPr>
        <p:blipFill>
          <a:blip r:embed="rId4"/>
          <a:srcRect/>
          <a:stretch>
            <a:fillRect/>
          </a:stretch>
        </p:blipFill>
        <p:spPr>
          <a:xfrm>
            <a:off x="4234124" y="2227051"/>
            <a:ext cx="4490776" cy="2687849"/>
          </a:xfrm>
          <a:prstGeom prst="rect">
            <a:avLst/>
          </a:prstGeom>
        </p:spPr>
      </p:pic>
      <p:pic>
        <p:nvPicPr>
          <p:cNvPr id="31" name="Picture 4">
            <a:extLst>
              <a:ext uri="{FF2B5EF4-FFF2-40B4-BE49-F238E27FC236}">
                <a16:creationId xmlns:a16="http://schemas.microsoft.com/office/drawing/2014/main" id="{E226A7A1-E4A3-5278-8C7F-050650D50892}"/>
              </a:ext>
            </a:extLst>
          </p:cNvPr>
          <p:cNvPicPr>
            <a:picLocks noChangeAspect="1"/>
          </p:cNvPicPr>
          <p:nvPr/>
        </p:nvPicPr>
        <p:blipFill>
          <a:blip r:embed="rId5"/>
          <a:srcRect/>
          <a:stretch>
            <a:fillRect/>
          </a:stretch>
        </p:blipFill>
        <p:spPr>
          <a:xfrm>
            <a:off x="9028870" y="5374717"/>
            <a:ext cx="4490777" cy="967244"/>
          </a:xfrm>
          <a:prstGeom prst="rect">
            <a:avLst/>
          </a:prstGeom>
        </p:spPr>
      </p:pic>
      <p:pic>
        <p:nvPicPr>
          <p:cNvPr id="32" name="Picture 5">
            <a:extLst>
              <a:ext uri="{FF2B5EF4-FFF2-40B4-BE49-F238E27FC236}">
                <a16:creationId xmlns:a16="http://schemas.microsoft.com/office/drawing/2014/main" id="{3A468E00-01FC-BC7D-1A71-6A691CDC3104}"/>
              </a:ext>
            </a:extLst>
          </p:cNvPr>
          <p:cNvPicPr>
            <a:picLocks noChangeAspect="1"/>
          </p:cNvPicPr>
          <p:nvPr/>
        </p:nvPicPr>
        <p:blipFill>
          <a:blip r:embed="rId6"/>
          <a:srcRect/>
          <a:stretch>
            <a:fillRect/>
          </a:stretch>
        </p:blipFill>
        <p:spPr>
          <a:xfrm>
            <a:off x="8907607" y="2219511"/>
            <a:ext cx="4490777" cy="2673082"/>
          </a:xfrm>
          <a:prstGeom prst="rect">
            <a:avLst/>
          </a:prstGeom>
        </p:spPr>
      </p:pic>
      <p:sp>
        <p:nvSpPr>
          <p:cNvPr id="38" name="TextBox 9">
            <a:extLst>
              <a:ext uri="{FF2B5EF4-FFF2-40B4-BE49-F238E27FC236}">
                <a16:creationId xmlns:a16="http://schemas.microsoft.com/office/drawing/2014/main" id="{F98DE823-8819-438A-8C4F-1172CA961687}"/>
              </a:ext>
            </a:extLst>
          </p:cNvPr>
          <p:cNvSpPr txBox="1"/>
          <p:nvPr/>
        </p:nvSpPr>
        <p:spPr>
          <a:xfrm>
            <a:off x="4400827" y="7734300"/>
            <a:ext cx="3371573" cy="2308324"/>
          </a:xfrm>
          <a:prstGeom prst="rect">
            <a:avLst/>
          </a:prstGeom>
        </p:spPr>
        <p:txBody>
          <a:bodyPr wrap="square" lIns="0" tIns="0" rIns="0" bIns="0" rtlCol="0" anchor="t">
            <a:spAutoFit/>
          </a:bodyPr>
          <a:lstStyle/>
          <a:p>
            <a:r>
              <a:rPr lang="en-US" sz="1500" spc="24" dirty="0">
                <a:latin typeface="Poppins Light"/>
              </a:rPr>
              <a:t>The red line represents the songs’ popularity score, while the other three lines represent the models’ prediction. Higher distance from the red line represents a lower accuracy. All three models didn’t perfectly fit the red line, but the random forest provided the closest predictions to the ground truth.</a:t>
            </a:r>
            <a:endParaRPr lang="en-US" sz="1500" spc="25" dirty="0">
              <a:latin typeface="Poppins Light"/>
            </a:endParaRPr>
          </a:p>
        </p:txBody>
      </p:sp>
      <p:sp>
        <p:nvSpPr>
          <p:cNvPr id="41" name="TextBox 9">
            <a:extLst>
              <a:ext uri="{FF2B5EF4-FFF2-40B4-BE49-F238E27FC236}">
                <a16:creationId xmlns:a16="http://schemas.microsoft.com/office/drawing/2014/main" id="{0A835E3A-B7E9-A514-094E-865BF3698BE8}"/>
              </a:ext>
            </a:extLst>
          </p:cNvPr>
          <p:cNvSpPr txBox="1"/>
          <p:nvPr/>
        </p:nvSpPr>
        <p:spPr>
          <a:xfrm>
            <a:off x="13879765" y="2154995"/>
            <a:ext cx="3904002" cy="3924151"/>
          </a:xfrm>
          <a:prstGeom prst="rect">
            <a:avLst/>
          </a:prstGeom>
        </p:spPr>
        <p:txBody>
          <a:bodyPr wrap="square" lIns="0" tIns="0" rIns="0" bIns="0" rtlCol="0" anchor="t">
            <a:spAutoFit/>
          </a:bodyPr>
          <a:lstStyle/>
          <a:p>
            <a:r>
              <a:rPr lang="en-US" sz="1500" spc="24" dirty="0">
                <a:latin typeface="Poppins Light"/>
              </a:rPr>
              <a:t>A feature mixer can be used to identify which features are most important in predicting the target variable. The features can be manipulated which will change the predication popularity score. The graph on the left is a representation of the current features below it. Based on the given input, the linear regression gave a ranking of 35/100 for the first song, the random forest gave a ranking of 15/100, and the decision tree gave a ranking of 0/100. Changing the feature extractor will give a different graph and result of the song. The graph on the right shows the new popularity score based on the changed features below it.</a:t>
            </a:r>
          </a:p>
        </p:txBody>
      </p:sp>
      <p:sp>
        <p:nvSpPr>
          <p:cNvPr id="42" name="Rectangle 41">
            <a:extLst>
              <a:ext uri="{FF2B5EF4-FFF2-40B4-BE49-F238E27FC236}">
                <a16:creationId xmlns:a16="http://schemas.microsoft.com/office/drawing/2014/main" id="{8B9D61EA-FE79-D58D-E88D-4AD4CD2EF16D}"/>
              </a:ext>
            </a:extLst>
          </p:cNvPr>
          <p:cNvSpPr/>
          <p:nvPr/>
        </p:nvSpPr>
        <p:spPr>
          <a:xfrm>
            <a:off x="165730" y="1253837"/>
            <a:ext cx="3828774" cy="31976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D31AA529-5430-09E7-D2F1-077965E56A07}"/>
              </a:ext>
            </a:extLst>
          </p:cNvPr>
          <p:cNvSpPr/>
          <p:nvPr/>
        </p:nvSpPr>
        <p:spPr>
          <a:xfrm>
            <a:off x="152400" y="4825313"/>
            <a:ext cx="3828774" cy="53203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44">
            <a:extLst>
              <a:ext uri="{FF2B5EF4-FFF2-40B4-BE49-F238E27FC236}">
                <a16:creationId xmlns:a16="http://schemas.microsoft.com/office/drawing/2014/main" id="{AB35FBB0-85DD-CAA7-4AE6-61C7749FC64A}"/>
              </a:ext>
            </a:extLst>
          </p:cNvPr>
          <p:cNvSpPr/>
          <p:nvPr/>
        </p:nvSpPr>
        <p:spPr>
          <a:xfrm>
            <a:off x="4191000" y="6737575"/>
            <a:ext cx="8207732" cy="340804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a:extLst>
              <a:ext uri="{FF2B5EF4-FFF2-40B4-BE49-F238E27FC236}">
                <a16:creationId xmlns:a16="http://schemas.microsoft.com/office/drawing/2014/main" id="{2CBB0775-C60C-AF83-3D28-F0EC9BF6EA62}"/>
              </a:ext>
            </a:extLst>
          </p:cNvPr>
          <p:cNvSpPr/>
          <p:nvPr/>
        </p:nvSpPr>
        <p:spPr>
          <a:xfrm>
            <a:off x="4191000" y="1253837"/>
            <a:ext cx="13880869" cy="523594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Rectangle 46">
            <a:extLst>
              <a:ext uri="{FF2B5EF4-FFF2-40B4-BE49-F238E27FC236}">
                <a16:creationId xmlns:a16="http://schemas.microsoft.com/office/drawing/2014/main" id="{0A6E78EA-2160-14ED-C937-72BB86F97A3B}"/>
              </a:ext>
            </a:extLst>
          </p:cNvPr>
          <p:cNvSpPr/>
          <p:nvPr/>
        </p:nvSpPr>
        <p:spPr>
          <a:xfrm>
            <a:off x="12582234" y="6718017"/>
            <a:ext cx="5489635" cy="340804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BCBDA63D-D4B5-4352-5677-5744EFFD80B8}"/>
              </a:ext>
            </a:extLst>
          </p:cNvPr>
          <p:cNvSpPr txBox="1"/>
          <p:nvPr/>
        </p:nvSpPr>
        <p:spPr>
          <a:xfrm>
            <a:off x="116114" y="889031"/>
            <a:ext cx="2685144" cy="369332"/>
          </a:xfrm>
          <a:prstGeom prst="rect">
            <a:avLst/>
          </a:prstGeom>
          <a:noFill/>
        </p:spPr>
        <p:txBody>
          <a:bodyPr wrap="square" rtlCol="0">
            <a:spAutoFit/>
          </a:bodyPr>
          <a:lstStyle/>
          <a:p>
            <a:r>
              <a:rPr lang="en-US" dirty="0">
                <a:latin typeface="Poppins Bold" panose="020B0604020202020204" charset="0"/>
                <a:cs typeface="Poppins Bold" panose="020B0604020202020204" charset="0"/>
              </a:rPr>
              <a:t>Denisha Saviela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1576</Words>
  <Application>Microsoft Office PowerPoint</Application>
  <PresentationFormat>Custom</PresentationFormat>
  <Paragraphs>95</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Times New Roman</vt:lpstr>
      <vt:lpstr>Poppins Bold</vt:lpstr>
      <vt:lpstr>Calibri</vt:lpstr>
      <vt:lpstr>Poppins Light Bold</vt:lpstr>
      <vt:lpstr>Poppins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Song Popularity using Spotify's Music Dataset</dc:title>
  <cp:lastModifiedBy>denishasaviela@gmail.com</cp:lastModifiedBy>
  <cp:revision>18</cp:revision>
  <cp:lastPrinted>2023-04-25T17:03:54Z</cp:lastPrinted>
  <dcterms:created xsi:type="dcterms:W3CDTF">2006-08-16T00:00:00Z</dcterms:created>
  <dcterms:modified xsi:type="dcterms:W3CDTF">2023-04-26T00:42:25Z</dcterms:modified>
  <dc:identifier>DAFggDlBoRE</dc:identifier>
</cp:coreProperties>
</file>