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/>
          <a:lstStyle/>
          <a:p>
            <a:fld id="{FF0A1386-C782-4065-B3C1-FE215C0780C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3914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 rot="2700000">
            <a:off x="7391400" y="2860768"/>
            <a:ext cx="76200" cy="76200"/>
          </a:xfrm>
          <a:prstGeom prst="plus">
            <a:avLst>
              <a:gd name="adj" fmla="val 4999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8305800" y="2621609"/>
            <a:ext cx="457200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183249" y="530423"/>
            <a:ext cx="4651657" cy="4313036"/>
            <a:chOff x="659248" y="530423"/>
            <a:chExt cx="4651657" cy="4313036"/>
          </a:xfrm>
        </p:grpSpPr>
        <p:grpSp>
          <p:nvGrpSpPr>
            <p:cNvPr id="93" name="Group 92"/>
            <p:cNvGrpSpPr/>
            <p:nvPr/>
          </p:nvGrpSpPr>
          <p:grpSpPr>
            <a:xfrm>
              <a:off x="659248" y="530423"/>
              <a:ext cx="4651657" cy="4313036"/>
              <a:chOff x="659248" y="530423"/>
              <a:chExt cx="4651657" cy="4313036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3352006" y="2957594"/>
                <a:ext cx="455508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3352800" y="3674719"/>
                <a:ext cx="9557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659248" y="533400"/>
                <a:ext cx="1805705" cy="170941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85800" y="530423"/>
                <a:ext cx="1752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Raleway Medium" pitchFamily="34" charset="0"/>
                  </a:rPr>
                  <a:t>CPU Cluster</a:t>
                </a:r>
                <a:endParaRPr lang="en-US" sz="1400" dirty="0">
                  <a:latin typeface="Raleway Medium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05200" y="530423"/>
                <a:ext cx="1805705" cy="17555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23822" y="4498464"/>
                <a:ext cx="4587083" cy="344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Raleway Medium" pitchFamily="34" charset="0"/>
                  </a:rPr>
                  <a:t>Main Memory Controller (DRAM)</a:t>
                </a:r>
                <a:endParaRPr lang="en-US" sz="1600" dirty="0">
                  <a:latin typeface="Raleway Medium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05200" y="530423"/>
                <a:ext cx="17949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latin typeface="Raleway Medium" pitchFamily="34" charset="0"/>
                  </a:rPr>
                  <a:t>Programm</a:t>
                </a:r>
                <a:r>
                  <a:rPr lang="en-US" sz="1400" dirty="0">
                    <a:latin typeface="Raleway Medium" pitchFamily="34" charset="0"/>
                  </a:rPr>
                  <a:t>. Logic</a:t>
                </a:r>
                <a:endParaRPr lang="en-US" sz="1400" dirty="0">
                  <a:latin typeface="Raleway Medium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23821" y="2667000"/>
                <a:ext cx="1204565" cy="129330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Raleway Medium" pitchFamily="34" charset="0"/>
                  </a:rPr>
                  <a:t>Coherency</a:t>
                </a:r>
              </a:p>
              <a:p>
                <a:pPr algn="ctr"/>
                <a:r>
                  <a:rPr lang="en-US" sz="1400" dirty="0">
                    <a:latin typeface="Raleway Medium" pitchFamily="34" charset="0"/>
                  </a:rPr>
                  <a:t>Fabric (CCI)</a:t>
                </a:r>
                <a:endParaRPr lang="en-US" sz="1400" dirty="0">
                  <a:latin typeface="Raleway Medium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464953" y="3388806"/>
                <a:ext cx="1003515" cy="5714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Raleway Medium" pitchFamily="34" charset="0"/>
                  </a:rPr>
                  <a:t>Main</a:t>
                </a:r>
                <a:endParaRPr lang="en-US" sz="1050" dirty="0">
                  <a:latin typeface="Raleway Medium" pitchFamily="34" charset="0"/>
                </a:endParaRPr>
              </a:p>
              <a:p>
                <a:pPr algn="ctr"/>
                <a:r>
                  <a:rPr lang="en-US" sz="1050" dirty="0">
                    <a:latin typeface="Raleway Medium" pitchFamily="34" charset="0"/>
                  </a:rPr>
                  <a:t>Interconnect</a:t>
                </a:r>
                <a:endParaRPr lang="en-US" sz="1050" dirty="0">
                  <a:latin typeface="Raleway Medium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64953" y="2667000"/>
                <a:ext cx="1003515" cy="5714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Raleway Medium" pitchFamily="34" charset="0"/>
                  </a:rPr>
                  <a:t>Secondary</a:t>
                </a:r>
                <a:endParaRPr lang="en-US" sz="1050" dirty="0">
                  <a:latin typeface="Raleway Medium" pitchFamily="34" charset="0"/>
                </a:endParaRPr>
              </a:p>
              <a:p>
                <a:pPr algn="ctr"/>
                <a:r>
                  <a:rPr lang="en-US" sz="1050" dirty="0">
                    <a:latin typeface="Raleway Medium" pitchFamily="34" charset="0"/>
                  </a:rPr>
                  <a:t>Interconnect</a:t>
                </a:r>
                <a:endParaRPr lang="en-US" sz="1050" dirty="0">
                  <a:latin typeface="Raleway Medium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58098" y="2057400"/>
                <a:ext cx="47801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Raleway Medium" pitchFamily="34" charset="0"/>
                  </a:rPr>
                  <a:t>L</a:t>
                </a:r>
                <a:r>
                  <a:rPr lang="en-US" sz="1100" dirty="0">
                    <a:latin typeface="Raleway Medium" pitchFamily="34" charset="0"/>
                  </a:rPr>
                  <a:t>PM</a:t>
                </a:r>
                <a:endParaRPr lang="en-US" sz="1100" dirty="0">
                  <a:latin typeface="Raleway Medium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247100" y="2057400"/>
                <a:ext cx="50045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Raleway Medium" pitchFamily="34" charset="0"/>
                  </a:rPr>
                  <a:t>HPM</a:t>
                </a:r>
                <a:endParaRPr lang="en-US" sz="1100" dirty="0">
                  <a:latin typeface="Raleway Medium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722711" y="2057400"/>
                <a:ext cx="47641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Raleway Medium" pitchFamily="34" charset="0"/>
                  </a:rPr>
                  <a:t>HPS</a:t>
                </a:r>
                <a:endParaRPr lang="en-US" sz="1100" dirty="0">
                  <a:latin typeface="Raleway Medium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84152" y="838201"/>
                <a:ext cx="1447800" cy="1010066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/>
                  <a:t>SchIM</a:t>
                </a:r>
                <a:endParaRPr lang="en-US" dirty="0"/>
              </a:p>
            </p:txBody>
          </p:sp>
          <p:cxnSp>
            <p:nvCxnSpPr>
              <p:cNvPr id="3" name="Straight Arrow Connector 2"/>
              <p:cNvCxnSpPr/>
              <p:nvPr/>
            </p:nvCxnSpPr>
            <p:spPr>
              <a:xfrm flipV="1">
                <a:off x="3801957" y="2334892"/>
                <a:ext cx="0" cy="617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4765768" y="2338994"/>
                <a:ext cx="0" cy="2158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2315640" y="977196"/>
                <a:ext cx="136851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4264080" y="22479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63857" y="22479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ross 35"/>
              <p:cNvSpPr/>
              <p:nvPr/>
            </p:nvSpPr>
            <p:spPr>
              <a:xfrm rot="2700000">
                <a:off x="4727668" y="2247011"/>
                <a:ext cx="76200" cy="76200"/>
              </a:xfrm>
              <a:prstGeom prst="plus">
                <a:avLst>
                  <a:gd name="adj" fmla="val 4999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ross 36"/>
              <p:cNvSpPr/>
              <p:nvPr/>
            </p:nvSpPr>
            <p:spPr>
              <a:xfrm rot="2700000">
                <a:off x="3763857" y="1762032"/>
                <a:ext cx="76200" cy="76200"/>
              </a:xfrm>
              <a:prstGeom prst="plus">
                <a:avLst>
                  <a:gd name="adj" fmla="val 4999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V="1">
                <a:off x="3801957" y="1853029"/>
                <a:ext cx="0" cy="382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ross 39"/>
              <p:cNvSpPr/>
              <p:nvPr/>
            </p:nvSpPr>
            <p:spPr>
              <a:xfrm rot="2700000">
                <a:off x="4264080" y="1762032"/>
                <a:ext cx="76200" cy="76200"/>
              </a:xfrm>
              <a:prstGeom prst="plus">
                <a:avLst>
                  <a:gd name="adj" fmla="val 4999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4302180" y="1853029"/>
                <a:ext cx="0" cy="382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4765768" y="1853029"/>
                <a:ext cx="0" cy="382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4727628" y="17526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3922" y="3920611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ross 45"/>
              <p:cNvSpPr/>
              <p:nvPr/>
            </p:nvSpPr>
            <p:spPr>
              <a:xfrm rot="2700000">
                <a:off x="1523999" y="4459197"/>
                <a:ext cx="76200" cy="76200"/>
              </a:xfrm>
              <a:prstGeom prst="plus">
                <a:avLst>
                  <a:gd name="adj" fmla="val 4999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V="1">
                <a:off x="1562100" y="3996812"/>
                <a:ext cx="0" cy="4466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/>
              <p:cNvGrpSpPr/>
              <p:nvPr/>
            </p:nvGrpSpPr>
            <p:grpSpPr>
              <a:xfrm rot="16200000">
                <a:off x="2159543" y="2650161"/>
                <a:ext cx="76277" cy="614786"/>
                <a:chOff x="2108295" y="3920611"/>
                <a:chExt cx="76277" cy="614786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2108295" y="3920611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ross 49"/>
                <p:cNvSpPr/>
                <p:nvPr/>
              </p:nvSpPr>
              <p:spPr>
                <a:xfrm rot="2700000">
                  <a:off x="2108372" y="4459197"/>
                  <a:ext cx="76200" cy="76200"/>
                </a:xfrm>
                <a:prstGeom prst="plus">
                  <a:avLst>
                    <a:gd name="adj" fmla="val 49999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2146473" y="3996812"/>
                  <a:ext cx="0" cy="4466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 rot="16200000">
                <a:off x="2159543" y="3367203"/>
                <a:ext cx="76277" cy="614786"/>
                <a:chOff x="2108295" y="3920611"/>
                <a:chExt cx="76277" cy="614786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108295" y="3920611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ross 54"/>
                <p:cNvSpPr/>
                <p:nvPr/>
              </p:nvSpPr>
              <p:spPr>
                <a:xfrm rot="2700000">
                  <a:off x="2108372" y="4459197"/>
                  <a:ext cx="76200" cy="76200"/>
                </a:xfrm>
                <a:prstGeom prst="plus">
                  <a:avLst>
                    <a:gd name="adj" fmla="val 49999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2146473" y="3996812"/>
                  <a:ext cx="0" cy="4466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Arrow Connector 59"/>
              <p:cNvCxnSpPr/>
              <p:nvPr/>
            </p:nvCxnSpPr>
            <p:spPr>
              <a:xfrm flipV="1">
                <a:off x="4302180" y="2334892"/>
                <a:ext cx="0" cy="13396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904875" y="1053645"/>
                <a:ext cx="0" cy="24922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343025" y="1053645"/>
                <a:ext cx="0" cy="24922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85937" y="1053645"/>
                <a:ext cx="0" cy="24922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2194553" y="1053645"/>
                <a:ext cx="0" cy="24922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723822" y="887592"/>
                <a:ext cx="1676557" cy="17920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latin typeface="Raleway Medium" pitchFamily="34" charset="0"/>
                  </a:rPr>
                  <a:t>Interrupt Ctrl.</a:t>
                </a:r>
                <a:endParaRPr lang="en-US" sz="1000" dirty="0">
                  <a:latin typeface="Raleway Medium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464953" y="749300"/>
                <a:ext cx="104024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50" dirty="0">
                    <a:latin typeface="Raleway Medium" pitchFamily="34" charset="0"/>
                  </a:rPr>
                  <a:t>IRQ Lines</a:t>
                </a:r>
                <a:endParaRPr lang="en-US" sz="1050" dirty="0">
                  <a:latin typeface="Raleway Medium" pitchFamily="34" charset="0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 flipV="1">
                <a:off x="904875" y="1615234"/>
                <a:ext cx="0" cy="2620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1343025" y="1615234"/>
                <a:ext cx="0" cy="2620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1781175" y="1615234"/>
                <a:ext cx="0" cy="2620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V="1">
                <a:off x="2205666" y="1615234"/>
                <a:ext cx="0" cy="2620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723822" y="1302873"/>
                    <a:ext cx="362107" cy="344995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822" y="1302873"/>
                    <a:ext cx="362107" cy="34499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11864" b="-3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1161972" y="1302873"/>
                    <a:ext cx="362107" cy="344995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1972" y="1302873"/>
                    <a:ext cx="362107" cy="3449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1864" b="-3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1600122" y="1302873"/>
                    <a:ext cx="362107" cy="344995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122" y="1302873"/>
                    <a:ext cx="362107" cy="34499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10000" b="-3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038272" y="1302873"/>
                    <a:ext cx="362107" cy="344995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72" y="1302873"/>
                    <a:ext cx="362107" cy="34499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1667" b="-3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Rectangle 87"/>
              <p:cNvSpPr/>
              <p:nvPr/>
            </p:nvSpPr>
            <p:spPr>
              <a:xfrm>
                <a:off x="1431925" y="2128506"/>
                <a:ext cx="76200" cy="2368791"/>
              </a:xfrm>
              <a:prstGeom prst="rect">
                <a:avLst/>
              </a:prstGeom>
              <a:solidFill>
                <a:srgbClr val="FFFF0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615981" y="2128506"/>
                <a:ext cx="76200" cy="1508029"/>
              </a:xfrm>
              <a:prstGeom prst="rect">
                <a:avLst/>
              </a:prstGeom>
              <a:solidFill>
                <a:srgbClr val="00206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23822" y="1788605"/>
                <a:ext cx="1676557" cy="344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Raleway Medium" pitchFamily="34" charset="0"/>
                  </a:rPr>
                  <a:t>LLC</a:t>
                </a:r>
                <a:endParaRPr lang="en-US" sz="1600" dirty="0">
                  <a:latin typeface="Raleway Medium" pitchFamily="34" charset="0"/>
                </a:endParaRP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523922" y="2090407"/>
                <a:ext cx="76277" cy="614786"/>
                <a:chOff x="1523922" y="2090407"/>
                <a:chExt cx="76277" cy="614786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1523922" y="2090407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ross 28"/>
                <p:cNvSpPr/>
                <p:nvPr/>
              </p:nvSpPr>
              <p:spPr>
                <a:xfrm rot="2700000">
                  <a:off x="1523999" y="2628993"/>
                  <a:ext cx="76200" cy="76200"/>
                </a:xfrm>
                <a:prstGeom prst="plus">
                  <a:avLst>
                    <a:gd name="adj" fmla="val 49999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562100" y="2166608"/>
                  <a:ext cx="0" cy="4466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Rectangle 89"/>
              <p:cNvSpPr/>
              <p:nvPr/>
            </p:nvSpPr>
            <p:spPr>
              <a:xfrm rot="5400000">
                <a:off x="2940030" y="2312406"/>
                <a:ext cx="76200" cy="2724299"/>
              </a:xfrm>
              <a:prstGeom prst="rect">
                <a:avLst/>
              </a:prstGeom>
              <a:solidFill>
                <a:srgbClr val="00206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265574" y="1848268"/>
                <a:ext cx="76200" cy="1788268"/>
              </a:xfrm>
              <a:prstGeom prst="rect">
                <a:avLst/>
              </a:prstGeom>
              <a:solidFill>
                <a:srgbClr val="00206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726688" y="1848268"/>
                <a:ext cx="76200" cy="2650196"/>
              </a:xfrm>
              <a:prstGeom prst="rect">
                <a:avLst/>
              </a:prstGeom>
              <a:solidFill>
                <a:srgbClr val="00206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Oval 93"/>
            <p:cNvSpPr/>
            <p:nvPr/>
          </p:nvSpPr>
          <p:spPr>
            <a:xfrm>
              <a:off x="4408052" y="2325675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4866454" y="2325675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3276600" y="1012194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740715" y="662457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1219200" y="2362200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1718508" y="2362200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2872247" y="3996811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2872247" y="2446623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3886200" y="2325675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446999" y="698500"/>
            <a:ext cx="10018662" cy="3035300"/>
            <a:chOff x="-77001" y="698500"/>
            <a:chExt cx="10018662" cy="3035300"/>
          </a:xfrm>
        </p:grpSpPr>
        <p:sp>
          <p:nvSpPr>
            <p:cNvPr id="152" name="Rectangle 151"/>
            <p:cNvSpPr/>
            <p:nvPr/>
          </p:nvSpPr>
          <p:spPr>
            <a:xfrm>
              <a:off x="5276818" y="698500"/>
              <a:ext cx="2571782" cy="2425701"/>
            </a:xfrm>
            <a:prstGeom prst="rect">
              <a:avLst/>
            </a:prstGeom>
            <a:solidFill>
              <a:srgbClr val="92D05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flipH="1" flipV="1">
              <a:off x="6014415" y="2605720"/>
              <a:ext cx="1" cy="2433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6667368" y="2605720"/>
              <a:ext cx="1" cy="2433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 flipV="1">
              <a:off x="7305543" y="2605720"/>
              <a:ext cx="1" cy="2433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3143217" y="698500"/>
              <a:ext cx="2133600" cy="2425701"/>
            </a:xfrm>
            <a:prstGeom prst="rect">
              <a:avLst/>
            </a:prstGeom>
            <a:solidFill>
              <a:srgbClr val="00206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44331" y="698501"/>
              <a:ext cx="1284909" cy="2425700"/>
            </a:xfrm>
            <a:prstGeom prst="rect">
              <a:avLst/>
            </a:prstGeom>
            <a:solidFill>
              <a:srgbClr val="C0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129240" y="698500"/>
              <a:ext cx="1013977" cy="2425701"/>
            </a:xfrm>
            <a:prstGeom prst="rect">
              <a:avLst/>
            </a:prstGeom>
            <a:solidFill>
              <a:srgbClr val="FFC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6217" y="698500"/>
              <a:ext cx="0" cy="30353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438117" y="133514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ross 4"/>
            <p:cNvSpPr/>
            <p:nvPr/>
          </p:nvSpPr>
          <p:spPr>
            <a:xfrm rot="2700000">
              <a:off x="799881" y="1335143"/>
              <a:ext cx="76200" cy="76200"/>
            </a:xfrm>
            <a:prstGeom prst="plus">
              <a:avLst>
                <a:gd name="adj" fmla="val 4999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8117" y="241309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438117" y="1373241"/>
              <a:ext cx="34290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438117" y="2451190"/>
              <a:ext cx="34290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-77001" y="1242438"/>
              <a:ext cx="5774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Raleway Medium" pitchFamily="34" charset="0"/>
                </a:rPr>
                <a:t>HPM1</a:t>
              </a:r>
              <a:endParaRPr lang="en-US" sz="1100" dirty="0">
                <a:latin typeface="Raleway Medium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76200" y="2320387"/>
              <a:ext cx="5757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Raleway Medium" pitchFamily="34" charset="0"/>
                </a:rPr>
                <a:t>HPM2</a:t>
              </a:r>
              <a:endParaRPr lang="en-US" sz="1100" dirty="0">
                <a:latin typeface="Raleway Medium" pitchFamily="34" charset="0"/>
              </a:endParaRPr>
            </a:p>
          </p:txBody>
        </p:sp>
        <p:sp>
          <p:nvSpPr>
            <p:cNvPr id="15" name="Cross 14"/>
            <p:cNvSpPr/>
            <p:nvPr/>
          </p:nvSpPr>
          <p:spPr>
            <a:xfrm rot="2700000">
              <a:off x="799881" y="2413089"/>
              <a:ext cx="76200" cy="76200"/>
            </a:xfrm>
            <a:prstGeom prst="plus">
              <a:avLst>
                <a:gd name="adj" fmla="val 4999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844331" y="1022350"/>
              <a:ext cx="0" cy="6995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947692" y="1053334"/>
              <a:ext cx="569925" cy="628214"/>
              <a:chOff x="1335075" y="1034751"/>
              <a:chExt cx="758850" cy="76013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335075" y="1034751"/>
                <a:ext cx="188925" cy="1889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24000" y="1224898"/>
                <a:ext cx="188925" cy="1889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716075" y="1415817"/>
                <a:ext cx="188925" cy="1889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905000" y="1605964"/>
                <a:ext cx="188925" cy="1889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695418" y="1053334"/>
              <a:ext cx="141890" cy="628214"/>
              <a:chOff x="1335075" y="1034751"/>
              <a:chExt cx="188925" cy="76013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335075" y="1034751"/>
                <a:ext cx="188925" cy="1889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335075" y="1224897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335075" y="1415817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335075" y="1605963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44331" y="2105593"/>
              <a:ext cx="992977" cy="699555"/>
              <a:chOff x="1282514" y="1789645"/>
              <a:chExt cx="992977" cy="699555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1282514" y="1789645"/>
                <a:ext cx="0" cy="6995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1385875" y="1820629"/>
                <a:ext cx="569925" cy="628214"/>
                <a:chOff x="1335075" y="1034751"/>
                <a:chExt cx="758850" cy="760138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1335075" y="1034751"/>
                  <a:ext cx="188925" cy="1889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1524000" y="1224898"/>
                  <a:ext cx="188925" cy="1889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716075" y="1415817"/>
                  <a:ext cx="188925" cy="1889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905000" y="1605964"/>
                  <a:ext cx="188925" cy="1889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2133601" y="1820629"/>
                <a:ext cx="141890" cy="628214"/>
                <a:chOff x="1335075" y="1034751"/>
                <a:chExt cx="188925" cy="760138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335075" y="1034751"/>
                  <a:ext cx="188925" cy="1889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1335075" y="1224897"/>
                  <a:ext cx="188925" cy="1889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335075" y="1415817"/>
                  <a:ext cx="188925" cy="1889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1335075" y="1605963"/>
                  <a:ext cx="188925" cy="1889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1137147" y="1131402"/>
              <a:ext cx="511561" cy="468798"/>
              <a:chOff x="1575330" y="1131402"/>
              <a:chExt cx="511561" cy="468798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575330" y="1131402"/>
                <a:ext cx="510706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727200" y="1288548"/>
                <a:ext cx="358836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863725" y="1446333"/>
                <a:ext cx="222311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000250" y="1600200"/>
                <a:ext cx="86641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1137147" y="2214645"/>
              <a:ext cx="511561" cy="468798"/>
              <a:chOff x="1575330" y="1131402"/>
              <a:chExt cx="511561" cy="468798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575330" y="1131402"/>
                <a:ext cx="510706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727200" y="1288548"/>
                <a:ext cx="358836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863725" y="1446333"/>
                <a:ext cx="222311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000250" y="1600200"/>
                <a:ext cx="86641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844331" y="698500"/>
              <a:ext cx="1284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Raleway Medium" pitchFamily="34" charset="0"/>
                </a:rPr>
                <a:t>Packetizer</a:t>
              </a:r>
              <a:r>
                <a:rPr lang="en-US" sz="1200" dirty="0">
                  <a:latin typeface="Raleway Medium" pitchFamily="34" charset="0"/>
                </a:rPr>
                <a:t> 1</a:t>
              </a:r>
              <a:endParaRPr lang="en-US" sz="1200" dirty="0">
                <a:latin typeface="Raleway Medium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44331" y="1774627"/>
              <a:ext cx="1284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Raleway Medium" pitchFamily="34" charset="0"/>
                </a:rPr>
                <a:t>Packetizer</a:t>
              </a:r>
              <a:r>
                <a:rPr lang="en-US" sz="1200" dirty="0">
                  <a:latin typeface="Raleway Medium" pitchFamily="34" charset="0"/>
                </a:rPr>
                <a:t> 2</a:t>
              </a:r>
              <a:endParaRPr lang="en-US" sz="1200" dirty="0">
                <a:latin typeface="Raleway Medium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1018637" y="3048000"/>
              <a:ext cx="797602" cy="0"/>
            </a:xfrm>
            <a:prstGeom prst="line">
              <a:avLst/>
            </a:prstGeom>
            <a:ln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88637" y="2827175"/>
              <a:ext cx="4635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Raleway Medium" pitchFamily="34" charset="0"/>
                </a:rPr>
                <a:t>AXI</a:t>
              </a:r>
              <a:endParaRPr lang="en-US" sz="1050" dirty="0">
                <a:latin typeface="Raleway Medium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12294" y="2827175"/>
              <a:ext cx="616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Raleway Medium" pitchFamily="34" charset="0"/>
                </a:rPr>
                <a:t>Pkt.</a:t>
              </a:r>
              <a:endParaRPr lang="en-US" sz="1050" dirty="0">
                <a:latin typeface="Raleway Medium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438117" y="3470904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 flipV="1">
              <a:off x="438117" y="3509003"/>
              <a:ext cx="34290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-27308" y="3378200"/>
              <a:ext cx="47801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Raleway Medium" pitchFamily="34" charset="0"/>
                </a:rPr>
                <a:t>LPM</a:t>
              </a:r>
              <a:endParaRPr lang="en-US" sz="1100" dirty="0">
                <a:latin typeface="Raleway Medium" pitchFamily="34" charset="0"/>
              </a:endParaRPr>
            </a:p>
          </p:txBody>
        </p:sp>
        <p:sp>
          <p:nvSpPr>
            <p:cNvPr id="81" name="Cross 80"/>
            <p:cNvSpPr/>
            <p:nvPr/>
          </p:nvSpPr>
          <p:spPr>
            <a:xfrm rot="2700000">
              <a:off x="799881" y="3470902"/>
              <a:ext cx="76200" cy="76200"/>
            </a:xfrm>
            <a:prstGeom prst="plus">
              <a:avLst>
                <a:gd name="adj" fmla="val 4999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Bracket 71"/>
            <p:cNvSpPr/>
            <p:nvPr/>
          </p:nvSpPr>
          <p:spPr>
            <a:xfrm>
              <a:off x="1787492" y="984552"/>
              <a:ext cx="152400" cy="770479"/>
            </a:xfrm>
            <a:prstGeom prst="righ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Bracket 82"/>
            <p:cNvSpPr/>
            <p:nvPr/>
          </p:nvSpPr>
          <p:spPr>
            <a:xfrm>
              <a:off x="1787492" y="2056696"/>
              <a:ext cx="152400" cy="770479"/>
            </a:xfrm>
            <a:prstGeom prst="righ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rapezoid 75"/>
            <p:cNvSpPr/>
            <p:nvPr/>
          </p:nvSpPr>
          <p:spPr>
            <a:xfrm rot="16200000">
              <a:off x="2142888" y="1443676"/>
              <a:ext cx="1246909" cy="313049"/>
            </a:xfrm>
            <a:prstGeom prst="trapezoid">
              <a:avLst>
                <a:gd name="adj" fmla="val 7368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129239" y="698500"/>
              <a:ext cx="1013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Raleway Medium" pitchFamily="34" charset="0"/>
                </a:rPr>
                <a:t>Dispatcher</a:t>
              </a:r>
              <a:endParaRPr lang="en-US" sz="1200" dirty="0">
                <a:latin typeface="Raleway Medium" pitchFamily="34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936717" y="1447800"/>
              <a:ext cx="6731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273267" y="1752600"/>
              <a:ext cx="33655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944654" y="2371791"/>
              <a:ext cx="33655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2276442" y="1748434"/>
              <a:ext cx="0" cy="62335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2305017" y="2530197"/>
              <a:ext cx="541650" cy="31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Raleway Medium" pitchFamily="34" charset="0"/>
                </a:rPr>
                <a:t>ID</a:t>
              </a:r>
              <a:endParaRPr lang="en-US" sz="105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2747292" y="1906840"/>
              <a:ext cx="0" cy="62335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2382803" y="1298549"/>
              <a:ext cx="60325" cy="597325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V="1">
              <a:off x="2410742" y="1891243"/>
              <a:ext cx="0" cy="62335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3524217" y="975499"/>
              <a:ext cx="1524000" cy="251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  <a:latin typeface="Raleway Medium" pitchFamily="34" charset="0"/>
                </a:rPr>
                <a:t>Queue 0</a:t>
              </a:r>
              <a:endParaRPr lang="en-US" sz="14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524217" y="1972007"/>
              <a:ext cx="1524000" cy="251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  <a:latin typeface="Raleway Medium" pitchFamily="34" charset="0"/>
                </a:rPr>
                <a:t>Queue 3</a:t>
              </a:r>
              <a:endParaRPr lang="en-US" sz="14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524217" y="1313655"/>
              <a:ext cx="1524000" cy="251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  <a:latin typeface="Raleway Medium" pitchFamily="34" charset="0"/>
                </a:rPr>
                <a:t>Queue 1</a:t>
              </a:r>
              <a:endParaRPr lang="en-US" sz="14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524217" y="1631989"/>
              <a:ext cx="1524000" cy="251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  <a:latin typeface="Raleway Medium" pitchFamily="34" charset="0"/>
                </a:rPr>
                <a:t>Queue 2</a:t>
              </a:r>
              <a:endParaRPr lang="en-US" sz="14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2922867" y="1139422"/>
              <a:ext cx="601350" cy="996508"/>
              <a:chOff x="3361050" y="1139422"/>
              <a:chExt cx="448950" cy="996508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3361050" y="1139422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3361050" y="1477578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3361050" y="1797114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3361050" y="2135930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2910689" y="919833"/>
              <a:ext cx="555414" cy="1242413"/>
              <a:chOff x="3292148" y="919833"/>
              <a:chExt cx="568910" cy="1242413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300823" y="919833"/>
                <a:ext cx="56023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0" i="1" dirty="0">
                    <a:latin typeface="Raleway Medium" pitchFamily="34" charset="0"/>
                  </a:rPr>
                  <a:t>ID = 0</a:t>
                </a:r>
                <a:endParaRPr lang="en-US" sz="900" i="1" dirty="0">
                  <a:latin typeface="Raleway Medium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292149" y="1240113"/>
                <a:ext cx="56023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0" i="1" dirty="0">
                    <a:latin typeface="Raleway Medium" pitchFamily="34" charset="0"/>
                  </a:rPr>
                  <a:t>ID = 1</a:t>
                </a:r>
                <a:endParaRPr lang="en-US" sz="900" i="1" dirty="0">
                  <a:latin typeface="Raleway Medium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292148" y="1566333"/>
                <a:ext cx="560236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0" i="1" dirty="0">
                    <a:latin typeface="Raleway Medium" pitchFamily="34" charset="0"/>
                  </a:rPr>
                  <a:t>ID = 2</a:t>
                </a:r>
                <a:endParaRPr lang="en-US" sz="900" i="1" dirty="0">
                  <a:latin typeface="Raleway Medium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292149" y="1908330"/>
                <a:ext cx="56023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0" i="1" dirty="0">
                    <a:latin typeface="Raleway Medium" pitchFamily="34" charset="0"/>
                  </a:rPr>
                  <a:t>ID = 3</a:t>
                </a:r>
                <a:endParaRPr lang="en-US" sz="900" i="1" dirty="0">
                  <a:latin typeface="Raleway Medium" pitchFamily="34" charset="0"/>
                </a:endParaRP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3143218" y="698500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Raleway Medium" pitchFamily="34" charset="0"/>
                </a:rPr>
                <a:t>Queues</a:t>
              </a:r>
              <a:endParaRPr lang="en-US" sz="1200" dirty="0">
                <a:latin typeface="Raleway Medium" pitchFamily="34" charset="0"/>
              </a:endParaRPr>
            </a:p>
          </p:txBody>
        </p:sp>
        <p:sp>
          <p:nvSpPr>
            <p:cNvPr id="122" name="Trapezoid 121"/>
            <p:cNvSpPr/>
            <p:nvPr/>
          </p:nvSpPr>
          <p:spPr>
            <a:xfrm rot="5400000">
              <a:off x="6028048" y="1443676"/>
              <a:ext cx="1246909" cy="313049"/>
            </a:xfrm>
            <a:prstGeom prst="trapezoid">
              <a:avLst>
                <a:gd name="adj" fmla="val 7368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032173" y="6985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Raleway Medium" pitchFamily="34" charset="0"/>
                </a:rPr>
                <a:t>Selector</a:t>
              </a:r>
              <a:endParaRPr lang="en-US" sz="1200" dirty="0">
                <a:latin typeface="Raleway Medium" pitchFamily="34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524217" y="2514600"/>
              <a:ext cx="1524000" cy="31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aleway Medium" pitchFamily="34" charset="0"/>
                </a:rPr>
                <a:t>Threshold detection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621846" y="937077"/>
              <a:ext cx="60325" cy="337175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698050" y="1279212"/>
              <a:ext cx="60325" cy="337175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768692" y="1587107"/>
              <a:ext cx="60325" cy="337175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844892" y="1929242"/>
              <a:ext cx="60325" cy="337175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3874417" y="2266417"/>
              <a:ext cx="0" cy="24818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3798854" y="1924282"/>
              <a:ext cx="0" cy="59031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3725831" y="1631989"/>
              <a:ext cx="0" cy="88261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3649631" y="1274252"/>
              <a:ext cx="0" cy="124035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95217" y="3200400"/>
              <a:ext cx="3675060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3763138" y="2827175"/>
              <a:ext cx="0" cy="373225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-27309" y="2938790"/>
              <a:ext cx="48362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Raleway Medium" pitchFamily="34" charset="0"/>
                </a:rPr>
                <a:t>IRQs</a:t>
              </a:r>
              <a:endParaRPr lang="en-US" sz="1050" dirty="0">
                <a:solidFill>
                  <a:srgbClr val="C00000"/>
                </a:solidFill>
                <a:latin typeface="Raleway Medium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44330" y="3298197"/>
              <a:ext cx="8292050" cy="435603"/>
            </a:xfrm>
            <a:prstGeom prst="rect">
              <a:avLst/>
            </a:prstGeom>
            <a:solidFill>
              <a:schemeClr val="bg1">
                <a:lumMod val="5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33417" y="3378200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Raleway Medium" pitchFamily="34" charset="0"/>
                </a:rPr>
                <a:t>Configuration</a:t>
              </a:r>
              <a:endParaRPr lang="en-US" sz="1200" dirty="0">
                <a:latin typeface="Raleway Medium" pitchFamily="34" charset="0"/>
              </a:endParaRPr>
            </a:p>
          </p:txBody>
        </p:sp>
        <p:sp>
          <p:nvSpPr>
            <p:cNvPr id="129" name="Trapezoid 128"/>
            <p:cNvSpPr/>
            <p:nvPr/>
          </p:nvSpPr>
          <p:spPr>
            <a:xfrm>
              <a:off x="5715000" y="2286000"/>
              <a:ext cx="1885983" cy="313049"/>
            </a:xfrm>
            <a:prstGeom prst="trapezoid">
              <a:avLst>
                <a:gd name="adj" fmla="val 7368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/>
            <p:nvPr/>
          </p:nvCxnSpPr>
          <p:spPr>
            <a:xfrm flipV="1">
              <a:off x="6651502" y="1906841"/>
              <a:ext cx="0" cy="35957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5048216" y="1105342"/>
              <a:ext cx="1446761" cy="996508"/>
              <a:chOff x="3361050" y="1139422"/>
              <a:chExt cx="448950" cy="996508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3361050" y="1139422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361050" y="1477578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361050" y="1797114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3361050" y="2135930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Rectangle 138"/>
            <p:cNvSpPr/>
            <p:nvPr/>
          </p:nvSpPr>
          <p:spPr>
            <a:xfrm>
              <a:off x="3656465" y="3359473"/>
              <a:ext cx="1259505" cy="313049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aleway Medium" pitchFamily="34" charset="0"/>
                </a:rPr>
                <a:t>User Thresholds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204297" y="3359473"/>
              <a:ext cx="583221" cy="313049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aleway Medium" pitchFamily="34" charset="0"/>
                </a:rPr>
                <a:t>Mode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882426" y="3359473"/>
              <a:ext cx="1555255" cy="313049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Raleway Medium" pitchFamily="34" charset="0"/>
                </a:rPr>
                <a:t>Sched</a:t>
              </a:r>
              <a:r>
                <a:rPr lang="en-US" sz="1100" dirty="0">
                  <a:solidFill>
                    <a:schemeClr val="tx1"/>
                  </a:solidFill>
                  <a:latin typeface="Raleway Medium" pitchFamily="34" charset="0"/>
                </a:rPr>
                <a:t>. Parameters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cxnSp>
          <p:nvCxnSpPr>
            <p:cNvPr id="142" name="Straight Connector 141"/>
            <p:cNvCxnSpPr>
              <a:stCxn id="139" idx="0"/>
            </p:cNvCxnSpPr>
            <p:nvPr/>
          </p:nvCxnSpPr>
          <p:spPr>
            <a:xfrm flipH="1" flipV="1">
              <a:off x="4286215" y="2824196"/>
              <a:ext cx="3" cy="53527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6014415" y="3122255"/>
              <a:ext cx="1" cy="2433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 flipV="1">
              <a:off x="6667368" y="3122255"/>
              <a:ext cx="1" cy="2433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 flipV="1">
              <a:off x="7305543" y="3122255"/>
              <a:ext cx="1" cy="2433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5719124" y="2743201"/>
              <a:ext cx="590583" cy="31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aleway Medium" pitchFamily="34" charset="0"/>
                </a:rPr>
                <a:t>TDMA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371326" y="2743201"/>
              <a:ext cx="590583" cy="31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aleway Medium" pitchFamily="34" charset="0"/>
                </a:rPr>
                <a:t>FP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010400" y="2743201"/>
              <a:ext cx="590583" cy="31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aleway Medium" pitchFamily="34" charset="0"/>
                </a:rPr>
                <a:t>TS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cxnSp>
          <p:nvCxnSpPr>
            <p:cNvPr id="146" name="Straight Connector 145"/>
            <p:cNvCxnSpPr/>
            <p:nvPr/>
          </p:nvCxnSpPr>
          <p:spPr>
            <a:xfrm>
              <a:off x="5495907" y="2493166"/>
              <a:ext cx="53340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5495907" y="2489291"/>
              <a:ext cx="0" cy="87018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6118102" y="2308152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Raleway Medium" pitchFamily="34" charset="0"/>
                </a:rPr>
                <a:t>Scheduler</a:t>
              </a:r>
              <a:endParaRPr lang="en-US" sz="1200" dirty="0">
                <a:latin typeface="Raleway Medium" pitchFamily="34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851471" y="698501"/>
              <a:ext cx="1284909" cy="2425700"/>
            </a:xfrm>
            <a:prstGeom prst="rect">
              <a:avLst/>
            </a:prstGeom>
            <a:solidFill>
              <a:srgbClr val="C0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851471" y="698500"/>
              <a:ext cx="1284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Raleway Medium" pitchFamily="34" charset="0"/>
                </a:rPr>
                <a:t>Serializer</a:t>
              </a:r>
              <a:endParaRPr lang="en-US" sz="1200" dirty="0">
                <a:latin typeface="Raleway Medium" pitchFamily="34" charset="0"/>
              </a:endParaRP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8442986" y="1272742"/>
              <a:ext cx="569925" cy="628214"/>
              <a:chOff x="1925701" y="1034751"/>
              <a:chExt cx="758849" cy="760138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1925701" y="1034751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2114626" y="1224897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2306700" y="1415817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2495625" y="1605963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8108954" y="1272742"/>
              <a:ext cx="141890" cy="628214"/>
              <a:chOff x="421945" y="1034751"/>
              <a:chExt cx="188925" cy="760138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421945" y="1034751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21945" y="1224897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21945" y="1415817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21945" y="1605963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7" name="Straight Connector 176"/>
            <p:cNvCxnSpPr/>
            <p:nvPr/>
          </p:nvCxnSpPr>
          <p:spPr>
            <a:xfrm>
              <a:off x="8302625" y="1507956"/>
              <a:ext cx="222311" cy="0"/>
            </a:xfrm>
            <a:prstGeom prst="line">
              <a:avLst/>
            </a:prstGeom>
            <a:ln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301841" y="1350810"/>
              <a:ext cx="86641" cy="0"/>
            </a:xfrm>
            <a:prstGeom prst="line">
              <a:avLst/>
            </a:prstGeom>
            <a:ln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8301841" y="1819608"/>
              <a:ext cx="510706" cy="0"/>
            </a:xfrm>
            <a:prstGeom prst="line">
              <a:avLst/>
            </a:prstGeom>
            <a:ln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ight Bracket 171"/>
            <p:cNvSpPr/>
            <p:nvPr/>
          </p:nvSpPr>
          <p:spPr>
            <a:xfrm rot="10800000">
              <a:off x="8048625" y="1203960"/>
              <a:ext cx="152400" cy="770479"/>
            </a:xfrm>
            <a:prstGeom prst="righ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6797040" y="1595898"/>
              <a:ext cx="1251585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8302625" y="1665741"/>
              <a:ext cx="358836" cy="0"/>
            </a:xfrm>
            <a:prstGeom prst="line">
              <a:avLst/>
            </a:prstGeom>
            <a:ln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9505948" y="698500"/>
              <a:ext cx="0" cy="30353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9136380" y="1219200"/>
              <a:ext cx="0" cy="6995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9098280" y="155109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9465248" y="1461775"/>
              <a:ext cx="47641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Raleway Medium" pitchFamily="34" charset="0"/>
                </a:rPr>
                <a:t>HPS</a:t>
              </a:r>
              <a:endParaRPr lang="en-US" sz="1100" dirty="0">
                <a:latin typeface="Raleway Medium" pitchFamily="34" charset="0"/>
              </a:endParaRPr>
            </a:p>
          </p:txBody>
        </p:sp>
        <p:sp>
          <p:nvSpPr>
            <p:cNvPr id="186" name="Cross 185"/>
            <p:cNvSpPr/>
            <p:nvPr/>
          </p:nvSpPr>
          <p:spPr>
            <a:xfrm rot="2700000">
              <a:off x="9462905" y="1559112"/>
              <a:ext cx="76200" cy="76200"/>
            </a:xfrm>
            <a:prstGeom prst="plus">
              <a:avLst>
                <a:gd name="adj" fmla="val 4999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flipH="1" flipV="1">
              <a:off x="9101141" y="1597210"/>
              <a:ext cx="34290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8081471" y="3048000"/>
              <a:ext cx="797602" cy="0"/>
            </a:xfrm>
            <a:prstGeom prst="line">
              <a:avLst/>
            </a:prstGeom>
            <a:ln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851471" y="2827175"/>
              <a:ext cx="4635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Raleway Medium" pitchFamily="34" charset="0"/>
                </a:rPr>
                <a:t>Pkt.</a:t>
              </a:r>
              <a:endParaRPr lang="en-US" sz="1050" dirty="0">
                <a:latin typeface="Raleway Medium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575128" y="2827175"/>
              <a:ext cx="616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Raleway Medium" pitchFamily="34" charset="0"/>
                </a:rPr>
                <a:t>AXI</a:t>
              </a:r>
              <a:endParaRPr lang="en-US" sz="1050" dirty="0">
                <a:latin typeface="Raleway Medium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08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446999" y="698500"/>
            <a:ext cx="10018662" cy="3035300"/>
            <a:chOff x="-77001" y="698500"/>
            <a:chExt cx="10018662" cy="3035300"/>
          </a:xfrm>
        </p:grpSpPr>
        <p:sp>
          <p:nvSpPr>
            <p:cNvPr id="152" name="Rectangle 151"/>
            <p:cNvSpPr/>
            <p:nvPr/>
          </p:nvSpPr>
          <p:spPr>
            <a:xfrm>
              <a:off x="5276818" y="698500"/>
              <a:ext cx="2571782" cy="2425701"/>
            </a:xfrm>
            <a:prstGeom prst="rect">
              <a:avLst/>
            </a:prstGeom>
            <a:solidFill>
              <a:srgbClr val="92D05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flipH="1" flipV="1">
              <a:off x="6324636" y="2590476"/>
              <a:ext cx="1" cy="2433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6977589" y="2590476"/>
              <a:ext cx="1" cy="2433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3143217" y="698500"/>
              <a:ext cx="2133600" cy="2425701"/>
            </a:xfrm>
            <a:prstGeom prst="rect">
              <a:avLst/>
            </a:prstGeom>
            <a:solidFill>
              <a:srgbClr val="00206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44331" y="698501"/>
              <a:ext cx="1284909" cy="2425700"/>
            </a:xfrm>
            <a:prstGeom prst="rect">
              <a:avLst/>
            </a:prstGeom>
            <a:solidFill>
              <a:srgbClr val="C0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129240" y="698500"/>
              <a:ext cx="1013977" cy="2425701"/>
            </a:xfrm>
            <a:prstGeom prst="rect">
              <a:avLst/>
            </a:prstGeom>
            <a:solidFill>
              <a:srgbClr val="FFC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6217" y="698500"/>
              <a:ext cx="0" cy="30353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438117" y="133514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ross 4"/>
            <p:cNvSpPr/>
            <p:nvPr/>
          </p:nvSpPr>
          <p:spPr>
            <a:xfrm rot="2700000">
              <a:off x="799881" y="1335143"/>
              <a:ext cx="76200" cy="76200"/>
            </a:xfrm>
            <a:prstGeom prst="plus">
              <a:avLst>
                <a:gd name="adj" fmla="val 4999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8117" y="241309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438117" y="1373241"/>
              <a:ext cx="34290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438117" y="2451190"/>
              <a:ext cx="34290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-77001" y="1242438"/>
              <a:ext cx="5774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Raleway Medium" pitchFamily="34" charset="0"/>
                </a:rPr>
                <a:t>HPM1</a:t>
              </a:r>
              <a:endParaRPr lang="en-US" sz="1100" dirty="0">
                <a:latin typeface="Raleway Medium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76200" y="2320387"/>
              <a:ext cx="57579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Raleway Medium" pitchFamily="34" charset="0"/>
                </a:rPr>
                <a:t>HPM2</a:t>
              </a:r>
              <a:endParaRPr lang="en-US" sz="1100" dirty="0">
                <a:latin typeface="Raleway Medium" pitchFamily="34" charset="0"/>
              </a:endParaRPr>
            </a:p>
          </p:txBody>
        </p:sp>
        <p:sp>
          <p:nvSpPr>
            <p:cNvPr id="15" name="Cross 14"/>
            <p:cNvSpPr/>
            <p:nvPr/>
          </p:nvSpPr>
          <p:spPr>
            <a:xfrm rot="2700000">
              <a:off x="799881" y="2413089"/>
              <a:ext cx="76200" cy="76200"/>
            </a:xfrm>
            <a:prstGeom prst="plus">
              <a:avLst>
                <a:gd name="adj" fmla="val 4999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844331" y="1022350"/>
              <a:ext cx="0" cy="6995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947692" y="1053334"/>
              <a:ext cx="569925" cy="628214"/>
              <a:chOff x="1335075" y="1034751"/>
              <a:chExt cx="758850" cy="76013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335075" y="1034751"/>
                <a:ext cx="188925" cy="1889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24000" y="1224898"/>
                <a:ext cx="188925" cy="1889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716075" y="1415817"/>
                <a:ext cx="188925" cy="1889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905000" y="1605964"/>
                <a:ext cx="188925" cy="1889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695418" y="1053334"/>
              <a:ext cx="141890" cy="628214"/>
              <a:chOff x="1335075" y="1034751"/>
              <a:chExt cx="188925" cy="76013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335075" y="1034751"/>
                <a:ext cx="188925" cy="1889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335075" y="1224897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335075" y="1415817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335075" y="1605963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44331" y="2105593"/>
              <a:ext cx="992977" cy="699555"/>
              <a:chOff x="1282514" y="1789645"/>
              <a:chExt cx="992977" cy="699555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1282514" y="1789645"/>
                <a:ext cx="0" cy="6995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1385875" y="1820629"/>
                <a:ext cx="569925" cy="628214"/>
                <a:chOff x="1335075" y="1034751"/>
                <a:chExt cx="758850" cy="760138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1335075" y="1034751"/>
                  <a:ext cx="188925" cy="1889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1524000" y="1224898"/>
                  <a:ext cx="188925" cy="1889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716075" y="1415817"/>
                  <a:ext cx="188925" cy="1889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905000" y="1605964"/>
                  <a:ext cx="188925" cy="1889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2133601" y="1820629"/>
                <a:ext cx="141890" cy="628214"/>
                <a:chOff x="1335075" y="1034751"/>
                <a:chExt cx="188925" cy="760138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335075" y="1034751"/>
                  <a:ext cx="188925" cy="18892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1335075" y="1224897"/>
                  <a:ext cx="188925" cy="1889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335075" y="1415817"/>
                  <a:ext cx="188925" cy="1889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1335075" y="1605963"/>
                  <a:ext cx="188925" cy="1889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1137147" y="1131402"/>
              <a:ext cx="511561" cy="468798"/>
              <a:chOff x="1575330" y="1131402"/>
              <a:chExt cx="511561" cy="468798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575330" y="1131402"/>
                <a:ext cx="510706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727200" y="1288548"/>
                <a:ext cx="358836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863725" y="1446333"/>
                <a:ext cx="222311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000250" y="1600200"/>
                <a:ext cx="86641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1137147" y="2214645"/>
              <a:ext cx="511561" cy="468798"/>
              <a:chOff x="1575330" y="1131402"/>
              <a:chExt cx="511561" cy="468798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575330" y="1131402"/>
                <a:ext cx="510706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727200" y="1288548"/>
                <a:ext cx="358836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863725" y="1446333"/>
                <a:ext cx="222311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000250" y="1600200"/>
                <a:ext cx="86641" cy="0"/>
              </a:xfrm>
              <a:prstGeom prst="line">
                <a:avLst/>
              </a:prstGeom>
              <a:ln>
                <a:prstDash val="sysDash"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844331" y="698500"/>
              <a:ext cx="1284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Raleway Medium" pitchFamily="34" charset="0"/>
                </a:rPr>
                <a:t>Packetizer</a:t>
              </a:r>
              <a:r>
                <a:rPr lang="en-US" sz="1200" dirty="0">
                  <a:latin typeface="Raleway Medium" pitchFamily="34" charset="0"/>
                </a:rPr>
                <a:t> 1</a:t>
              </a:r>
              <a:endParaRPr lang="en-US" sz="1200" dirty="0">
                <a:latin typeface="Raleway Medium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44331" y="1774627"/>
              <a:ext cx="1284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Raleway Medium" pitchFamily="34" charset="0"/>
                </a:rPr>
                <a:t>Packetizer</a:t>
              </a:r>
              <a:r>
                <a:rPr lang="en-US" sz="1200" dirty="0">
                  <a:latin typeface="Raleway Medium" pitchFamily="34" charset="0"/>
                </a:rPr>
                <a:t> 2</a:t>
              </a:r>
              <a:endParaRPr lang="en-US" sz="1200" dirty="0">
                <a:latin typeface="Raleway Medium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1018637" y="3048000"/>
              <a:ext cx="797602" cy="0"/>
            </a:xfrm>
            <a:prstGeom prst="line">
              <a:avLst/>
            </a:prstGeom>
            <a:ln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88637" y="2827175"/>
              <a:ext cx="4635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Raleway Medium" pitchFamily="34" charset="0"/>
                </a:rPr>
                <a:t>AXI</a:t>
              </a:r>
              <a:endParaRPr lang="en-US" sz="1050" dirty="0">
                <a:latin typeface="Raleway Medium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12294" y="2827175"/>
              <a:ext cx="616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Raleway Medium" pitchFamily="34" charset="0"/>
                </a:rPr>
                <a:t>Pkt.</a:t>
              </a:r>
              <a:endParaRPr lang="en-US" sz="1050" dirty="0">
                <a:latin typeface="Raleway Medium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438117" y="3470904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 flipV="1">
              <a:off x="438117" y="3509003"/>
              <a:ext cx="34290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-27308" y="3378200"/>
              <a:ext cx="47801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Raleway Medium" pitchFamily="34" charset="0"/>
                </a:rPr>
                <a:t>LPM</a:t>
              </a:r>
              <a:endParaRPr lang="en-US" sz="1100" dirty="0">
                <a:latin typeface="Raleway Medium" pitchFamily="34" charset="0"/>
              </a:endParaRPr>
            </a:p>
          </p:txBody>
        </p:sp>
        <p:sp>
          <p:nvSpPr>
            <p:cNvPr id="81" name="Cross 80"/>
            <p:cNvSpPr/>
            <p:nvPr/>
          </p:nvSpPr>
          <p:spPr>
            <a:xfrm rot="2700000">
              <a:off x="799881" y="3470902"/>
              <a:ext cx="76200" cy="76200"/>
            </a:xfrm>
            <a:prstGeom prst="plus">
              <a:avLst>
                <a:gd name="adj" fmla="val 4999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Bracket 71"/>
            <p:cNvSpPr/>
            <p:nvPr/>
          </p:nvSpPr>
          <p:spPr>
            <a:xfrm>
              <a:off x="1787492" y="984552"/>
              <a:ext cx="152400" cy="770479"/>
            </a:xfrm>
            <a:prstGeom prst="righ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Bracket 82"/>
            <p:cNvSpPr/>
            <p:nvPr/>
          </p:nvSpPr>
          <p:spPr>
            <a:xfrm>
              <a:off x="1787492" y="2056696"/>
              <a:ext cx="152400" cy="770479"/>
            </a:xfrm>
            <a:prstGeom prst="righ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rapezoid 75"/>
            <p:cNvSpPr/>
            <p:nvPr/>
          </p:nvSpPr>
          <p:spPr>
            <a:xfrm rot="16200000">
              <a:off x="2142888" y="1443676"/>
              <a:ext cx="1246909" cy="313049"/>
            </a:xfrm>
            <a:prstGeom prst="trapezoid">
              <a:avLst>
                <a:gd name="adj" fmla="val 7368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129239" y="698500"/>
              <a:ext cx="1013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Raleway Medium" pitchFamily="34" charset="0"/>
                </a:rPr>
                <a:t>Dispatcher</a:t>
              </a:r>
              <a:endParaRPr lang="en-US" sz="1200" dirty="0">
                <a:latin typeface="Raleway Medium" pitchFamily="34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936717" y="1447800"/>
              <a:ext cx="6731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273267" y="1752600"/>
              <a:ext cx="33655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944654" y="2371791"/>
              <a:ext cx="33655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2276442" y="1748434"/>
              <a:ext cx="0" cy="62335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2305017" y="2530197"/>
              <a:ext cx="541650" cy="31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Raleway Medium" pitchFamily="34" charset="0"/>
                </a:rPr>
                <a:t>ID</a:t>
              </a:r>
              <a:endParaRPr lang="en-US" sz="105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2747292" y="1906840"/>
              <a:ext cx="0" cy="62335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2382803" y="1298549"/>
              <a:ext cx="60325" cy="597325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V="1">
              <a:off x="2410742" y="1891243"/>
              <a:ext cx="0" cy="62335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3524217" y="975499"/>
              <a:ext cx="1524000" cy="251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  <a:latin typeface="Raleway Medium" pitchFamily="34" charset="0"/>
                </a:rPr>
                <a:t>Queue 0</a:t>
              </a:r>
              <a:endParaRPr lang="en-US" sz="14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524217" y="1972007"/>
              <a:ext cx="1524000" cy="251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  <a:latin typeface="Raleway Medium" pitchFamily="34" charset="0"/>
                </a:rPr>
                <a:t>Queue 3</a:t>
              </a:r>
              <a:endParaRPr lang="en-US" sz="14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524217" y="1313655"/>
              <a:ext cx="1524000" cy="251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  <a:latin typeface="Raleway Medium" pitchFamily="34" charset="0"/>
                </a:rPr>
                <a:t>Queue 1</a:t>
              </a:r>
              <a:endParaRPr lang="en-US" sz="14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524217" y="1631989"/>
              <a:ext cx="1524000" cy="251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  <a:latin typeface="Raleway Medium" pitchFamily="34" charset="0"/>
                </a:rPr>
                <a:t>Queue 2</a:t>
              </a:r>
              <a:endParaRPr lang="en-US" sz="14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2922867" y="1139422"/>
              <a:ext cx="601350" cy="996508"/>
              <a:chOff x="3361050" y="1139422"/>
              <a:chExt cx="448950" cy="996508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3361050" y="1139422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3361050" y="1477578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3361050" y="1797114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3361050" y="2135930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2910689" y="919833"/>
              <a:ext cx="555414" cy="1242413"/>
              <a:chOff x="3292148" y="919833"/>
              <a:chExt cx="568910" cy="1242413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300823" y="919833"/>
                <a:ext cx="56023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0" i="1" dirty="0">
                    <a:latin typeface="Raleway Medium" pitchFamily="34" charset="0"/>
                  </a:rPr>
                  <a:t>ID = 0</a:t>
                </a:r>
                <a:endParaRPr lang="en-US" sz="900" i="1" dirty="0">
                  <a:latin typeface="Raleway Medium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292149" y="1240113"/>
                <a:ext cx="56023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0" i="1" dirty="0">
                    <a:latin typeface="Raleway Medium" pitchFamily="34" charset="0"/>
                  </a:rPr>
                  <a:t>ID = 1</a:t>
                </a:r>
                <a:endParaRPr lang="en-US" sz="900" i="1" dirty="0">
                  <a:latin typeface="Raleway Medium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292148" y="1566333"/>
                <a:ext cx="560236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0" i="1" dirty="0">
                    <a:latin typeface="Raleway Medium" pitchFamily="34" charset="0"/>
                  </a:rPr>
                  <a:t>ID = 2</a:t>
                </a:r>
                <a:endParaRPr lang="en-US" sz="900" i="1" dirty="0">
                  <a:latin typeface="Raleway Medium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292149" y="1908330"/>
                <a:ext cx="56023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0" i="1" dirty="0">
                    <a:latin typeface="Raleway Medium" pitchFamily="34" charset="0"/>
                  </a:rPr>
                  <a:t>ID = 3</a:t>
                </a:r>
                <a:endParaRPr lang="en-US" sz="900" i="1" dirty="0">
                  <a:latin typeface="Raleway Medium" pitchFamily="34" charset="0"/>
                </a:endParaRP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3143218" y="698500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Raleway Medium" pitchFamily="34" charset="0"/>
                </a:rPr>
                <a:t>Queues</a:t>
              </a:r>
              <a:endParaRPr lang="en-US" sz="1200" dirty="0">
                <a:latin typeface="Raleway Medium" pitchFamily="34" charset="0"/>
              </a:endParaRPr>
            </a:p>
          </p:txBody>
        </p:sp>
        <p:sp>
          <p:nvSpPr>
            <p:cNvPr id="122" name="Trapezoid 121"/>
            <p:cNvSpPr/>
            <p:nvPr/>
          </p:nvSpPr>
          <p:spPr>
            <a:xfrm rot="5400000">
              <a:off x="6028048" y="1443676"/>
              <a:ext cx="1246909" cy="313049"/>
            </a:xfrm>
            <a:prstGeom prst="trapezoid">
              <a:avLst>
                <a:gd name="adj" fmla="val 7368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032173" y="698500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Raleway Medium" pitchFamily="34" charset="0"/>
                </a:rPr>
                <a:t>Selector</a:t>
              </a:r>
              <a:endParaRPr lang="en-US" sz="1200" dirty="0">
                <a:latin typeface="Raleway Medium" pitchFamily="34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524217" y="2514600"/>
              <a:ext cx="1524000" cy="31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aleway Medium" pitchFamily="34" charset="0"/>
                </a:rPr>
                <a:t>Threshold detection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621846" y="937077"/>
              <a:ext cx="60325" cy="337175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698050" y="1279212"/>
              <a:ext cx="60325" cy="337175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768692" y="1587107"/>
              <a:ext cx="60325" cy="337175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844892" y="1929242"/>
              <a:ext cx="60325" cy="337175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3874417" y="2266417"/>
              <a:ext cx="0" cy="24818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3798854" y="1924282"/>
              <a:ext cx="0" cy="59031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3725831" y="1631989"/>
              <a:ext cx="0" cy="88261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3649631" y="1274252"/>
              <a:ext cx="0" cy="124035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95217" y="3200400"/>
              <a:ext cx="3675060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3763138" y="2827175"/>
              <a:ext cx="0" cy="373225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-27309" y="2938790"/>
              <a:ext cx="48362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Raleway Medium" pitchFamily="34" charset="0"/>
                </a:rPr>
                <a:t>IRQs</a:t>
              </a:r>
              <a:endParaRPr lang="en-US" sz="1050" dirty="0">
                <a:solidFill>
                  <a:srgbClr val="C00000"/>
                </a:solidFill>
                <a:latin typeface="Raleway Medium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44330" y="3298197"/>
              <a:ext cx="8292050" cy="435603"/>
            </a:xfrm>
            <a:prstGeom prst="rect">
              <a:avLst/>
            </a:prstGeom>
            <a:solidFill>
              <a:schemeClr val="bg1">
                <a:lumMod val="5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33417" y="3378200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Raleway Medium" pitchFamily="34" charset="0"/>
                </a:rPr>
                <a:t>Configuration</a:t>
              </a:r>
              <a:endParaRPr lang="en-US" sz="1200" dirty="0">
                <a:latin typeface="Raleway Medium" pitchFamily="34" charset="0"/>
              </a:endParaRPr>
            </a:p>
          </p:txBody>
        </p:sp>
        <p:sp>
          <p:nvSpPr>
            <p:cNvPr id="129" name="Trapezoid 128"/>
            <p:cNvSpPr/>
            <p:nvPr/>
          </p:nvSpPr>
          <p:spPr>
            <a:xfrm>
              <a:off x="5715000" y="2286000"/>
              <a:ext cx="1885983" cy="313049"/>
            </a:xfrm>
            <a:prstGeom prst="trapezoid">
              <a:avLst>
                <a:gd name="adj" fmla="val 7368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/>
            <p:nvPr/>
          </p:nvCxnSpPr>
          <p:spPr>
            <a:xfrm flipV="1">
              <a:off x="6651502" y="1906841"/>
              <a:ext cx="0" cy="35957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5048216" y="1105342"/>
              <a:ext cx="1446761" cy="996508"/>
              <a:chOff x="3361050" y="1139422"/>
              <a:chExt cx="448950" cy="996508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3361050" y="1139422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3361050" y="1477578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361050" y="1797114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3361050" y="2135930"/>
                <a:ext cx="4489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Rectangle 138"/>
            <p:cNvSpPr/>
            <p:nvPr/>
          </p:nvSpPr>
          <p:spPr>
            <a:xfrm>
              <a:off x="3656465" y="3359473"/>
              <a:ext cx="1259505" cy="313049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aleway Medium" pitchFamily="34" charset="0"/>
                </a:rPr>
                <a:t>User Thresholds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204297" y="3359473"/>
              <a:ext cx="583221" cy="313049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aleway Medium" pitchFamily="34" charset="0"/>
                </a:rPr>
                <a:t>Mode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881172" y="3359473"/>
              <a:ext cx="1555255" cy="313049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Raleway Medium" pitchFamily="34" charset="0"/>
                </a:rPr>
                <a:t>Sched</a:t>
              </a:r>
              <a:r>
                <a:rPr lang="en-US" sz="1100" dirty="0">
                  <a:solidFill>
                    <a:schemeClr val="tx1"/>
                  </a:solidFill>
                  <a:latin typeface="Raleway Medium" pitchFamily="34" charset="0"/>
                </a:rPr>
                <a:t>. Parameters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cxnSp>
          <p:nvCxnSpPr>
            <p:cNvPr id="142" name="Straight Connector 141"/>
            <p:cNvCxnSpPr>
              <a:stCxn id="139" idx="0"/>
            </p:cNvCxnSpPr>
            <p:nvPr/>
          </p:nvCxnSpPr>
          <p:spPr>
            <a:xfrm flipH="1" flipV="1">
              <a:off x="4286215" y="2824196"/>
              <a:ext cx="3" cy="53527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6324636" y="3107011"/>
              <a:ext cx="1" cy="2433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 flipV="1">
              <a:off x="6977589" y="3107011"/>
              <a:ext cx="1" cy="2433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6029345" y="2727957"/>
              <a:ext cx="590583" cy="31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aleway Medium" pitchFamily="34" charset="0"/>
                </a:rPr>
                <a:t>TDMA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681547" y="2727957"/>
              <a:ext cx="590583" cy="313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Raleway Medium" pitchFamily="34" charset="0"/>
                </a:rPr>
                <a:t>FP</a:t>
              </a:r>
              <a:endParaRPr lang="en-US" sz="1000" dirty="0">
                <a:solidFill>
                  <a:schemeClr val="tx1"/>
                </a:solidFill>
                <a:latin typeface="Raleway Medium" pitchFamily="34" charset="0"/>
              </a:endParaRPr>
            </a:p>
          </p:txBody>
        </p:sp>
        <p:cxnSp>
          <p:nvCxnSpPr>
            <p:cNvPr id="146" name="Straight Connector 145"/>
            <p:cNvCxnSpPr/>
            <p:nvPr/>
          </p:nvCxnSpPr>
          <p:spPr>
            <a:xfrm>
              <a:off x="5495907" y="2493166"/>
              <a:ext cx="53340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5495907" y="2489291"/>
              <a:ext cx="0" cy="87018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6118102" y="2308152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Raleway Medium" pitchFamily="34" charset="0"/>
                </a:rPr>
                <a:t>Scheduler</a:t>
              </a:r>
              <a:endParaRPr lang="en-US" sz="1200" dirty="0">
                <a:latin typeface="Raleway Medium" pitchFamily="34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851471" y="698501"/>
              <a:ext cx="1284909" cy="2425700"/>
            </a:xfrm>
            <a:prstGeom prst="rect">
              <a:avLst/>
            </a:prstGeom>
            <a:solidFill>
              <a:srgbClr val="C0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851471" y="698500"/>
              <a:ext cx="1284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Raleway Medium" pitchFamily="34" charset="0"/>
                </a:rPr>
                <a:t>Serializer</a:t>
              </a:r>
              <a:endParaRPr lang="en-US" sz="1200" dirty="0">
                <a:latin typeface="Raleway Medium" pitchFamily="34" charset="0"/>
              </a:endParaRP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8442986" y="1272742"/>
              <a:ext cx="569925" cy="628214"/>
              <a:chOff x="1925701" y="1034751"/>
              <a:chExt cx="758849" cy="760138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1925701" y="1034751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2114626" y="1224897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2306700" y="1415817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2495625" y="1605963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8108954" y="1272742"/>
              <a:ext cx="141890" cy="628214"/>
              <a:chOff x="421945" y="1034751"/>
              <a:chExt cx="188925" cy="760138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421945" y="1034751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21945" y="1224897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21945" y="1415817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21945" y="1605963"/>
                <a:ext cx="188925" cy="1889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7" name="Straight Connector 176"/>
            <p:cNvCxnSpPr/>
            <p:nvPr/>
          </p:nvCxnSpPr>
          <p:spPr>
            <a:xfrm>
              <a:off x="8302625" y="1507956"/>
              <a:ext cx="222311" cy="0"/>
            </a:xfrm>
            <a:prstGeom prst="line">
              <a:avLst/>
            </a:prstGeom>
            <a:ln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8301841" y="1350810"/>
              <a:ext cx="86641" cy="0"/>
            </a:xfrm>
            <a:prstGeom prst="line">
              <a:avLst/>
            </a:prstGeom>
            <a:ln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8301841" y="1819608"/>
              <a:ext cx="510706" cy="0"/>
            </a:xfrm>
            <a:prstGeom prst="line">
              <a:avLst/>
            </a:prstGeom>
            <a:ln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ight Bracket 171"/>
            <p:cNvSpPr/>
            <p:nvPr/>
          </p:nvSpPr>
          <p:spPr>
            <a:xfrm rot="10800000">
              <a:off x="8048625" y="1203960"/>
              <a:ext cx="152400" cy="770479"/>
            </a:xfrm>
            <a:prstGeom prst="rightBracke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6797040" y="1595898"/>
              <a:ext cx="1251585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8302625" y="1665741"/>
              <a:ext cx="358836" cy="0"/>
            </a:xfrm>
            <a:prstGeom prst="line">
              <a:avLst/>
            </a:prstGeom>
            <a:ln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9505948" y="698500"/>
              <a:ext cx="0" cy="30353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9136380" y="1219200"/>
              <a:ext cx="0" cy="6995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9098280" y="155109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9465248" y="1461775"/>
              <a:ext cx="47641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Raleway Medium" pitchFamily="34" charset="0"/>
                </a:rPr>
                <a:t>HPS</a:t>
              </a:r>
              <a:endParaRPr lang="en-US" sz="1100" dirty="0">
                <a:latin typeface="Raleway Medium" pitchFamily="34" charset="0"/>
              </a:endParaRPr>
            </a:p>
          </p:txBody>
        </p:sp>
        <p:sp>
          <p:nvSpPr>
            <p:cNvPr id="186" name="Cross 185"/>
            <p:cNvSpPr/>
            <p:nvPr/>
          </p:nvSpPr>
          <p:spPr>
            <a:xfrm rot="2700000">
              <a:off x="9462905" y="1559112"/>
              <a:ext cx="76200" cy="76200"/>
            </a:xfrm>
            <a:prstGeom prst="plus">
              <a:avLst>
                <a:gd name="adj" fmla="val 4999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 flipH="1" flipV="1">
              <a:off x="9101141" y="1597210"/>
              <a:ext cx="342900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8081471" y="3048000"/>
              <a:ext cx="797602" cy="0"/>
            </a:xfrm>
            <a:prstGeom prst="line">
              <a:avLst/>
            </a:prstGeom>
            <a:ln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851471" y="2827175"/>
              <a:ext cx="4635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Raleway Medium" pitchFamily="34" charset="0"/>
                </a:rPr>
                <a:t>Pkt.</a:t>
              </a:r>
              <a:endParaRPr lang="en-US" sz="1050" dirty="0">
                <a:latin typeface="Raleway Medium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575128" y="2827175"/>
              <a:ext cx="6169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Raleway Medium" pitchFamily="34" charset="0"/>
                </a:rPr>
                <a:t>AXI</a:t>
              </a:r>
              <a:endParaRPr lang="en-US" sz="1050" dirty="0">
                <a:latin typeface="Raleway Medium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58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192</Words>
  <Application>Microsoft Office PowerPoint</Application>
  <PresentationFormat>Widescreen</PresentationFormat>
  <Paragraphs>142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Cambria Math</vt:lpstr>
      <vt:lpstr>Raleway Medium</vt:lpstr>
      <vt:lpstr>Adjacency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Mancuso</dc:creator>
  <cp:lastModifiedBy>Giovani Gracioli</cp:lastModifiedBy>
  <cp:revision>81</cp:revision>
  <dcterms:created xsi:type="dcterms:W3CDTF">2020-10-26T15:16:18Z</dcterms:created>
  <dcterms:modified xsi:type="dcterms:W3CDTF">2021-04-29T19:40:46Z</dcterms:modified>
</cp:coreProperties>
</file>