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93241-2512-4250-9FA8-4D255C7F2E59}">
  <a:tblStyle styleId="{40B93241-2512-4250-9FA8-4D255C7F2E59}" styleName="Table_0">
    <a:wholeTbl>
      <a:tcTxStyle b="off" i="off">
        <a:font>
          <a:latin typeface="Neue Haas Grotesk Text Pro"/>
          <a:ea typeface="Neue Haas Grotesk Text Pro"/>
          <a:cs typeface="Neue Haas Grotesk Text Pro"/>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9D6E25B-0B01-4D5A-A181-AF3D5D02F4A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b5e829dc1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b5e829dc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eb5e829dc1_0_2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eb5e829dc1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b5e829dc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eb5e829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b5e829dc1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eb5e829dc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b5e829dc1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eb5e829dc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eb5e829dc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eb5e829dc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eb5e829dc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eb5e829dc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eb5e829dc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eb5e829dc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eb5e829dc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eb5e829dc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eb5e829dc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eb5e829d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eb5e829dc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eb5e829d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eb5e829dc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eb5e829dc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eb5e829dc1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eb5e829dc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2"/>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
        <p:nvSpPr>
          <p:cNvPr id="20" name="Google Shape;20;p2"/>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rot="10800000" flipH="1">
            <a:off x="578652" y="4501201"/>
            <a:ext cx="11034696" cy="18288"/>
          </a:xfrm>
          <a:prstGeom prst="rect">
            <a:avLst/>
          </a:prstGeom>
          <a:solidFill>
            <a:srgbClr val="BBD8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p:nvPr/>
        </p:nvSpPr>
        <p:spPr>
          <a:xfrm>
            <a:off x="558209" y="0"/>
            <a:ext cx="11167447" cy="2018806"/>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 name="Google Shape;28;p4"/>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 name="Google Shape;29;p4"/>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 name="Google Shape;30;p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558210" y="4981421"/>
            <a:ext cx="11134956" cy="822960"/>
          </a:xfrm>
          <a:prstGeom prst="rect">
            <a:avLst/>
          </a:prstGeom>
          <a:solidFill>
            <a:schemeClr val="lt1"/>
          </a:solidFill>
          <a:ln w="12700"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 name="Google Shape;37;p5"/>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 name="Google Shape;38;p5"/>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p:nvPr/>
        </p:nvSpPr>
        <p:spPr>
          <a:xfrm>
            <a:off x="558209" y="0"/>
            <a:ext cx="11167447" cy="2018806"/>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5" name="Google Shape;45;p6"/>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 name="Google Shape;46;p6"/>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 name="Google Shape;47;p6"/>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p:nvPr/>
        </p:nvSpPr>
        <p:spPr>
          <a:xfrm>
            <a:off x="558209" y="0"/>
            <a:ext cx="11167447" cy="2018806"/>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Google Shape;55;p7"/>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 name="Google Shape;56;p7"/>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 name="Google Shape;57;p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7"/>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7"/>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7"/>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p:nvPr/>
        </p:nvSpPr>
        <p:spPr>
          <a:xfrm>
            <a:off x="665853" y="1533525"/>
            <a:ext cx="10917063" cy="3790950"/>
          </a:xfrm>
          <a:prstGeom prst="rect">
            <a:avLst/>
          </a:prstGeom>
          <a:solidFill>
            <a:schemeClr val="lt1"/>
          </a:solidFill>
          <a:ln w="12700" cap="flat" cmpd="sng">
            <a:solidFill>
              <a:srgbClr val="E4EEEE"/>
            </a:solidFill>
            <a:prstDash val="solid"/>
            <a:miter lim="800000"/>
            <a:headEnd type="none" w="sm" len="sm"/>
            <a:tailEnd type="none" w="sm" len="sm"/>
          </a:ln>
          <a:effectLst>
            <a:outerShdw blurRad="50800" dist="38100" dir="2700000" algn="tl" rotWithShape="0">
              <a:srgbClr val="C9C4BB">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7" name="Google Shape;67;p8"/>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8" name="Google Shape;68;p8"/>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9"/>
          <p:cNvSpPr/>
          <p:nvPr/>
        </p:nvSpPr>
        <p:spPr>
          <a:xfrm>
            <a:off x="558210" y="1162033"/>
            <a:ext cx="3740740" cy="4643344"/>
          </a:xfrm>
          <a:prstGeom prst="rect">
            <a:avLst/>
          </a:prstGeom>
          <a:solidFill>
            <a:schemeClr val="lt1"/>
          </a:solidFill>
          <a:ln w="12700"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4" name="Google Shape;74;p9"/>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 name="Google Shape;75;p9"/>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9"/>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9"/>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p:nvPr/>
        </p:nvSpPr>
        <p:spPr>
          <a:xfrm>
            <a:off x="558210" y="1162033"/>
            <a:ext cx="3740740" cy="4643344"/>
          </a:xfrm>
          <a:prstGeom prst="rect">
            <a:avLst/>
          </a:prstGeom>
          <a:solidFill>
            <a:schemeClr val="lt1"/>
          </a:solidFill>
          <a:ln w="12700"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3" name="Google Shape;83;p10"/>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 name="Google Shape;84;p10"/>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4965192" y="1161288"/>
            <a:ext cx="6729984" cy="4645152"/>
          </a:xfrm>
          <a:prstGeom prst="rect">
            <a:avLst/>
          </a:prstGeom>
          <a:noFill/>
          <a:ln>
            <a:noFill/>
          </a:ln>
        </p:spPr>
      </p:sp>
      <p:sp>
        <p:nvSpPr>
          <p:cNvPr id="86" name="Google Shape;86;p10"/>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10"/>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DE"/>
              <a:t>‹#›</a:t>
            </a:fld>
            <a:endParaRPr/>
          </a:p>
        </p:txBody>
      </p:sp>
      <p:grpSp>
        <p:nvGrpSpPr>
          <p:cNvPr id="11" name="Google Shape;11;p1"/>
          <p:cNvGrpSpPr/>
          <p:nvPr/>
        </p:nvGrpSpPr>
        <p:grpSpPr>
          <a:xfrm>
            <a:off x="0" y="0"/>
            <a:ext cx="12192001" cy="6858000"/>
            <a:chOff x="0" y="0"/>
            <a:chExt cx="12192001" cy="6858000"/>
          </a:xfrm>
        </p:grpSpPr>
        <p:pic>
          <p:nvPicPr>
            <p:cNvPr id="12" name="Google Shape;12;p1" descr="Close-up of raindrops falling off an umbrella"/>
            <p:cNvPicPr preferRelativeResize="0"/>
            <p:nvPr/>
          </p:nvPicPr>
          <p:blipFill rotWithShape="1">
            <a:blip r:embed="rId13">
              <a:alphaModFix/>
            </a:blip>
            <a:srcRect l="2683" r="12942"/>
            <a:stretch/>
          </p:blipFill>
          <p:spPr>
            <a:xfrm>
              <a:off x="3523488" y="10"/>
              <a:ext cx="8668513" cy="6857989"/>
            </a:xfrm>
            <a:prstGeom prst="rect">
              <a:avLst/>
            </a:prstGeom>
            <a:noFill/>
            <a:ln>
              <a:noFill/>
            </a:ln>
          </p:spPr>
        </p:pic>
        <p:sp>
          <p:nvSpPr>
            <p:cNvPr id="13" name="Google Shape;13;p1"/>
            <p:cNvSpPr/>
            <p:nvPr/>
          </p:nvSpPr>
          <p:spPr>
            <a:xfrm>
              <a:off x="0" y="0"/>
              <a:ext cx="9756600"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idx="4294967295"/>
          </p:nvPr>
        </p:nvSpPr>
        <p:spPr>
          <a:xfrm>
            <a:off x="477981" y="2765935"/>
            <a:ext cx="3977700" cy="1560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DE" sz="4800"/>
              <a:t>Rain in Australia</a:t>
            </a:r>
            <a:endParaRPr/>
          </a:p>
        </p:txBody>
      </p:sp>
      <p:sp>
        <p:nvSpPr>
          <p:cNvPr id="107" name="Google Shape;107;p13"/>
          <p:cNvSpPr txBox="1">
            <a:spLocks noGrp="1"/>
          </p:cNvSpPr>
          <p:nvPr>
            <p:ph type="subTitle" idx="4294967295"/>
          </p:nvPr>
        </p:nvSpPr>
        <p:spPr>
          <a:xfrm>
            <a:off x="432262" y="4786570"/>
            <a:ext cx="4023300" cy="19851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10000"/>
              </a:lnSpc>
              <a:spcBef>
                <a:spcPts val="0"/>
              </a:spcBef>
              <a:spcAft>
                <a:spcPts val="0"/>
              </a:spcAft>
              <a:buClr>
                <a:schemeClr val="dk1"/>
              </a:buClr>
              <a:buSzPts val="2000"/>
              <a:buNone/>
            </a:pPr>
            <a:r>
              <a:rPr lang="en-DE" sz="1483"/>
              <a:t>Hand-on-Machine Learning 2024 – Project presentation</a:t>
            </a:r>
            <a:endParaRPr sz="683"/>
          </a:p>
          <a:p>
            <a:pPr marL="0" lvl="0" indent="0" algn="l" rtl="0">
              <a:lnSpc>
                <a:spcPct val="110000"/>
              </a:lnSpc>
              <a:spcBef>
                <a:spcPts val="1000"/>
              </a:spcBef>
              <a:spcAft>
                <a:spcPts val="0"/>
              </a:spcAft>
              <a:buClr>
                <a:schemeClr val="dk1"/>
              </a:buClr>
              <a:buSzPts val="1200"/>
              <a:buNone/>
            </a:pPr>
            <a:endParaRPr sz="1200"/>
          </a:p>
          <a:p>
            <a:pPr marL="0" lvl="0" indent="0" algn="l" rtl="0">
              <a:lnSpc>
                <a:spcPct val="110000"/>
              </a:lnSpc>
              <a:spcBef>
                <a:spcPts val="1000"/>
              </a:spcBef>
              <a:spcAft>
                <a:spcPts val="0"/>
              </a:spcAft>
              <a:buClr>
                <a:schemeClr val="dk1"/>
              </a:buClr>
              <a:buSzPts val="1400"/>
              <a:buNone/>
            </a:pPr>
            <a:r>
              <a:rPr lang="en-DE" sz="1200" b="1"/>
              <a:t>Ali Guliyev</a:t>
            </a:r>
            <a:r>
              <a:rPr lang="en-DE" sz="2200" b="1"/>
              <a:t> </a:t>
            </a:r>
            <a:r>
              <a:rPr lang="en-DE" sz="1200"/>
              <a:t>&amp;</a:t>
            </a:r>
            <a:r>
              <a:rPr lang="en-DE" sz="1443" b="1"/>
              <a:t> </a:t>
            </a:r>
            <a:r>
              <a:rPr lang="en-DE" sz="1200" b="1"/>
              <a:t>Denis Hoti</a:t>
            </a:r>
            <a:endParaRPr sz="2200" b="1"/>
          </a:p>
          <a:p>
            <a:pPr marL="0" lvl="0" indent="0" algn="l" rtl="0">
              <a:lnSpc>
                <a:spcPct val="110000"/>
              </a:lnSpc>
              <a:spcBef>
                <a:spcPts val="1000"/>
              </a:spcBef>
              <a:spcAft>
                <a:spcPts val="0"/>
              </a:spcAft>
              <a:buClr>
                <a:schemeClr val="dk1"/>
              </a:buClr>
              <a:buSzPts val="1200"/>
              <a:buNone/>
            </a:pPr>
            <a:endParaRPr sz="1200"/>
          </a:p>
          <a:p>
            <a:pPr marL="0" lvl="0" indent="0" algn="l" rtl="0">
              <a:lnSpc>
                <a:spcPct val="110000"/>
              </a:lnSpc>
              <a:spcBef>
                <a:spcPts val="1000"/>
              </a:spcBef>
              <a:spcAft>
                <a:spcPts val="0"/>
              </a:spcAft>
              <a:buClr>
                <a:schemeClr val="dk1"/>
              </a:buClr>
              <a:buSzPts val="1700"/>
              <a:buNone/>
            </a:pPr>
            <a:endParaRPr sz="1700"/>
          </a:p>
        </p:txBody>
      </p:sp>
      <p:sp>
        <p:nvSpPr>
          <p:cNvPr id="108" name="Google Shape;108;p13"/>
          <p:cNvSpPr/>
          <p:nvPr/>
        </p:nvSpPr>
        <p:spPr>
          <a:xfrm>
            <a:off x="481029" y="4546920"/>
            <a:ext cx="3977700" cy="18300"/>
          </a:xfrm>
          <a:prstGeom prst="rect">
            <a:avLst/>
          </a:prstGeom>
          <a:solidFill>
            <a:srgbClr val="BBD8D3"/>
          </a:solidFill>
          <a:ln w="9525" cap="flat" cmpd="sng">
            <a:solidFill>
              <a:srgbClr val="BBD8D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9" name="Google Shape;109;p13"/>
          <p:cNvSpPr txBox="1"/>
          <p:nvPr/>
        </p:nvSpPr>
        <p:spPr>
          <a:xfrm>
            <a:off x="432250" y="106550"/>
            <a:ext cx="1127400" cy="3741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1400"/>
              <a:buFont typeface="Arial"/>
              <a:buNone/>
            </a:pPr>
            <a:r>
              <a:rPr lang="en-DE" sz="1400" b="1" i="0" u="none" strike="noStrike" cap="none">
                <a:solidFill>
                  <a:schemeClr val="dk1"/>
                </a:solidFill>
              </a:rPr>
              <a:t>11.07.2024</a:t>
            </a:r>
            <a:endParaRPr sz="1700" b="1" i="0" u="none" strike="noStrike" cap="non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348945" y="21225"/>
            <a:ext cx="2923800" cy="1106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Missing values</a:t>
            </a:r>
            <a:endParaRPr sz="1000"/>
          </a:p>
        </p:txBody>
      </p:sp>
      <p:sp>
        <p:nvSpPr>
          <p:cNvPr id="183" name="Google Shape;183;p22"/>
          <p:cNvSpPr txBox="1"/>
          <p:nvPr/>
        </p:nvSpPr>
        <p:spPr>
          <a:xfrm>
            <a:off x="346300" y="868024"/>
            <a:ext cx="5994000" cy="1219500"/>
          </a:xfrm>
          <a:prstGeom prst="rect">
            <a:avLst/>
          </a:prstGeom>
          <a:noFill/>
          <a:ln>
            <a:noFill/>
          </a:ln>
        </p:spPr>
        <p:txBody>
          <a:bodyPr spcFirstLastPara="1" wrap="square" lIns="91425" tIns="45700" rIns="91425" bIns="45700" anchor="t" anchorCtr="0">
            <a:noAutofit/>
          </a:bodyPr>
          <a:lstStyle/>
          <a:p>
            <a:pPr marL="285750" marR="0" lvl="0" indent="-228600" algn="l" rtl="0">
              <a:lnSpc>
                <a:spcPct val="110000"/>
              </a:lnSpc>
              <a:spcBef>
                <a:spcPts val="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From the report we could see that we really have a considered amount of missing data.</a:t>
            </a:r>
            <a:endParaRPr/>
          </a:p>
          <a:p>
            <a:pPr marL="285750" marR="0" lvl="0" indent="-228600" algn="l" rtl="0">
              <a:lnSpc>
                <a:spcPct val="110000"/>
              </a:lnSpc>
              <a:spcBef>
                <a:spcPts val="60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We will use a fancy way of </a:t>
            </a:r>
            <a:r>
              <a:rPr lang="en-DE" sz="1500">
                <a:solidFill>
                  <a:schemeClr val="dk1"/>
                </a:solidFill>
              </a:rPr>
              <a:t>imputing</a:t>
            </a:r>
            <a:r>
              <a:rPr lang="en-DE" sz="1500" b="0" i="0" u="none" strike="noStrike" cap="none">
                <a:solidFill>
                  <a:schemeClr val="dk1"/>
                </a:solidFill>
                <a:latin typeface="Arial"/>
                <a:ea typeface="Arial"/>
                <a:cs typeface="Arial"/>
                <a:sym typeface="Arial"/>
              </a:rPr>
              <a:t> missing data using lightgbm</a:t>
            </a: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pic>
        <p:nvPicPr>
          <p:cNvPr id="184" name="Google Shape;184;p22" descr="A graph with blue bars&#10;&#10;Description automatically generated"/>
          <p:cNvPicPr preferRelativeResize="0"/>
          <p:nvPr/>
        </p:nvPicPr>
        <p:blipFill rotWithShape="1">
          <a:blip r:embed="rId3">
            <a:alphaModFix/>
          </a:blip>
          <a:srcRect l="6690" t="6449" r="6849"/>
          <a:stretch/>
        </p:blipFill>
        <p:spPr>
          <a:xfrm>
            <a:off x="636762" y="2143125"/>
            <a:ext cx="11406843" cy="4407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p:nvPr/>
        </p:nvSpPr>
        <p:spPr>
          <a:xfrm>
            <a:off x="355125" y="133950"/>
            <a:ext cx="1705800" cy="6591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Outliers</a:t>
            </a:r>
            <a:endParaRPr sz="1000"/>
          </a:p>
        </p:txBody>
      </p:sp>
      <p:pic>
        <p:nvPicPr>
          <p:cNvPr id="190" name="Google Shape;190;p23" descr="A group of blue and black graphs&#10;&#10;Description automatically generated"/>
          <p:cNvPicPr preferRelativeResize="0"/>
          <p:nvPr/>
        </p:nvPicPr>
        <p:blipFill rotWithShape="1">
          <a:blip r:embed="rId3">
            <a:alphaModFix/>
          </a:blip>
          <a:srcRect/>
          <a:stretch/>
        </p:blipFill>
        <p:spPr>
          <a:xfrm>
            <a:off x="1059655" y="793169"/>
            <a:ext cx="10072689" cy="60436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24"/>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6" name="Google Shape;196;p24"/>
          <p:cNvSpPr txBox="1"/>
          <p:nvPr/>
        </p:nvSpPr>
        <p:spPr>
          <a:xfrm>
            <a:off x="1115568" y="509521"/>
            <a:ext cx="10232136" cy="101498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4000" b="1" i="0" u="none" strike="noStrike" cap="none">
                <a:solidFill>
                  <a:schemeClr val="dk1"/>
                </a:solidFill>
                <a:latin typeface="Arial"/>
                <a:ea typeface="Arial"/>
                <a:cs typeface="Arial"/>
                <a:sym typeface="Arial"/>
              </a:rPr>
              <a:t>How do we handle outliers?</a:t>
            </a:r>
            <a:endParaRPr/>
          </a:p>
        </p:txBody>
      </p:sp>
      <p:sp>
        <p:nvSpPr>
          <p:cNvPr id="197" name="Google Shape;197;p24"/>
          <p:cNvSpPr/>
          <p:nvPr/>
        </p:nvSpPr>
        <p:spPr>
          <a:xfrm>
            <a:off x="498834" y="658327"/>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198" name="Google Shape;198;p24" descr="Christian Wanser on LinkedIn: #data #analytics #dataanalytics #dataanalyst  #datascience | 33 comments"/>
          <p:cNvPicPr preferRelativeResize="0"/>
          <p:nvPr/>
        </p:nvPicPr>
        <p:blipFill rotWithShape="1">
          <a:blip r:embed="rId3">
            <a:alphaModFix/>
          </a:blip>
          <a:srcRect/>
          <a:stretch/>
        </p:blipFill>
        <p:spPr>
          <a:xfrm>
            <a:off x="3781655" y="1510170"/>
            <a:ext cx="4720553" cy="4519679"/>
          </a:xfrm>
          <a:prstGeom prst="rect">
            <a:avLst/>
          </a:prstGeom>
          <a:noFill/>
          <a:ln>
            <a:noFill/>
          </a:ln>
        </p:spPr>
      </p:pic>
      <p:pic>
        <p:nvPicPr>
          <p:cNvPr id="199" name="Google Shape;199;p24" descr="🔥 Matt Dancho 🔥 on LinkedIn: A big mistake I see data scientists making:  Learning tools they never use.…"/>
          <p:cNvPicPr preferRelativeResize="0"/>
          <p:nvPr/>
        </p:nvPicPr>
        <p:blipFill rotWithShape="1">
          <a:blip r:embed="rId4">
            <a:alphaModFix/>
          </a:blip>
          <a:srcRect/>
          <a:stretch/>
        </p:blipFill>
        <p:spPr>
          <a:xfrm>
            <a:off x="4162215" y="1690738"/>
            <a:ext cx="3867569" cy="44095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98"/>
                                        </p:tgtEl>
                                      </p:cBhvr>
                                    </p:animEffect>
                                    <p:set>
                                      <p:cBhvr>
                                        <p:cTn id="11" dur="1" fill="hold">
                                          <p:stCondLst>
                                            <p:cond delay="500"/>
                                          </p:stCondLst>
                                        </p:cTn>
                                        <p:tgtEl>
                                          <p:spTgt spid="19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p:nvPr/>
        </p:nvSpPr>
        <p:spPr>
          <a:xfrm>
            <a:off x="206075" y="177250"/>
            <a:ext cx="4321500" cy="704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After removing outliers</a:t>
            </a:r>
            <a:endParaRPr/>
          </a:p>
        </p:txBody>
      </p:sp>
      <p:pic>
        <p:nvPicPr>
          <p:cNvPr id="205" name="Google Shape;205;p25" descr="A group of blue rectangular boxes&#10;&#10;Description automatically generated with medium confidence"/>
          <p:cNvPicPr preferRelativeResize="0"/>
          <p:nvPr/>
        </p:nvPicPr>
        <p:blipFill rotWithShape="1">
          <a:blip r:embed="rId3">
            <a:alphaModFix/>
          </a:blip>
          <a:srcRect/>
          <a:stretch/>
        </p:blipFill>
        <p:spPr>
          <a:xfrm>
            <a:off x="1077515" y="835818"/>
            <a:ext cx="10036969" cy="60221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pic>
        <p:nvPicPr>
          <p:cNvPr id="210" name="Google Shape;210;p26"/>
          <p:cNvPicPr preferRelativeResize="0"/>
          <p:nvPr/>
        </p:nvPicPr>
        <p:blipFill rotWithShape="1">
          <a:blip r:embed="rId3">
            <a:alphaModFix/>
          </a:blip>
          <a:srcRect l="4853" r="6257"/>
          <a:stretch/>
        </p:blipFill>
        <p:spPr>
          <a:xfrm>
            <a:off x="1192150" y="670598"/>
            <a:ext cx="9807700" cy="5516825"/>
          </a:xfrm>
          <a:prstGeom prst="rect">
            <a:avLst/>
          </a:prstGeom>
          <a:noFill/>
          <a:ln>
            <a:noFill/>
          </a:ln>
        </p:spPr>
      </p:pic>
      <p:sp>
        <p:nvSpPr>
          <p:cNvPr id="211" name="Google Shape;211;p26"/>
          <p:cNvSpPr txBox="1"/>
          <p:nvPr/>
        </p:nvSpPr>
        <p:spPr>
          <a:xfrm>
            <a:off x="150450" y="127775"/>
            <a:ext cx="688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a:solidFill>
                  <a:schemeClr val="dk1"/>
                </a:solidFill>
              </a:rPr>
              <a:t>Original Correlation Matrix - 25 features</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pic>
        <p:nvPicPr>
          <p:cNvPr id="216" name="Google Shape;216;p27"/>
          <p:cNvPicPr preferRelativeResize="0"/>
          <p:nvPr/>
        </p:nvPicPr>
        <p:blipFill rotWithShape="1">
          <a:blip r:embed="rId3">
            <a:alphaModFix/>
          </a:blip>
          <a:srcRect l="5555" r="5555"/>
          <a:stretch/>
        </p:blipFill>
        <p:spPr>
          <a:xfrm>
            <a:off x="1192150" y="670598"/>
            <a:ext cx="9807700" cy="5516825"/>
          </a:xfrm>
          <a:prstGeom prst="rect">
            <a:avLst/>
          </a:prstGeom>
          <a:noFill/>
          <a:ln>
            <a:noFill/>
          </a:ln>
        </p:spPr>
      </p:pic>
      <p:sp>
        <p:nvSpPr>
          <p:cNvPr id="217" name="Google Shape;217;p27"/>
          <p:cNvSpPr txBox="1"/>
          <p:nvPr/>
        </p:nvSpPr>
        <p:spPr>
          <a:xfrm>
            <a:off x="150450" y="127775"/>
            <a:ext cx="728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a:solidFill>
                  <a:schemeClr val="dk1"/>
                </a:solidFill>
              </a:rPr>
              <a:t>Correlation Matrix of dropped features - 11 features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pic>
        <p:nvPicPr>
          <p:cNvPr id="222" name="Google Shape;222;p28"/>
          <p:cNvPicPr preferRelativeResize="0"/>
          <p:nvPr/>
        </p:nvPicPr>
        <p:blipFill rotWithShape="1">
          <a:blip r:embed="rId3">
            <a:alphaModFix/>
          </a:blip>
          <a:srcRect l="5555" r="5555"/>
          <a:stretch/>
        </p:blipFill>
        <p:spPr>
          <a:xfrm>
            <a:off x="1192150" y="670598"/>
            <a:ext cx="9807700" cy="5516825"/>
          </a:xfrm>
          <a:prstGeom prst="rect">
            <a:avLst/>
          </a:prstGeom>
          <a:noFill/>
          <a:ln>
            <a:noFill/>
          </a:ln>
        </p:spPr>
      </p:pic>
      <p:sp>
        <p:nvSpPr>
          <p:cNvPr id="223" name="Google Shape;223;p28"/>
          <p:cNvSpPr txBox="1"/>
          <p:nvPr/>
        </p:nvSpPr>
        <p:spPr>
          <a:xfrm>
            <a:off x="150450" y="127775"/>
            <a:ext cx="944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a:solidFill>
                  <a:schemeClr val="dk1"/>
                </a:solidFill>
              </a:rPr>
              <a:t>Correlation Matrix after dropping uncorrelated features - 14 features</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p:nvPr/>
        </p:nvSpPr>
        <p:spPr>
          <a:xfrm>
            <a:off x="206065" y="136634"/>
            <a:ext cx="5991244" cy="11064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Data Encoding</a:t>
            </a:r>
            <a:endParaRPr/>
          </a:p>
        </p:txBody>
      </p:sp>
      <p:sp>
        <p:nvSpPr>
          <p:cNvPr id="229" name="Google Shape;229;p29"/>
          <p:cNvSpPr txBox="1"/>
          <p:nvPr/>
        </p:nvSpPr>
        <p:spPr>
          <a:xfrm>
            <a:off x="206065" y="1057209"/>
            <a:ext cx="5993892" cy="4091402"/>
          </a:xfrm>
          <a:prstGeom prst="rect">
            <a:avLst/>
          </a:prstGeom>
          <a:noFill/>
          <a:ln>
            <a:noFill/>
          </a:ln>
        </p:spPr>
        <p:txBody>
          <a:bodyPr spcFirstLastPara="1" wrap="square" lIns="91425" tIns="45700" rIns="91425" bIns="45700" anchor="t" anchorCtr="0">
            <a:noAutofit/>
          </a:bodyPr>
          <a:lstStyle/>
          <a:p>
            <a:pPr marL="285750" marR="0" lvl="0" indent="-228600" algn="l" rtl="0">
              <a:lnSpc>
                <a:spcPct val="110000"/>
              </a:lnSpc>
              <a:spcBef>
                <a:spcPts val="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First, we encode the date to Month, Year and Date</a:t>
            </a:r>
            <a:endParaRPr/>
          </a:p>
          <a:p>
            <a:pPr marL="285750" marR="0" lvl="0" indent="-228600" algn="l" rtl="0">
              <a:lnSpc>
                <a:spcPct val="110000"/>
              </a:lnSpc>
              <a:spcBef>
                <a:spcPts val="60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We drop all the missing values of our target column (2.2%)</a:t>
            </a:r>
            <a:endParaRPr/>
          </a:p>
          <a:p>
            <a:pPr marL="285750" marR="0" lvl="0" indent="-228600" algn="l" rtl="0">
              <a:lnSpc>
                <a:spcPct val="110000"/>
              </a:lnSpc>
              <a:spcBef>
                <a:spcPts val="60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Then we encode RainTomorrow and RainToday into Boolean values (Float 0 and 1)</a:t>
            </a:r>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pic>
        <p:nvPicPr>
          <p:cNvPr id="230" name="Google Shape;230;p29" descr="A screen shot of a computer&#10;&#10;Description automatically generated"/>
          <p:cNvPicPr preferRelativeResize="0"/>
          <p:nvPr/>
        </p:nvPicPr>
        <p:blipFill rotWithShape="1">
          <a:blip r:embed="rId3">
            <a:alphaModFix/>
          </a:blip>
          <a:srcRect/>
          <a:stretch/>
        </p:blipFill>
        <p:spPr>
          <a:xfrm>
            <a:off x="472857" y="2494040"/>
            <a:ext cx="11246285" cy="41764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p:nvPr/>
        </p:nvSpPr>
        <p:spPr>
          <a:xfrm>
            <a:off x="206065" y="136634"/>
            <a:ext cx="5991244" cy="11064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Data Encoding II</a:t>
            </a:r>
            <a:endParaRPr/>
          </a:p>
        </p:txBody>
      </p:sp>
      <p:sp>
        <p:nvSpPr>
          <p:cNvPr id="236" name="Google Shape;236;p30"/>
          <p:cNvSpPr txBox="1"/>
          <p:nvPr/>
        </p:nvSpPr>
        <p:spPr>
          <a:xfrm>
            <a:off x="206065" y="1057209"/>
            <a:ext cx="5993892" cy="4091402"/>
          </a:xfrm>
          <a:prstGeom prst="rect">
            <a:avLst/>
          </a:prstGeom>
          <a:noFill/>
          <a:ln>
            <a:noFill/>
          </a:ln>
        </p:spPr>
        <p:txBody>
          <a:bodyPr spcFirstLastPara="1" wrap="square" lIns="91425" tIns="45700" rIns="91425" bIns="45700" anchor="t" anchorCtr="0">
            <a:noAutofit/>
          </a:bodyPr>
          <a:lstStyle/>
          <a:p>
            <a:pPr marL="285750" marR="0" lvl="0" indent="-228600" algn="l" rtl="0">
              <a:lnSpc>
                <a:spcPct val="110000"/>
              </a:lnSpc>
              <a:spcBef>
                <a:spcPts val="0"/>
              </a:spcBef>
              <a:spcAft>
                <a:spcPts val="0"/>
              </a:spcAft>
              <a:buClr>
                <a:schemeClr val="dk1"/>
              </a:buClr>
              <a:buSzPts val="1600"/>
              <a:buFont typeface="Arial"/>
              <a:buChar char="•"/>
            </a:pPr>
            <a:r>
              <a:rPr lang="en-DE" sz="1600" b="0" i="0" u="none" strike="noStrike" cap="none">
                <a:solidFill>
                  <a:schemeClr val="dk1"/>
                </a:solidFill>
                <a:latin typeface="Arial"/>
                <a:ea typeface="Arial"/>
                <a:cs typeface="Arial"/>
                <a:sym typeface="Arial"/>
              </a:rPr>
              <a:t>Encoding categorical features via LabelEncoder which basically express them with numbers.</a:t>
            </a:r>
            <a:endParaRPr/>
          </a:p>
          <a:p>
            <a:pPr marL="285750" marR="0" lvl="0" indent="-228600" algn="l" rtl="0">
              <a:lnSpc>
                <a:spcPct val="110000"/>
              </a:lnSpc>
              <a:spcBef>
                <a:spcPts val="60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We will use LabelEncoder from the scikit-learn library, which is a good practice for preparing the data for a machine learning model that requires numerical inputs. It handles the categorical data efficiently.</a:t>
            </a:r>
            <a:endParaRPr/>
          </a:p>
          <a:p>
            <a:pPr marL="57150" marR="0" lvl="0" indent="0" algn="l" rtl="0">
              <a:lnSpc>
                <a:spcPct val="110000"/>
              </a:lnSpc>
              <a:spcBef>
                <a:spcPts val="600"/>
              </a:spcBef>
              <a:spcAft>
                <a:spcPts val="0"/>
              </a:spcAft>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pic>
        <p:nvPicPr>
          <p:cNvPr id="237" name="Google Shape;237;p30" descr="A screen shot of a computer&#10;&#10;Description automatically generated"/>
          <p:cNvPicPr preferRelativeResize="0"/>
          <p:nvPr/>
        </p:nvPicPr>
        <p:blipFill rotWithShape="1">
          <a:blip r:embed="rId3">
            <a:alphaModFix/>
          </a:blip>
          <a:srcRect/>
          <a:stretch/>
        </p:blipFill>
        <p:spPr>
          <a:xfrm>
            <a:off x="1275155" y="2912898"/>
            <a:ext cx="9641690" cy="38084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p:nvPr/>
        </p:nvSpPr>
        <p:spPr>
          <a:xfrm>
            <a:off x="327701" y="155200"/>
            <a:ext cx="2975700" cy="12435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2800" b="1" i="0" u="none" strike="noStrike" cap="none">
                <a:solidFill>
                  <a:schemeClr val="dk1"/>
                </a:solidFill>
                <a:latin typeface="Arial"/>
                <a:ea typeface="Arial"/>
                <a:cs typeface="Arial"/>
                <a:sym typeface="Arial"/>
              </a:rPr>
              <a:t>Data Splitting</a:t>
            </a:r>
            <a:endParaRPr sz="2800"/>
          </a:p>
        </p:txBody>
      </p:sp>
      <p:sp>
        <p:nvSpPr>
          <p:cNvPr id="243" name="Google Shape;243;p31"/>
          <p:cNvSpPr txBox="1"/>
          <p:nvPr/>
        </p:nvSpPr>
        <p:spPr>
          <a:xfrm>
            <a:off x="327702" y="1398786"/>
            <a:ext cx="4832803" cy="3664351"/>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110000"/>
              </a:lnSpc>
              <a:spcBef>
                <a:spcPts val="0"/>
              </a:spcBef>
              <a:spcAft>
                <a:spcPts val="0"/>
              </a:spcAft>
              <a:buClr>
                <a:schemeClr val="dk1"/>
              </a:buClr>
              <a:buSzPts val="1800"/>
              <a:buFont typeface="Arial"/>
              <a:buChar char="•"/>
            </a:pPr>
            <a:r>
              <a:rPr lang="en-DE" sz="1800" b="0" i="0" u="none" strike="noStrike" cap="none">
                <a:solidFill>
                  <a:schemeClr val="dk1"/>
                </a:solidFill>
                <a:latin typeface="Arial"/>
                <a:ea typeface="Arial"/>
                <a:cs typeface="Arial"/>
                <a:sym typeface="Arial"/>
              </a:rPr>
              <a:t>We split our data into 3 data sets:</a:t>
            </a:r>
            <a:endParaRPr/>
          </a:p>
          <a:p>
            <a:pPr marL="742950" marR="0" lvl="1" indent="-228600" algn="l" rtl="0">
              <a:lnSpc>
                <a:spcPct val="110000"/>
              </a:lnSpc>
              <a:spcBef>
                <a:spcPts val="600"/>
              </a:spcBef>
              <a:spcAft>
                <a:spcPts val="0"/>
              </a:spcAft>
              <a:buClr>
                <a:schemeClr val="dk1"/>
              </a:buClr>
              <a:buSzPts val="1800"/>
              <a:buFont typeface="Arial"/>
              <a:buChar char="•"/>
            </a:pPr>
            <a:r>
              <a:rPr lang="en-DE" sz="1800" b="0" i="0" u="none" strike="noStrike" cap="none">
                <a:solidFill>
                  <a:schemeClr val="dk1"/>
                </a:solidFill>
                <a:latin typeface="Arial"/>
                <a:ea typeface="Arial"/>
                <a:cs typeface="Arial"/>
                <a:sym typeface="Arial"/>
              </a:rPr>
              <a:t>Training set, used to train the machine learning model (0 – 65%)</a:t>
            </a:r>
            <a:endParaRPr/>
          </a:p>
          <a:p>
            <a:pPr marL="742950" marR="0" lvl="1" indent="-228600" algn="l" rtl="0">
              <a:lnSpc>
                <a:spcPct val="110000"/>
              </a:lnSpc>
              <a:spcBef>
                <a:spcPts val="600"/>
              </a:spcBef>
              <a:spcAft>
                <a:spcPts val="0"/>
              </a:spcAft>
              <a:buClr>
                <a:schemeClr val="dk1"/>
              </a:buClr>
              <a:buSzPts val="1800"/>
              <a:buFont typeface="Arial"/>
              <a:buChar char="•"/>
            </a:pPr>
            <a:r>
              <a:rPr lang="en-DE" sz="1800" b="0" i="0" u="none" strike="noStrike" cap="none">
                <a:solidFill>
                  <a:schemeClr val="dk1"/>
                </a:solidFill>
                <a:latin typeface="Arial"/>
                <a:ea typeface="Arial"/>
                <a:cs typeface="Arial"/>
                <a:sym typeface="Arial"/>
              </a:rPr>
              <a:t>Validation set, used to fine-tune the model's hyperparameters and prevent overfitting (65 – 80%)</a:t>
            </a:r>
            <a:endParaRPr/>
          </a:p>
          <a:p>
            <a:pPr marL="742950" marR="0" lvl="1" indent="-228600" algn="l" rtl="0">
              <a:lnSpc>
                <a:spcPct val="110000"/>
              </a:lnSpc>
              <a:spcBef>
                <a:spcPts val="600"/>
              </a:spcBef>
              <a:spcAft>
                <a:spcPts val="0"/>
              </a:spcAft>
              <a:buClr>
                <a:schemeClr val="dk1"/>
              </a:buClr>
              <a:buSzPts val="1800"/>
              <a:buFont typeface="Arial"/>
              <a:buChar char="•"/>
            </a:pPr>
            <a:r>
              <a:rPr lang="en-DE" sz="1800" b="0" i="0" u="none" strike="noStrike" cap="none">
                <a:solidFill>
                  <a:schemeClr val="dk1"/>
                </a:solidFill>
                <a:latin typeface="Arial"/>
                <a:ea typeface="Arial"/>
                <a:cs typeface="Arial"/>
                <a:sym typeface="Arial"/>
              </a:rPr>
              <a:t>Testing set, used to evaluate the model’s performance on unseen data (80 – 100%)</a:t>
            </a:r>
            <a:endParaRPr/>
          </a:p>
          <a:p>
            <a:pPr marL="742950" marR="0" lvl="1" indent="-228600" algn="l" rtl="0">
              <a:lnSpc>
                <a:spcPct val="110000"/>
              </a:lnSpc>
              <a:spcBef>
                <a:spcPts val="600"/>
              </a:spcBef>
              <a:spcAft>
                <a:spcPts val="0"/>
              </a:spcAft>
              <a:buClr>
                <a:schemeClr val="dk1"/>
              </a:buClr>
              <a:buSzPts val="1800"/>
              <a:buFont typeface="Arial"/>
              <a:buChar char="•"/>
            </a:pPr>
            <a:r>
              <a:rPr lang="en-DE" sz="1800" b="0" i="0" u="none" strike="noStrike" cap="none">
                <a:solidFill>
                  <a:schemeClr val="dk1"/>
                </a:solidFill>
                <a:latin typeface="Arial"/>
                <a:ea typeface="Arial"/>
                <a:cs typeface="Arial"/>
                <a:sym typeface="Arial"/>
              </a:rPr>
              <a:t>We use TimeSeriesSplit </a:t>
            </a:r>
            <a:endParaRPr/>
          </a:p>
          <a:p>
            <a:pPr marL="742950" marR="0" lvl="1" indent="-114300" algn="l" rtl="0">
              <a:lnSpc>
                <a:spcPct val="11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14300" algn="l" rtl="0">
              <a:lnSpc>
                <a:spcPct val="11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14300" algn="l" rtl="0">
              <a:lnSpc>
                <a:spcPct val="11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14300" algn="l" rtl="0">
              <a:lnSpc>
                <a:spcPct val="11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44" name="Google Shape;244;p31" descr="A screen shot of a computer code&#10;&#10;Description automatically generated"/>
          <p:cNvPicPr preferRelativeResize="0"/>
          <p:nvPr/>
        </p:nvPicPr>
        <p:blipFill rotWithShape="1">
          <a:blip r:embed="rId3">
            <a:alphaModFix/>
          </a:blip>
          <a:srcRect/>
          <a:stretch/>
        </p:blipFill>
        <p:spPr>
          <a:xfrm>
            <a:off x="4887723" y="4017591"/>
            <a:ext cx="7137214" cy="1177641"/>
          </a:xfrm>
          <a:prstGeom prst="rect">
            <a:avLst/>
          </a:prstGeom>
          <a:noFill/>
          <a:ln>
            <a:noFill/>
          </a:ln>
        </p:spPr>
      </p:pic>
      <p:pic>
        <p:nvPicPr>
          <p:cNvPr id="245" name="Google Shape;245;p31" descr="A computer screen shot of text&#10;&#10;Description automatically generated"/>
          <p:cNvPicPr preferRelativeResize="0"/>
          <p:nvPr/>
        </p:nvPicPr>
        <p:blipFill rotWithShape="1">
          <a:blip r:embed="rId4">
            <a:alphaModFix/>
          </a:blip>
          <a:srcRect/>
          <a:stretch/>
        </p:blipFill>
        <p:spPr>
          <a:xfrm>
            <a:off x="3237470" y="5398250"/>
            <a:ext cx="8787467" cy="1142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14"/>
          <p:cNvSpPr txBox="1"/>
          <p:nvPr/>
        </p:nvSpPr>
        <p:spPr>
          <a:xfrm>
            <a:off x="841246" y="978619"/>
            <a:ext cx="5991244" cy="11064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4000" b="1" i="0" u="none" strike="noStrike" cap="none">
                <a:solidFill>
                  <a:schemeClr val="dk1"/>
                </a:solidFill>
                <a:latin typeface="Arial"/>
                <a:ea typeface="Arial"/>
                <a:cs typeface="Arial"/>
                <a:sym typeface="Arial"/>
              </a:rPr>
              <a:t>The Dataset</a:t>
            </a:r>
            <a:endParaRPr sz="4000"/>
          </a:p>
        </p:txBody>
      </p:sp>
      <p:sp>
        <p:nvSpPr>
          <p:cNvPr id="115" name="Google Shape;115;p14"/>
          <p:cNvSpPr/>
          <p:nvPr/>
        </p:nvSpPr>
        <p:spPr>
          <a:xfrm>
            <a:off x="877458" y="2093976"/>
            <a:ext cx="5846683" cy="9144"/>
          </a:xfrm>
          <a:prstGeom prst="rect">
            <a:avLst/>
          </a:prstGeom>
          <a:solidFill>
            <a:srgbClr val="BBD8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6" name="Google Shape;116;p14"/>
          <p:cNvSpPr txBox="1"/>
          <p:nvPr/>
        </p:nvSpPr>
        <p:spPr>
          <a:xfrm>
            <a:off x="831913" y="2192267"/>
            <a:ext cx="5993892" cy="4032114"/>
          </a:xfrm>
          <a:prstGeom prst="rect">
            <a:avLst/>
          </a:prstGeom>
          <a:noFill/>
          <a:ln>
            <a:noFill/>
          </a:ln>
        </p:spPr>
        <p:txBody>
          <a:bodyPr spcFirstLastPara="1" wrap="square" lIns="91425" tIns="45700" rIns="91425" bIns="45700" anchor="t" anchorCtr="0">
            <a:normAutofit fontScale="25000" lnSpcReduction="20000"/>
          </a:bodyPr>
          <a:lstStyle/>
          <a:p>
            <a:pPr marL="285750" marR="0" lvl="0" indent="-228600" algn="l" rtl="0">
              <a:lnSpc>
                <a:spcPct val="120000"/>
              </a:lnSpc>
              <a:spcBef>
                <a:spcPts val="0"/>
              </a:spcBef>
              <a:spcAft>
                <a:spcPts val="0"/>
              </a:spcAft>
              <a:buClr>
                <a:schemeClr val="dk1"/>
              </a:buClr>
              <a:buSzPct val="100000"/>
              <a:buFont typeface="Arial"/>
              <a:buChar char="•"/>
            </a:pPr>
            <a:r>
              <a:rPr lang="en-DE" sz="6000" b="0" i="0" u="none" strike="noStrike" cap="none">
                <a:solidFill>
                  <a:schemeClr val="dk1"/>
                </a:solidFill>
                <a:latin typeface="Arial"/>
                <a:ea typeface="Arial"/>
                <a:cs typeface="Arial"/>
                <a:sym typeface="Arial"/>
              </a:rPr>
              <a:t>The “Rain in Australia” dataset is from  Australian Government – Bureau of Meteorology, gathered  from a multitude of weather stations. </a:t>
            </a:r>
            <a:endParaRPr/>
          </a:p>
          <a:p>
            <a:pPr marL="285750" marR="0" lvl="0" indent="-228600" algn="l" rtl="0">
              <a:lnSpc>
                <a:spcPct val="120000"/>
              </a:lnSpc>
              <a:spcBef>
                <a:spcPts val="600"/>
              </a:spcBef>
              <a:spcAft>
                <a:spcPts val="0"/>
              </a:spcAft>
              <a:buClr>
                <a:schemeClr val="dk1"/>
              </a:buClr>
              <a:buSzPct val="100000"/>
              <a:buFont typeface="Arial"/>
              <a:buChar char="•"/>
            </a:pPr>
            <a:r>
              <a:rPr lang="en-DE" sz="6000" b="0" i="0" u="none" strike="noStrike" cap="none">
                <a:solidFill>
                  <a:schemeClr val="dk1"/>
                </a:solidFill>
                <a:latin typeface="Arial"/>
                <a:ea typeface="Arial"/>
                <a:cs typeface="Arial"/>
                <a:sym typeface="Arial"/>
              </a:rPr>
              <a:t>Data consists about 10 years of daily weather observations, from 1st of November 2007 up to 25th of June 2017. It contains data from numerous locations across Australia.</a:t>
            </a:r>
            <a:endParaRPr/>
          </a:p>
          <a:p>
            <a:pPr marL="285750" marR="0" lvl="0" indent="-228600" algn="l" rtl="0">
              <a:lnSpc>
                <a:spcPct val="120000"/>
              </a:lnSpc>
              <a:spcBef>
                <a:spcPts val="600"/>
              </a:spcBef>
              <a:spcAft>
                <a:spcPts val="0"/>
              </a:spcAft>
              <a:buClr>
                <a:schemeClr val="dk1"/>
              </a:buClr>
              <a:buSzPct val="100000"/>
              <a:buFont typeface="Arial"/>
              <a:buChar char="•"/>
            </a:pPr>
            <a:r>
              <a:rPr lang="en-DE" sz="6000" b="0" i="0" u="none" strike="noStrike" cap="none">
                <a:solidFill>
                  <a:schemeClr val="dk1"/>
                </a:solidFill>
                <a:latin typeface="Arial"/>
                <a:ea typeface="Arial"/>
                <a:cs typeface="Arial"/>
                <a:sym typeface="Arial"/>
              </a:rPr>
              <a:t>Dataset consist of 145,000 instances  and has 23 features (attributes).</a:t>
            </a:r>
            <a:endParaRPr/>
          </a:p>
          <a:p>
            <a:pPr marL="285750" marR="0" lvl="0" indent="-228600" algn="l" rtl="0">
              <a:lnSpc>
                <a:spcPct val="120000"/>
              </a:lnSpc>
              <a:spcBef>
                <a:spcPts val="600"/>
              </a:spcBef>
              <a:spcAft>
                <a:spcPts val="0"/>
              </a:spcAft>
              <a:buClr>
                <a:schemeClr val="dk1"/>
              </a:buClr>
              <a:buSzPct val="100000"/>
              <a:buFont typeface="Arial"/>
              <a:buChar char="•"/>
            </a:pPr>
            <a:r>
              <a:rPr lang="en-DE" sz="6000" b="0" i="0" u="none" strike="noStrike" cap="none">
                <a:solidFill>
                  <a:schemeClr val="dk1"/>
                </a:solidFill>
                <a:latin typeface="Arial"/>
                <a:ea typeface="Arial"/>
                <a:cs typeface="Arial"/>
                <a:sym typeface="Arial"/>
              </a:rPr>
              <a:t>These attributes are: Date, Location, MinTemp, MaxTemp, Rainfall, Evaporation, Sunshine, WindGustDir, WindGustSpeed, WindDir9am, WindDir3pm, WindSpeed9am, WindSpeed3pm, Humidity9am, Humidity3pm, Pressure9am, Pressure3pm, Cloud9am, Cloud3pm, Temp9am, Temp3pm, RainToday, RainTomorrow</a:t>
            </a:r>
            <a:endParaRPr sz="6000" b="0" i="0" u="none" strike="noStrike" cap="none">
              <a:solidFill>
                <a:schemeClr val="dk1"/>
              </a:solidFill>
              <a:latin typeface="Arial"/>
              <a:ea typeface="Arial"/>
              <a:cs typeface="Arial"/>
              <a:sym typeface="Arial"/>
            </a:endParaRPr>
          </a:p>
          <a:p>
            <a:pPr marL="285750" marR="0" lvl="0" indent="-207962" algn="l" rtl="0">
              <a:spcBef>
                <a:spcPts val="600"/>
              </a:spcBef>
              <a:spcAft>
                <a:spcPts val="0"/>
              </a:spcAft>
              <a:buClr>
                <a:schemeClr val="dk1"/>
              </a:buClr>
              <a:buSzPct val="100000"/>
              <a:buFont typeface="Arial"/>
              <a:buNone/>
            </a:pPr>
            <a:endParaRPr sz="1300" b="0" i="0" u="none" strike="noStrike" cap="none">
              <a:solidFill>
                <a:schemeClr val="dk1"/>
              </a:solidFill>
              <a:latin typeface="Arial"/>
              <a:ea typeface="Arial"/>
              <a:cs typeface="Arial"/>
              <a:sym typeface="Arial"/>
            </a:endParaRPr>
          </a:p>
        </p:txBody>
      </p:sp>
      <p:pic>
        <p:nvPicPr>
          <p:cNvPr id="117" name="Google Shape;117;p14" descr="A map of Australia that shows the Stations where the data for weather observation was taken from."/>
          <p:cNvPicPr preferRelativeResize="0"/>
          <p:nvPr/>
        </p:nvPicPr>
        <p:blipFill rotWithShape="1">
          <a:blip r:embed="rId3">
            <a:alphaModFix/>
          </a:blip>
          <a:srcRect/>
          <a:stretch/>
        </p:blipFill>
        <p:spPr>
          <a:xfrm>
            <a:off x="7679814" y="1261055"/>
            <a:ext cx="4097657" cy="42353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p:nvPr/>
        </p:nvSpPr>
        <p:spPr>
          <a:xfrm>
            <a:off x="1919700" y="2844150"/>
            <a:ext cx="83526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DE" sz="3200">
                <a:solidFill>
                  <a:schemeClr val="dk1"/>
                </a:solidFill>
              </a:rPr>
              <a:t>Imputation of Missing Values with</a:t>
            </a:r>
            <a:endParaRPr sz="3200">
              <a:solidFill>
                <a:schemeClr val="dk1"/>
              </a:solidFill>
            </a:endParaRPr>
          </a:p>
          <a:p>
            <a:pPr marL="0" lvl="0" indent="0" algn="ctr" rtl="0">
              <a:spcBef>
                <a:spcPts val="0"/>
              </a:spcBef>
              <a:spcAft>
                <a:spcPts val="0"/>
              </a:spcAft>
              <a:buNone/>
            </a:pPr>
            <a:r>
              <a:rPr lang="en-DE" sz="3200">
                <a:solidFill>
                  <a:schemeClr val="dk1"/>
                </a:solidFill>
              </a:rPr>
              <a:t>LightGBM</a:t>
            </a:r>
            <a:endParaRPr sz="3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p:nvPr/>
        </p:nvSpPr>
        <p:spPr>
          <a:xfrm>
            <a:off x="452425" y="402375"/>
            <a:ext cx="3758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1"/>
              </a:solidFill>
            </a:endParaRPr>
          </a:p>
        </p:txBody>
      </p:sp>
      <p:sp>
        <p:nvSpPr>
          <p:cNvPr id="256" name="Google Shape;256;p33"/>
          <p:cNvSpPr txBox="1"/>
          <p:nvPr/>
        </p:nvSpPr>
        <p:spPr>
          <a:xfrm>
            <a:off x="452425" y="371625"/>
            <a:ext cx="614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000" b="1">
                <a:solidFill>
                  <a:schemeClr val="dk1"/>
                </a:solidFill>
              </a:rPr>
              <a:t>LightGBM - Light Gradient-Boosting Machine</a:t>
            </a:r>
            <a:endParaRPr sz="2000" b="1">
              <a:solidFill>
                <a:schemeClr val="dk1"/>
              </a:solidFill>
            </a:endParaRPr>
          </a:p>
        </p:txBody>
      </p:sp>
      <p:pic>
        <p:nvPicPr>
          <p:cNvPr id="257" name="Google Shape;257;p33"/>
          <p:cNvPicPr preferRelativeResize="0"/>
          <p:nvPr/>
        </p:nvPicPr>
        <p:blipFill>
          <a:blip r:embed="rId3">
            <a:alphaModFix/>
          </a:blip>
          <a:stretch>
            <a:fillRect/>
          </a:stretch>
        </p:blipFill>
        <p:spPr>
          <a:xfrm>
            <a:off x="152400" y="1045138"/>
            <a:ext cx="11887202" cy="4297918"/>
          </a:xfrm>
          <a:prstGeom prst="rect">
            <a:avLst/>
          </a:prstGeom>
          <a:noFill/>
          <a:ln>
            <a:noFill/>
          </a:ln>
        </p:spPr>
      </p:pic>
      <p:sp>
        <p:nvSpPr>
          <p:cNvPr id="258" name="Google Shape;258;p33"/>
          <p:cNvSpPr txBox="1"/>
          <p:nvPr/>
        </p:nvSpPr>
        <p:spPr>
          <a:xfrm>
            <a:off x="452425" y="5563800"/>
            <a:ext cx="7641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As an example, our algorithm take Evaporation column as a target and train model with all other features. Then predict missing values and merge into target column. Of course, the algorithm make a distinction among binary, multiclass, continuous features and adjust parameters.</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p:nvPr/>
        </p:nvSpPr>
        <p:spPr>
          <a:xfrm>
            <a:off x="452425" y="461125"/>
            <a:ext cx="456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000">
                <a:solidFill>
                  <a:schemeClr val="dk1"/>
                </a:solidFill>
              </a:rPr>
              <a:t>Basic parameter tuning for LightGBM</a:t>
            </a:r>
            <a:endParaRPr sz="2000">
              <a:solidFill>
                <a:schemeClr val="dk1"/>
              </a:solidFill>
            </a:endParaRPr>
          </a:p>
        </p:txBody>
      </p:sp>
      <p:pic>
        <p:nvPicPr>
          <p:cNvPr id="264" name="Google Shape;264;p34"/>
          <p:cNvPicPr preferRelativeResize="0"/>
          <p:nvPr/>
        </p:nvPicPr>
        <p:blipFill>
          <a:blip r:embed="rId3">
            <a:alphaModFix/>
          </a:blip>
          <a:stretch>
            <a:fillRect/>
          </a:stretch>
        </p:blipFill>
        <p:spPr>
          <a:xfrm>
            <a:off x="452425" y="1335500"/>
            <a:ext cx="3920598" cy="1806140"/>
          </a:xfrm>
          <a:prstGeom prst="rect">
            <a:avLst/>
          </a:prstGeom>
          <a:noFill/>
          <a:ln>
            <a:noFill/>
          </a:ln>
        </p:spPr>
      </p:pic>
      <p:pic>
        <p:nvPicPr>
          <p:cNvPr id="265" name="Google Shape;265;p34"/>
          <p:cNvPicPr preferRelativeResize="0"/>
          <p:nvPr/>
        </p:nvPicPr>
        <p:blipFill>
          <a:blip r:embed="rId4">
            <a:alphaModFix/>
          </a:blip>
          <a:stretch>
            <a:fillRect/>
          </a:stretch>
        </p:blipFill>
        <p:spPr>
          <a:xfrm>
            <a:off x="452425" y="3252361"/>
            <a:ext cx="7828651" cy="1639314"/>
          </a:xfrm>
          <a:prstGeom prst="rect">
            <a:avLst/>
          </a:prstGeom>
          <a:noFill/>
          <a:ln>
            <a:noFill/>
          </a:ln>
        </p:spPr>
      </p:pic>
      <p:sp>
        <p:nvSpPr>
          <p:cNvPr id="266" name="Google Shape;266;p34"/>
          <p:cNvSpPr txBox="1"/>
          <p:nvPr/>
        </p:nvSpPr>
        <p:spPr>
          <a:xfrm>
            <a:off x="452425" y="5302825"/>
            <a:ext cx="8339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600">
                <a:solidFill>
                  <a:schemeClr val="dk1"/>
                </a:solidFill>
              </a:rPr>
              <a:t>Note: We train models where there is at least one missing value (in whole column) and then add that model into an array to input missing values of train, validation and test sets. To prevent data leakage those models are trained only on the train set.</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p:nvPr/>
        </p:nvSpPr>
        <p:spPr>
          <a:xfrm>
            <a:off x="1476875" y="1674300"/>
            <a:ext cx="8978700" cy="350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DE" sz="2400" b="1">
                <a:solidFill>
                  <a:schemeClr val="dk1"/>
                </a:solidFill>
              </a:rPr>
              <a:t>Models</a:t>
            </a:r>
            <a:endParaRPr sz="2400" b="1">
              <a:solidFill>
                <a:schemeClr val="dk1"/>
              </a:solidFill>
            </a:endParaRPr>
          </a:p>
          <a:p>
            <a:pPr marL="0" lvl="0" indent="0" algn="l" rtl="0">
              <a:spcBef>
                <a:spcPts val="0"/>
              </a:spcBef>
              <a:spcAft>
                <a:spcPts val="0"/>
              </a:spcAft>
              <a:buNone/>
            </a:pPr>
            <a:endParaRPr sz="2400" b="1">
              <a:solidFill>
                <a:schemeClr val="dk1"/>
              </a:solidFill>
            </a:endParaRPr>
          </a:p>
          <a:p>
            <a:pPr marL="0" lvl="0" indent="0" algn="l" rtl="0">
              <a:spcBef>
                <a:spcPts val="0"/>
              </a:spcBef>
              <a:spcAft>
                <a:spcPts val="0"/>
              </a:spcAft>
              <a:buNone/>
            </a:pPr>
            <a:endParaRPr sz="2400" b="1">
              <a:solidFill>
                <a:schemeClr val="dk1"/>
              </a:solidFill>
            </a:endParaRPr>
          </a:p>
          <a:p>
            <a:pPr marL="0" lvl="0" indent="0" algn="l" rtl="0">
              <a:spcBef>
                <a:spcPts val="0"/>
              </a:spcBef>
              <a:spcAft>
                <a:spcPts val="0"/>
              </a:spcAft>
              <a:buNone/>
            </a:pPr>
            <a:endParaRPr sz="24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KNN</a:t>
            </a:r>
            <a:endParaRPr sz="20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Logistic Regression</a:t>
            </a:r>
            <a:endParaRPr sz="20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Random Forest</a:t>
            </a:r>
            <a:endParaRPr sz="20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XGBoost</a:t>
            </a:r>
            <a:endParaRPr sz="20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Neural Network</a:t>
            </a:r>
            <a:endParaRPr sz="2000" b="1">
              <a:solidFill>
                <a:schemeClr val="dk1"/>
              </a:solidFill>
            </a:endParaRPr>
          </a:p>
          <a:p>
            <a:pPr marL="457200" lvl="0" indent="-355600" algn="l" rtl="0">
              <a:spcBef>
                <a:spcPts val="0"/>
              </a:spcBef>
              <a:spcAft>
                <a:spcPts val="0"/>
              </a:spcAft>
              <a:buClr>
                <a:schemeClr val="dk1"/>
              </a:buClr>
              <a:buSzPts val="2000"/>
              <a:buChar char="-"/>
            </a:pPr>
            <a:r>
              <a:rPr lang="en-DE" sz="2000" b="1">
                <a:solidFill>
                  <a:schemeClr val="dk1"/>
                </a:solidFill>
              </a:rPr>
              <a:t>Ensemble method (Voting)</a:t>
            </a:r>
            <a:endParaRPr sz="200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p:nvPr/>
        </p:nvSpPr>
        <p:spPr>
          <a:xfrm>
            <a:off x="179525" y="1089825"/>
            <a:ext cx="5224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The best hyperparameter (n_neighbors) is 11 for given dataset. While knn is a bit simpler model compare to the rest of models, however, it performs better than LogisticRegression.</a:t>
            </a:r>
            <a:endParaRPr sz="1200">
              <a:solidFill>
                <a:schemeClr val="dk1"/>
              </a:solidFill>
            </a:endParaRPr>
          </a:p>
        </p:txBody>
      </p:sp>
      <p:pic>
        <p:nvPicPr>
          <p:cNvPr id="277" name="Google Shape;277;p36"/>
          <p:cNvPicPr preferRelativeResize="0"/>
          <p:nvPr/>
        </p:nvPicPr>
        <p:blipFill rotWithShape="1">
          <a:blip r:embed="rId3">
            <a:alphaModFix/>
          </a:blip>
          <a:srcRect/>
          <a:stretch/>
        </p:blipFill>
        <p:spPr>
          <a:xfrm>
            <a:off x="179526" y="1976425"/>
            <a:ext cx="4014800" cy="3011125"/>
          </a:xfrm>
          <a:prstGeom prst="rect">
            <a:avLst/>
          </a:prstGeom>
          <a:noFill/>
          <a:ln>
            <a:noFill/>
          </a:ln>
        </p:spPr>
      </p:pic>
      <p:sp>
        <p:nvSpPr>
          <p:cNvPr id="278" name="Google Shape;278;p36"/>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KNN - K Nearest Neighbors</a:t>
            </a:r>
            <a:endParaRPr sz="2400" b="1">
              <a:solidFill>
                <a:schemeClr val="dk1"/>
              </a:solidFill>
            </a:endParaRPr>
          </a:p>
        </p:txBody>
      </p:sp>
      <p:graphicFrame>
        <p:nvGraphicFramePr>
          <p:cNvPr id="279" name="Google Shape;279;p36"/>
          <p:cNvGraphicFramePr/>
          <p:nvPr/>
        </p:nvGraphicFramePr>
        <p:xfrm>
          <a:off x="131425" y="51278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0.6492</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0.8010</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0.7171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0.5626</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0.7415</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0.6398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0.7300</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0.6281</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0.6752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p:nvPr/>
        </p:nvSpPr>
        <p:spPr>
          <a:xfrm>
            <a:off x="179525" y="1089825"/>
            <a:ext cx="5727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As we mentioned results are slightly worse than KNN. One can think about the wrong choice of hyperparameters because generally, this model is not bad. Therefore, we put a snippet that shows the range of hyperparameters our model goes through.</a:t>
            </a:r>
            <a:endParaRPr sz="1200">
              <a:solidFill>
                <a:schemeClr val="dk1"/>
              </a:solidFill>
            </a:endParaRPr>
          </a:p>
        </p:txBody>
      </p:sp>
      <p:pic>
        <p:nvPicPr>
          <p:cNvPr id="285" name="Google Shape;285;p37"/>
          <p:cNvPicPr preferRelativeResize="0"/>
          <p:nvPr/>
        </p:nvPicPr>
        <p:blipFill rotWithShape="1">
          <a:blip r:embed="rId3">
            <a:alphaModFix/>
          </a:blip>
          <a:srcRect/>
          <a:stretch/>
        </p:blipFill>
        <p:spPr>
          <a:xfrm>
            <a:off x="179526" y="1976425"/>
            <a:ext cx="4014800" cy="3011125"/>
          </a:xfrm>
          <a:prstGeom prst="rect">
            <a:avLst/>
          </a:prstGeom>
          <a:noFill/>
          <a:ln>
            <a:noFill/>
          </a:ln>
        </p:spPr>
      </p:pic>
      <p:sp>
        <p:nvSpPr>
          <p:cNvPr id="286" name="Google Shape;286;p37"/>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Logistic Regression</a:t>
            </a:r>
            <a:endParaRPr sz="2400" b="1">
              <a:solidFill>
                <a:schemeClr val="dk1"/>
              </a:solidFill>
            </a:endParaRPr>
          </a:p>
        </p:txBody>
      </p:sp>
      <p:graphicFrame>
        <p:nvGraphicFramePr>
          <p:cNvPr id="287" name="Google Shape;287;p37"/>
          <p:cNvGraphicFramePr/>
          <p:nvPr/>
        </p:nvGraphicFramePr>
        <p:xfrm>
          <a:off x="131425" y="51278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0.8013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0.5536</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0.6548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0.7603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0.5516</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0.6393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0.7182</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0.5834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0.6438</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288" name="Google Shape;288;p37"/>
          <p:cNvPicPr preferRelativeResize="0"/>
          <p:nvPr/>
        </p:nvPicPr>
        <p:blipFill>
          <a:blip r:embed="rId4">
            <a:alphaModFix/>
          </a:blip>
          <a:stretch>
            <a:fillRect/>
          </a:stretch>
        </p:blipFill>
        <p:spPr>
          <a:xfrm>
            <a:off x="4496025" y="2382475"/>
            <a:ext cx="7309701" cy="1012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p:nvPr/>
        </p:nvSpPr>
        <p:spPr>
          <a:xfrm>
            <a:off x="179525" y="1089825"/>
            <a:ext cx="6204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Now we have tree-based models that perform well in most cases. Looks like this model makes a bit of overfitting, however, we think that is natural in our case because according to Cross-Validation these are the best results on the selected validation set, and also the found hyperparameters are not “too” complicated to train some deep trees.</a:t>
            </a:r>
            <a:endParaRPr sz="1200">
              <a:solidFill>
                <a:schemeClr val="dk1"/>
              </a:solidFill>
            </a:endParaRPr>
          </a:p>
        </p:txBody>
      </p:sp>
      <p:pic>
        <p:nvPicPr>
          <p:cNvPr id="294" name="Google Shape;294;p38"/>
          <p:cNvPicPr preferRelativeResize="0"/>
          <p:nvPr/>
        </p:nvPicPr>
        <p:blipFill rotWithShape="1">
          <a:blip r:embed="rId3">
            <a:alphaModFix/>
          </a:blip>
          <a:srcRect/>
          <a:stretch/>
        </p:blipFill>
        <p:spPr>
          <a:xfrm>
            <a:off x="179526" y="2013225"/>
            <a:ext cx="4014800" cy="3011125"/>
          </a:xfrm>
          <a:prstGeom prst="rect">
            <a:avLst/>
          </a:prstGeom>
          <a:noFill/>
          <a:ln>
            <a:noFill/>
          </a:ln>
        </p:spPr>
      </p:pic>
      <p:sp>
        <p:nvSpPr>
          <p:cNvPr id="295" name="Google Shape;295;p38"/>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Random Forest</a:t>
            </a:r>
            <a:endParaRPr sz="2400" b="1">
              <a:solidFill>
                <a:schemeClr val="dk1"/>
              </a:solidFill>
            </a:endParaRPr>
          </a:p>
        </p:txBody>
      </p:sp>
      <p:graphicFrame>
        <p:nvGraphicFramePr>
          <p:cNvPr id="296" name="Google Shape;296;p38"/>
          <p:cNvGraphicFramePr/>
          <p:nvPr/>
        </p:nvGraphicFramePr>
        <p:xfrm>
          <a:off x="131425" y="51646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0.9091</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0.7211</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0.8042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0.7483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0.6521</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0.6969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0.7802</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0.6317</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0.6982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p:nvPr/>
        </p:nvSpPr>
        <p:spPr>
          <a:xfrm>
            <a:off x="179525" y="1089825"/>
            <a:ext cx="52245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100">
                <a:solidFill>
                  <a:srgbClr val="0E101A"/>
                </a:solidFill>
              </a:rPr>
              <a:t>XGBoost is a really powerful tool and one can use it for many problems. In our case, we got the best results with this model. One thing that we must mention is this model took </a:t>
            </a:r>
            <a:r>
              <a:rPr lang="en-DE" sz="1100" b="1">
                <a:solidFill>
                  <a:srgbClr val="0E101A"/>
                </a:solidFill>
              </a:rPr>
              <a:t>more than 2300 minutes</a:t>
            </a:r>
            <a:r>
              <a:rPr lang="en-DE" sz="1100">
                <a:solidFill>
                  <a:srgbClr val="0E101A"/>
                </a:solidFill>
              </a:rPr>
              <a:t> which makes it a winner in the category of most time-taken models together with the best results.</a:t>
            </a:r>
            <a:endParaRPr sz="1200">
              <a:solidFill>
                <a:schemeClr val="dk1"/>
              </a:solidFill>
            </a:endParaRPr>
          </a:p>
        </p:txBody>
      </p:sp>
      <p:pic>
        <p:nvPicPr>
          <p:cNvPr id="302" name="Google Shape;302;p39"/>
          <p:cNvPicPr preferRelativeResize="0"/>
          <p:nvPr/>
        </p:nvPicPr>
        <p:blipFill>
          <a:blip r:embed="rId3">
            <a:alphaModFix/>
          </a:blip>
          <a:stretch>
            <a:fillRect/>
          </a:stretch>
        </p:blipFill>
        <p:spPr>
          <a:xfrm>
            <a:off x="179526" y="2013225"/>
            <a:ext cx="4014800" cy="3011125"/>
          </a:xfrm>
          <a:prstGeom prst="rect">
            <a:avLst/>
          </a:prstGeom>
          <a:noFill/>
          <a:ln>
            <a:noFill/>
          </a:ln>
        </p:spPr>
      </p:pic>
      <p:sp>
        <p:nvSpPr>
          <p:cNvPr id="303" name="Google Shape;303;p39"/>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XGBoost - Extreme Gradient Boosting</a:t>
            </a:r>
            <a:endParaRPr sz="2400" b="1">
              <a:solidFill>
                <a:schemeClr val="dk1"/>
              </a:solidFill>
            </a:endParaRPr>
          </a:p>
        </p:txBody>
      </p:sp>
      <p:graphicFrame>
        <p:nvGraphicFramePr>
          <p:cNvPr id="304" name="Google Shape;304;p39"/>
          <p:cNvGraphicFramePr/>
          <p:nvPr/>
        </p:nvGraphicFramePr>
        <p:xfrm>
          <a:off x="131425" y="51646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0.8959</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0.7453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0.8137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0.7568</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0.6863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0.7198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0.7610</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0.6834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0.7201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p:nvPr/>
        </p:nvSpPr>
        <p:spPr>
          <a:xfrm>
            <a:off x="179525" y="1089825"/>
            <a:ext cx="5224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Nothing needs to be said, milestone of Machine Learning models! Aside from a joke, Neural Network models also take a long training time because of the complexity and wide spectrum of hyperparameters. As you can see, the results are almost the same with the XGBoost.</a:t>
            </a:r>
            <a:endParaRPr sz="1200">
              <a:solidFill>
                <a:schemeClr val="dk1"/>
              </a:solidFill>
            </a:endParaRPr>
          </a:p>
        </p:txBody>
      </p:sp>
      <p:pic>
        <p:nvPicPr>
          <p:cNvPr id="310" name="Google Shape;310;p40"/>
          <p:cNvPicPr preferRelativeResize="0"/>
          <p:nvPr/>
        </p:nvPicPr>
        <p:blipFill rotWithShape="1">
          <a:blip r:embed="rId3">
            <a:alphaModFix/>
          </a:blip>
          <a:srcRect/>
          <a:stretch/>
        </p:blipFill>
        <p:spPr>
          <a:xfrm>
            <a:off x="179526" y="2013225"/>
            <a:ext cx="4014800" cy="3011125"/>
          </a:xfrm>
          <a:prstGeom prst="rect">
            <a:avLst/>
          </a:prstGeom>
          <a:noFill/>
          <a:ln>
            <a:noFill/>
          </a:ln>
        </p:spPr>
      </p:pic>
      <p:sp>
        <p:nvSpPr>
          <p:cNvPr id="311" name="Google Shape;311;p40"/>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MLP - Neural Network</a:t>
            </a:r>
            <a:endParaRPr sz="2400" b="1">
              <a:solidFill>
                <a:schemeClr val="dk1"/>
              </a:solidFill>
            </a:endParaRPr>
          </a:p>
        </p:txBody>
      </p:sp>
      <p:graphicFrame>
        <p:nvGraphicFramePr>
          <p:cNvPr id="312" name="Google Shape;312;p40"/>
          <p:cNvGraphicFramePr/>
          <p:nvPr/>
        </p:nvGraphicFramePr>
        <p:xfrm>
          <a:off x="131425" y="51646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0.6555</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0.7854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0.7146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0.6175</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0.7958</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0.6954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0.7373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0.6990</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0.7176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p:nvPr/>
        </p:nvSpPr>
        <p:spPr>
          <a:xfrm>
            <a:off x="179525" y="1089825"/>
            <a:ext cx="6099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This model is nothing but a collaboration of other models. Here we take RandomForest, NeuralNetwork, XGBoost models and ask the prediction to each individually, then vote among their outcomes. The reason behind ignoring other models is that they affect general results in a worse way. Unfortunately, democracy is not always the solution.</a:t>
            </a:r>
            <a:endParaRPr sz="1200">
              <a:solidFill>
                <a:schemeClr val="dk1"/>
              </a:solidFill>
            </a:endParaRPr>
          </a:p>
        </p:txBody>
      </p:sp>
      <p:pic>
        <p:nvPicPr>
          <p:cNvPr id="318" name="Google Shape;318;p41"/>
          <p:cNvPicPr preferRelativeResize="0"/>
          <p:nvPr/>
        </p:nvPicPr>
        <p:blipFill rotWithShape="1">
          <a:blip r:embed="rId3">
            <a:alphaModFix/>
          </a:blip>
          <a:srcRect/>
          <a:stretch/>
        </p:blipFill>
        <p:spPr>
          <a:xfrm>
            <a:off x="179526" y="2013225"/>
            <a:ext cx="4014800" cy="3011125"/>
          </a:xfrm>
          <a:prstGeom prst="rect">
            <a:avLst/>
          </a:prstGeom>
          <a:noFill/>
          <a:ln>
            <a:noFill/>
          </a:ln>
        </p:spPr>
      </p:pic>
      <p:sp>
        <p:nvSpPr>
          <p:cNvPr id="319" name="Google Shape;319;p41"/>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Voting - Ensemble Method</a:t>
            </a:r>
            <a:endParaRPr sz="2400" b="1">
              <a:solidFill>
                <a:schemeClr val="dk1"/>
              </a:solidFill>
            </a:endParaRPr>
          </a:p>
        </p:txBody>
      </p:sp>
      <p:graphicFrame>
        <p:nvGraphicFramePr>
          <p:cNvPr id="320" name="Google Shape;320;p41"/>
          <p:cNvGraphicFramePr/>
          <p:nvPr/>
        </p:nvGraphicFramePr>
        <p:xfrm>
          <a:off x="131425" y="51646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0.8276</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0.7694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0.7975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0.7032</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0.7255</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0.7142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0.7440</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0.6959</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0.7192</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5"/>
          <p:cNvSpPr/>
          <p:nvPr/>
        </p:nvSpPr>
        <p:spPr>
          <a:xfrm>
            <a:off x="578650" y="2049300"/>
            <a:ext cx="11034600" cy="4698300"/>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3" name="Google Shape;123;p15"/>
          <p:cNvSpPr/>
          <p:nvPr/>
        </p:nvSpPr>
        <p:spPr>
          <a:xfrm rot="5400000">
            <a:off x="901715" y="339183"/>
            <a:ext cx="146400" cy="704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4" name="Google Shape;124;p15"/>
          <p:cNvSpPr txBox="1"/>
          <p:nvPr/>
        </p:nvSpPr>
        <p:spPr>
          <a:xfrm>
            <a:off x="622865" y="390600"/>
            <a:ext cx="6430500" cy="1371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4000" b="1" i="0" u="none" strike="noStrike" cap="none">
                <a:solidFill>
                  <a:schemeClr val="dk1"/>
                </a:solidFill>
                <a:latin typeface="Arial"/>
                <a:ea typeface="Arial"/>
                <a:cs typeface="Arial"/>
                <a:sym typeface="Arial"/>
              </a:rPr>
              <a:t>The attributes</a:t>
            </a:r>
            <a:endParaRPr/>
          </a:p>
        </p:txBody>
      </p:sp>
      <p:sp>
        <p:nvSpPr>
          <p:cNvPr id="125" name="Google Shape;125;p15"/>
          <p:cNvSpPr/>
          <p:nvPr/>
        </p:nvSpPr>
        <p:spPr>
          <a:xfrm>
            <a:off x="494784" y="618024"/>
            <a:ext cx="128100" cy="65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6" name="Google Shape;126;p15"/>
          <p:cNvSpPr/>
          <p:nvPr/>
        </p:nvSpPr>
        <p:spPr>
          <a:xfrm rot="5400000">
            <a:off x="7130604" y="1071836"/>
            <a:ext cx="1021458" cy="9144"/>
          </a:xfrm>
          <a:prstGeom prst="rect">
            <a:avLst/>
          </a:prstGeom>
          <a:solidFill>
            <a:srgbClr val="BBD8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graphicFrame>
        <p:nvGraphicFramePr>
          <p:cNvPr id="127" name="Google Shape;127;p15"/>
          <p:cNvGraphicFramePr/>
          <p:nvPr>
            <p:extLst>
              <p:ext uri="{D42A27DB-BD31-4B8C-83A1-F6EECF244321}">
                <p14:modId xmlns:p14="http://schemas.microsoft.com/office/powerpoint/2010/main" val="621522473"/>
              </p:ext>
            </p:extLst>
          </p:nvPr>
        </p:nvGraphicFramePr>
        <p:xfrm>
          <a:off x="578652" y="2049250"/>
          <a:ext cx="11034700" cy="4698400"/>
        </p:xfrm>
        <a:graphic>
          <a:graphicData uri="http://schemas.openxmlformats.org/drawingml/2006/table">
            <a:tbl>
              <a:tblPr firstRow="1" bandRow="1">
                <a:noFill/>
                <a:tableStyleId>{40B93241-2512-4250-9FA8-4D255C7F2E59}</a:tableStyleId>
              </a:tblPr>
              <a:tblGrid>
                <a:gridCol w="2897925">
                  <a:extLst>
                    <a:ext uri="{9D8B030D-6E8A-4147-A177-3AD203B41FA5}">
                      <a16:colId xmlns:a16="http://schemas.microsoft.com/office/drawing/2014/main" val="20000"/>
                    </a:ext>
                  </a:extLst>
                </a:gridCol>
                <a:gridCol w="2525350">
                  <a:extLst>
                    <a:ext uri="{9D8B030D-6E8A-4147-A177-3AD203B41FA5}">
                      <a16:colId xmlns:a16="http://schemas.microsoft.com/office/drawing/2014/main" val="20001"/>
                    </a:ext>
                  </a:extLst>
                </a:gridCol>
                <a:gridCol w="5611425">
                  <a:extLst>
                    <a:ext uri="{9D8B030D-6E8A-4147-A177-3AD203B41FA5}">
                      <a16:colId xmlns:a16="http://schemas.microsoft.com/office/drawing/2014/main" val="20002"/>
                    </a:ext>
                  </a:extLst>
                </a:gridCol>
              </a:tblGrid>
              <a:tr h="384450">
                <a:tc>
                  <a:txBody>
                    <a:bodyPr/>
                    <a:lstStyle/>
                    <a:p>
                      <a:pPr marL="0" marR="0" lvl="0" indent="0" algn="l" rtl="0">
                        <a:spcBef>
                          <a:spcPts val="0"/>
                        </a:spcBef>
                        <a:spcAft>
                          <a:spcPts val="0"/>
                        </a:spcAft>
                        <a:buNone/>
                      </a:pPr>
                      <a:r>
                        <a:rPr lang="en-DE" sz="1700" u="none" strike="noStrike" cap="none"/>
                        <a:t>Attribute</a:t>
                      </a:r>
                      <a:endParaRPr/>
                    </a:p>
                  </a:txBody>
                  <a:tcPr marL="86550" marR="86550" marT="43275" marB="43275"/>
                </a:tc>
                <a:tc>
                  <a:txBody>
                    <a:bodyPr/>
                    <a:lstStyle/>
                    <a:p>
                      <a:pPr marL="0" marR="0" lvl="0" indent="0" algn="l" rtl="0">
                        <a:spcBef>
                          <a:spcPts val="0"/>
                        </a:spcBef>
                        <a:spcAft>
                          <a:spcPts val="0"/>
                        </a:spcAft>
                        <a:buNone/>
                      </a:pPr>
                      <a:r>
                        <a:rPr lang="en-DE" sz="1700"/>
                        <a:t>Unit</a:t>
                      </a:r>
                      <a:endParaRPr/>
                    </a:p>
                  </a:txBody>
                  <a:tcPr marL="86550" marR="86550" marT="43275" marB="43275"/>
                </a:tc>
                <a:tc>
                  <a:txBody>
                    <a:bodyPr/>
                    <a:lstStyle/>
                    <a:p>
                      <a:pPr marL="0" marR="0" lvl="0" indent="0" algn="l" rtl="0">
                        <a:spcBef>
                          <a:spcPts val="0"/>
                        </a:spcBef>
                        <a:spcAft>
                          <a:spcPts val="0"/>
                        </a:spcAft>
                        <a:buNone/>
                      </a:pPr>
                      <a:r>
                        <a:rPr lang="en-DE" sz="1700"/>
                        <a:t>Meaning</a:t>
                      </a:r>
                      <a:endParaRPr/>
                    </a:p>
                  </a:txBody>
                  <a:tcPr marL="86550" marR="86550" marT="43275" marB="43275"/>
                </a:tc>
                <a:extLst>
                  <a:ext uri="{0D108BD9-81ED-4DB2-BD59-A6C34878D82A}">
                    <a16:rowId xmlns:a16="http://schemas.microsoft.com/office/drawing/2014/main" val="10000"/>
                  </a:ext>
                </a:extLst>
              </a:tr>
              <a:tr h="384450">
                <a:tc>
                  <a:txBody>
                    <a:bodyPr/>
                    <a:lstStyle/>
                    <a:p>
                      <a:pPr marL="0" marR="0" lvl="0" indent="0" algn="l" rtl="0">
                        <a:spcBef>
                          <a:spcPts val="0"/>
                        </a:spcBef>
                        <a:spcAft>
                          <a:spcPts val="0"/>
                        </a:spcAft>
                        <a:buNone/>
                      </a:pPr>
                      <a:r>
                        <a:rPr lang="en-DE" sz="1700"/>
                        <a:t>Date</a:t>
                      </a:r>
                      <a:endParaRPr/>
                    </a:p>
                  </a:txBody>
                  <a:tcPr marL="86550" marR="86550" marT="43275" marB="43275"/>
                </a:tc>
                <a:tc>
                  <a:txBody>
                    <a:bodyPr/>
                    <a:lstStyle/>
                    <a:p>
                      <a:pPr marL="0" marR="0" lvl="0" indent="0" algn="l" rtl="0">
                        <a:spcBef>
                          <a:spcPts val="0"/>
                        </a:spcBef>
                        <a:spcAft>
                          <a:spcPts val="0"/>
                        </a:spcAft>
                        <a:buNone/>
                      </a:pPr>
                      <a:r>
                        <a:rPr lang="en-DE" sz="1700"/>
                        <a:t>yyyy-mm-dd</a:t>
                      </a:r>
                      <a:endParaRPr/>
                    </a:p>
                  </a:txBody>
                  <a:tcPr marL="86550" marR="86550" marT="43275" marB="43275"/>
                </a:tc>
                <a:tc>
                  <a:txBody>
                    <a:bodyPr/>
                    <a:lstStyle/>
                    <a:p>
                      <a:pPr marL="0" marR="0" lvl="0" indent="0" algn="l" rtl="0">
                        <a:spcBef>
                          <a:spcPts val="0"/>
                        </a:spcBef>
                        <a:spcAft>
                          <a:spcPts val="0"/>
                        </a:spcAft>
                        <a:buNone/>
                      </a:pPr>
                      <a:r>
                        <a:rPr lang="en-DE" sz="1700"/>
                        <a:t>The date of observation</a:t>
                      </a:r>
                      <a:endParaRPr/>
                    </a:p>
                  </a:txBody>
                  <a:tcPr marL="86550" marR="86550" marT="43275" marB="43275"/>
                </a:tc>
                <a:extLst>
                  <a:ext uri="{0D108BD9-81ED-4DB2-BD59-A6C34878D82A}">
                    <a16:rowId xmlns:a16="http://schemas.microsoft.com/office/drawing/2014/main" val="10001"/>
                  </a:ext>
                </a:extLst>
              </a:tr>
              <a:tr h="384450">
                <a:tc>
                  <a:txBody>
                    <a:bodyPr/>
                    <a:lstStyle/>
                    <a:p>
                      <a:pPr marL="0" marR="0" lvl="0" indent="0" algn="l" rtl="0">
                        <a:spcBef>
                          <a:spcPts val="0"/>
                        </a:spcBef>
                        <a:spcAft>
                          <a:spcPts val="0"/>
                        </a:spcAft>
                        <a:buNone/>
                      </a:pPr>
                      <a:r>
                        <a:rPr lang="en-DE" sz="1700"/>
                        <a:t>Location</a:t>
                      </a:r>
                      <a:endParaRPr/>
                    </a:p>
                  </a:txBody>
                  <a:tcPr marL="86550" marR="86550" marT="43275" marB="43275"/>
                </a:tc>
                <a:tc>
                  <a:txBody>
                    <a:bodyPr/>
                    <a:lstStyle/>
                    <a:p>
                      <a:pPr marL="0" marR="0" lvl="0" indent="0" algn="l" rtl="0">
                        <a:spcBef>
                          <a:spcPts val="0"/>
                        </a:spcBef>
                        <a:spcAft>
                          <a:spcPts val="0"/>
                        </a:spcAft>
                        <a:buNone/>
                      </a:pPr>
                      <a:r>
                        <a:rPr lang="en-DE" sz="1700"/>
                        <a:t>City Name</a:t>
                      </a:r>
                      <a:endParaRPr/>
                    </a:p>
                  </a:txBody>
                  <a:tcPr marL="86550" marR="86550" marT="43275" marB="43275"/>
                </a:tc>
                <a:tc>
                  <a:txBody>
                    <a:bodyPr/>
                    <a:lstStyle/>
                    <a:p>
                      <a:pPr marL="0" marR="0" lvl="0" indent="0" algn="l" rtl="0">
                        <a:spcBef>
                          <a:spcPts val="0"/>
                        </a:spcBef>
                        <a:spcAft>
                          <a:spcPts val="0"/>
                        </a:spcAft>
                        <a:buNone/>
                      </a:pPr>
                      <a:r>
                        <a:rPr lang="en-DE" sz="1700"/>
                        <a:t>The name of the location of the weather station</a:t>
                      </a:r>
                      <a:endParaRPr/>
                    </a:p>
                  </a:txBody>
                  <a:tcPr marL="86550" marR="86550" marT="43275" marB="43275"/>
                </a:tc>
                <a:extLst>
                  <a:ext uri="{0D108BD9-81ED-4DB2-BD59-A6C34878D82A}">
                    <a16:rowId xmlns:a16="http://schemas.microsoft.com/office/drawing/2014/main" val="10002"/>
                  </a:ext>
                </a:extLst>
              </a:tr>
              <a:tr h="610475">
                <a:tc>
                  <a:txBody>
                    <a:bodyPr/>
                    <a:lstStyle/>
                    <a:p>
                      <a:pPr marL="0" marR="0" lvl="0" indent="0" algn="l" rtl="0">
                        <a:spcBef>
                          <a:spcPts val="0"/>
                        </a:spcBef>
                        <a:spcAft>
                          <a:spcPts val="0"/>
                        </a:spcAft>
                        <a:buNone/>
                      </a:pPr>
                      <a:r>
                        <a:rPr lang="en-DE" sz="1700"/>
                        <a:t>MinTemp</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Degrees Celsius (°C)</a:t>
                      </a:r>
                      <a:endParaRPr sz="1700"/>
                    </a:p>
                  </a:txBody>
                  <a:tcPr marL="86550" marR="86550" marT="43275" marB="43275"/>
                </a:tc>
                <a:tc>
                  <a:txBody>
                    <a:bodyPr/>
                    <a:lstStyle/>
                    <a:p>
                      <a:pPr marL="0" marR="0" lvl="0" indent="0" algn="l" rtl="0">
                        <a:spcBef>
                          <a:spcPts val="0"/>
                        </a:spcBef>
                        <a:spcAft>
                          <a:spcPts val="0"/>
                        </a:spcAft>
                        <a:buNone/>
                      </a:pPr>
                      <a:r>
                        <a:rPr lang="en-DE" sz="1700"/>
                        <a:t>The minimum temperature</a:t>
                      </a:r>
                      <a:endParaRPr/>
                    </a:p>
                  </a:txBody>
                  <a:tcPr marL="86550" marR="86550" marT="43275" marB="43275"/>
                </a:tc>
                <a:extLst>
                  <a:ext uri="{0D108BD9-81ED-4DB2-BD59-A6C34878D82A}">
                    <a16:rowId xmlns:a16="http://schemas.microsoft.com/office/drawing/2014/main" val="10003"/>
                  </a:ext>
                </a:extLst>
              </a:tr>
              <a:tr h="610475">
                <a:tc>
                  <a:txBody>
                    <a:bodyPr/>
                    <a:lstStyle/>
                    <a:p>
                      <a:pPr marL="0" marR="0" lvl="0" indent="0" algn="l" rtl="0">
                        <a:spcBef>
                          <a:spcPts val="0"/>
                        </a:spcBef>
                        <a:spcAft>
                          <a:spcPts val="0"/>
                        </a:spcAft>
                        <a:buNone/>
                      </a:pPr>
                      <a:r>
                        <a:rPr lang="en-DE" sz="1700"/>
                        <a:t>MaxTemp</a:t>
                      </a:r>
                      <a:endParaRPr/>
                    </a:p>
                  </a:txBody>
                  <a:tcPr marL="86550" marR="86550" marT="43275" marB="43275"/>
                </a:tc>
                <a:tc>
                  <a:txBody>
                    <a:bodyPr/>
                    <a:lstStyle/>
                    <a:p>
                      <a:pPr marL="0" marR="0" lvl="0" indent="0" algn="l" rtl="0">
                        <a:spcBef>
                          <a:spcPts val="0"/>
                        </a:spcBef>
                        <a:spcAft>
                          <a:spcPts val="0"/>
                        </a:spcAft>
                        <a:buNone/>
                      </a:pPr>
                      <a:r>
                        <a:rPr lang="en-DE" sz="1700"/>
                        <a:t>Degrees Celsius (°C)</a:t>
                      </a:r>
                      <a:endParaRPr sz="1700"/>
                    </a:p>
                  </a:txBody>
                  <a:tcPr marL="86550" marR="86550" marT="43275" marB="43275"/>
                </a:tc>
                <a:tc>
                  <a:txBody>
                    <a:bodyPr/>
                    <a:lstStyle/>
                    <a:p>
                      <a:pPr marL="0" marR="0" lvl="0" indent="0" algn="l" rtl="0">
                        <a:spcBef>
                          <a:spcPts val="0"/>
                        </a:spcBef>
                        <a:spcAft>
                          <a:spcPts val="0"/>
                        </a:spcAft>
                        <a:buNone/>
                      </a:pPr>
                      <a:r>
                        <a:rPr lang="en-DE" sz="1700"/>
                        <a:t>The maximum temperature</a:t>
                      </a:r>
                      <a:endParaRPr/>
                    </a:p>
                  </a:txBody>
                  <a:tcPr marL="86550" marR="86550" marT="43275" marB="43275"/>
                </a:tc>
                <a:extLst>
                  <a:ext uri="{0D108BD9-81ED-4DB2-BD59-A6C34878D82A}">
                    <a16:rowId xmlns:a16="http://schemas.microsoft.com/office/drawing/2014/main" val="10004"/>
                  </a:ext>
                </a:extLst>
              </a:tr>
              <a:tr h="384450">
                <a:tc>
                  <a:txBody>
                    <a:bodyPr/>
                    <a:lstStyle/>
                    <a:p>
                      <a:pPr marL="0" marR="0" lvl="0" indent="0" algn="l" rtl="0">
                        <a:spcBef>
                          <a:spcPts val="0"/>
                        </a:spcBef>
                        <a:spcAft>
                          <a:spcPts val="0"/>
                        </a:spcAft>
                        <a:buNone/>
                      </a:pPr>
                      <a:r>
                        <a:rPr lang="en-DE" sz="1700"/>
                        <a:t>Rainfall</a:t>
                      </a:r>
                      <a:endParaRPr/>
                    </a:p>
                  </a:txBody>
                  <a:tcPr marL="86550" marR="86550" marT="43275" marB="43275"/>
                </a:tc>
                <a:tc>
                  <a:txBody>
                    <a:bodyPr/>
                    <a:lstStyle/>
                    <a:p>
                      <a:pPr marL="0" marR="0" lvl="0" indent="0" algn="l" rtl="0">
                        <a:spcBef>
                          <a:spcPts val="0"/>
                        </a:spcBef>
                        <a:spcAft>
                          <a:spcPts val="0"/>
                        </a:spcAft>
                        <a:buNone/>
                      </a:pPr>
                      <a:r>
                        <a:rPr lang="en-DE" sz="1700"/>
                        <a:t>Millimetre (mm) </a:t>
                      </a:r>
                      <a:endParaRPr/>
                    </a:p>
                  </a:txBody>
                  <a:tcPr marL="86550" marR="86550" marT="43275" marB="43275"/>
                </a:tc>
                <a:tc>
                  <a:txBody>
                    <a:bodyPr/>
                    <a:lstStyle/>
                    <a:p>
                      <a:pPr marL="0" marR="0" lvl="0" indent="0" algn="l" rtl="0">
                        <a:spcBef>
                          <a:spcPts val="0"/>
                        </a:spcBef>
                        <a:spcAft>
                          <a:spcPts val="0"/>
                        </a:spcAft>
                        <a:buNone/>
                      </a:pPr>
                      <a:r>
                        <a:rPr lang="en-DE" sz="1700"/>
                        <a:t>The amount of rainfall recorded for the day </a:t>
                      </a:r>
                      <a:endParaRPr/>
                    </a:p>
                  </a:txBody>
                  <a:tcPr marL="86550" marR="86550" marT="43275" marB="43275"/>
                </a:tc>
                <a:extLst>
                  <a:ext uri="{0D108BD9-81ED-4DB2-BD59-A6C34878D82A}">
                    <a16:rowId xmlns:a16="http://schemas.microsoft.com/office/drawing/2014/main" val="10005"/>
                  </a:ext>
                </a:extLst>
              </a:tr>
              <a:tr h="646550">
                <a:tc>
                  <a:txBody>
                    <a:bodyPr/>
                    <a:lstStyle/>
                    <a:p>
                      <a:pPr marL="0" marR="0" lvl="0" indent="0" algn="l" rtl="0">
                        <a:spcBef>
                          <a:spcPts val="0"/>
                        </a:spcBef>
                        <a:spcAft>
                          <a:spcPts val="0"/>
                        </a:spcAft>
                        <a:buNone/>
                      </a:pPr>
                      <a:r>
                        <a:rPr lang="en-DE" sz="1700"/>
                        <a:t>Evaporation</a:t>
                      </a:r>
                      <a:endParaRPr/>
                    </a:p>
                  </a:txBody>
                  <a:tcPr marL="86550" marR="86550" marT="43275" marB="43275"/>
                </a:tc>
                <a:tc>
                  <a:txBody>
                    <a:bodyPr/>
                    <a:lstStyle/>
                    <a:p>
                      <a:pPr marL="0" marR="0" lvl="0" indent="0" algn="l" rtl="0">
                        <a:spcBef>
                          <a:spcPts val="0"/>
                        </a:spcBef>
                        <a:spcAft>
                          <a:spcPts val="0"/>
                        </a:spcAft>
                        <a:buNone/>
                      </a:pPr>
                      <a:r>
                        <a:rPr lang="en-DE" sz="1700"/>
                        <a:t>Millimetre (mm)</a:t>
                      </a:r>
                      <a:endParaRPr/>
                    </a:p>
                  </a:txBody>
                  <a:tcPr marL="86550" marR="86550" marT="43275" marB="43275"/>
                </a:tc>
                <a:tc>
                  <a:txBody>
                    <a:bodyPr/>
                    <a:lstStyle/>
                    <a:p>
                      <a:pPr marL="0" marR="0" lvl="0" indent="0" algn="l" rtl="0">
                        <a:spcBef>
                          <a:spcPts val="0"/>
                        </a:spcBef>
                        <a:spcAft>
                          <a:spcPts val="0"/>
                        </a:spcAft>
                        <a:buNone/>
                      </a:pPr>
                      <a:r>
                        <a:rPr lang="en-DE" sz="1700" b="0" dirty="0">
                          <a:solidFill>
                            <a:schemeClr val="dk1"/>
                          </a:solidFill>
                        </a:rPr>
                        <a:t>It's the process that changes a substance from a liquids into a gas or vapor</a:t>
                      </a:r>
                      <a:endParaRPr sz="1700" b="0" dirty="0">
                        <a:solidFill>
                          <a:schemeClr val="dk1"/>
                        </a:solidFill>
                        <a:latin typeface="Arial"/>
                        <a:ea typeface="Arial"/>
                        <a:cs typeface="Arial"/>
                        <a:sym typeface="Arial"/>
                      </a:endParaRPr>
                    </a:p>
                  </a:txBody>
                  <a:tcPr marL="86550" marR="86550" marT="43275" marB="43275"/>
                </a:tc>
                <a:extLst>
                  <a:ext uri="{0D108BD9-81ED-4DB2-BD59-A6C34878D82A}">
                    <a16:rowId xmlns:a16="http://schemas.microsoft.com/office/drawing/2014/main" val="10006"/>
                  </a:ext>
                </a:extLst>
              </a:tr>
              <a:tr h="646550">
                <a:tc>
                  <a:txBody>
                    <a:bodyPr/>
                    <a:lstStyle/>
                    <a:p>
                      <a:pPr marL="0" marR="0" lvl="0" indent="0" algn="l" rtl="0">
                        <a:spcBef>
                          <a:spcPts val="0"/>
                        </a:spcBef>
                        <a:spcAft>
                          <a:spcPts val="0"/>
                        </a:spcAft>
                        <a:buNone/>
                      </a:pPr>
                      <a:r>
                        <a:rPr lang="en-DE" sz="1700"/>
                        <a:t>Sunshine</a:t>
                      </a:r>
                      <a:endParaRPr/>
                    </a:p>
                  </a:txBody>
                  <a:tcPr marL="86550" marR="86550" marT="43275" marB="43275"/>
                </a:tc>
                <a:tc>
                  <a:txBody>
                    <a:bodyPr/>
                    <a:lstStyle/>
                    <a:p>
                      <a:pPr marL="0" marR="0" lvl="0" indent="0" algn="l" rtl="0">
                        <a:spcBef>
                          <a:spcPts val="0"/>
                        </a:spcBef>
                        <a:spcAft>
                          <a:spcPts val="0"/>
                        </a:spcAft>
                        <a:buNone/>
                      </a:pPr>
                      <a:r>
                        <a:rPr lang="en-DE" sz="1700"/>
                        <a:t>Number of hours</a:t>
                      </a:r>
                      <a:endParaRPr/>
                    </a:p>
                  </a:txBody>
                  <a:tcPr marL="86550" marR="86550" marT="43275" marB="43275"/>
                </a:tc>
                <a:tc>
                  <a:txBody>
                    <a:bodyPr/>
                    <a:lstStyle/>
                    <a:p>
                      <a:pPr marL="0" marR="0" lvl="0" indent="0" algn="l" rtl="0">
                        <a:spcBef>
                          <a:spcPts val="0"/>
                        </a:spcBef>
                        <a:spcAft>
                          <a:spcPts val="0"/>
                        </a:spcAft>
                        <a:buNone/>
                      </a:pPr>
                      <a:r>
                        <a:rPr lang="en-DE" sz="1700" b="0">
                          <a:solidFill>
                            <a:schemeClr val="dk1"/>
                          </a:solidFill>
                        </a:rPr>
                        <a:t>The number of hours of bright sunshine in the day</a:t>
                      </a:r>
                      <a:endParaRPr sz="1700" b="0">
                        <a:solidFill>
                          <a:schemeClr val="dk1"/>
                        </a:solidFill>
                        <a:latin typeface="Arial"/>
                        <a:ea typeface="Arial"/>
                        <a:cs typeface="Arial"/>
                        <a:sym typeface="Arial"/>
                      </a:endParaRPr>
                    </a:p>
                  </a:txBody>
                  <a:tcPr marL="86550" marR="86550" marT="43275" marB="43275"/>
                </a:tc>
                <a:extLst>
                  <a:ext uri="{0D108BD9-81ED-4DB2-BD59-A6C34878D82A}">
                    <a16:rowId xmlns:a16="http://schemas.microsoft.com/office/drawing/2014/main" val="10007"/>
                  </a:ext>
                </a:extLst>
              </a:tr>
              <a:tr h="646550">
                <a:tc>
                  <a:txBody>
                    <a:bodyPr/>
                    <a:lstStyle/>
                    <a:p>
                      <a:pPr marL="0" marR="0" lvl="0" indent="0" algn="l" rtl="0">
                        <a:spcBef>
                          <a:spcPts val="0"/>
                        </a:spcBef>
                        <a:spcAft>
                          <a:spcPts val="0"/>
                        </a:spcAft>
                        <a:buNone/>
                      </a:pPr>
                      <a:r>
                        <a:rPr lang="en-DE" sz="1700"/>
                        <a:t>WindGustDir</a:t>
                      </a:r>
                      <a:endParaRPr/>
                    </a:p>
                  </a:txBody>
                  <a:tcPr marL="86550" marR="86550" marT="43275" marB="43275"/>
                </a:tc>
                <a:tc>
                  <a:txBody>
                    <a:bodyPr/>
                    <a:lstStyle/>
                    <a:p>
                      <a:pPr marL="0" marR="0" lvl="0" indent="0" algn="l" rtl="0">
                        <a:spcBef>
                          <a:spcPts val="0"/>
                        </a:spcBef>
                        <a:spcAft>
                          <a:spcPts val="0"/>
                        </a:spcAft>
                        <a:buNone/>
                      </a:pPr>
                      <a:r>
                        <a:rPr lang="en-DE" sz="1700"/>
                        <a:t>Cardinal Directions</a:t>
                      </a:r>
                      <a:endParaRPr/>
                    </a:p>
                  </a:txBody>
                  <a:tcPr marL="86550" marR="86550" marT="43275" marB="43275"/>
                </a:tc>
                <a:tc>
                  <a:txBody>
                    <a:bodyPr/>
                    <a:lstStyle/>
                    <a:p>
                      <a:pPr marL="0" marR="0" lvl="0" indent="0" algn="l" rtl="0">
                        <a:spcBef>
                          <a:spcPts val="0"/>
                        </a:spcBef>
                        <a:spcAft>
                          <a:spcPts val="0"/>
                        </a:spcAft>
                        <a:buNone/>
                      </a:pPr>
                      <a:r>
                        <a:rPr lang="en-DE" sz="1700" b="0" dirty="0">
                          <a:solidFill>
                            <a:schemeClr val="dk1"/>
                          </a:solidFill>
                        </a:rPr>
                        <a:t>The direction of the strongest wind gust in the 24 hours to midnight</a:t>
                      </a:r>
                      <a:endParaRPr sz="1700" b="0" dirty="0">
                        <a:solidFill>
                          <a:schemeClr val="dk1"/>
                        </a:solidFill>
                        <a:latin typeface="Arial"/>
                        <a:ea typeface="Arial"/>
                        <a:cs typeface="Arial"/>
                        <a:sym typeface="Arial"/>
                      </a:endParaRPr>
                    </a:p>
                  </a:txBody>
                  <a:tcPr marL="86550" marR="86550" marT="43275" marB="43275"/>
                </a:tc>
                <a:extLst>
                  <a:ext uri="{0D108BD9-81ED-4DB2-BD59-A6C34878D82A}">
                    <a16:rowId xmlns:a16="http://schemas.microsoft.com/office/drawing/2014/main" val="1000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p:nvPr/>
        </p:nvSpPr>
        <p:spPr>
          <a:xfrm>
            <a:off x="179525" y="1089825"/>
            <a:ext cx="5499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Now roughly saying, we have entered the cage of the lion. Here we evaluate the test set which we have packed and put away before, on the previous voting model. This picture illustrates general picture of our project.</a:t>
            </a:r>
            <a:endParaRPr sz="1200">
              <a:solidFill>
                <a:schemeClr val="dk1"/>
              </a:solidFill>
            </a:endParaRPr>
          </a:p>
        </p:txBody>
      </p:sp>
      <p:pic>
        <p:nvPicPr>
          <p:cNvPr id="326" name="Google Shape;326;p42"/>
          <p:cNvPicPr preferRelativeResize="0"/>
          <p:nvPr/>
        </p:nvPicPr>
        <p:blipFill rotWithShape="1">
          <a:blip r:embed="rId3">
            <a:alphaModFix/>
          </a:blip>
          <a:srcRect/>
          <a:stretch/>
        </p:blipFill>
        <p:spPr>
          <a:xfrm>
            <a:off x="179526" y="2013225"/>
            <a:ext cx="4014800" cy="3011125"/>
          </a:xfrm>
          <a:prstGeom prst="rect">
            <a:avLst/>
          </a:prstGeom>
          <a:noFill/>
          <a:ln>
            <a:noFill/>
          </a:ln>
        </p:spPr>
      </p:pic>
      <p:sp>
        <p:nvSpPr>
          <p:cNvPr id="327" name="Google Shape;327;p42"/>
          <p:cNvSpPr txBox="1"/>
          <p:nvPr/>
        </p:nvSpPr>
        <p:spPr>
          <a:xfrm>
            <a:off x="179525" y="535725"/>
            <a:ext cx="6593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400" b="1">
                <a:solidFill>
                  <a:schemeClr val="dk1"/>
                </a:solidFill>
              </a:rPr>
              <a:t>Evaluation on Test Set</a:t>
            </a:r>
            <a:endParaRPr sz="2400" b="1">
              <a:solidFill>
                <a:schemeClr val="dk1"/>
              </a:solidFill>
            </a:endParaRPr>
          </a:p>
        </p:txBody>
      </p:sp>
      <p:graphicFrame>
        <p:nvGraphicFramePr>
          <p:cNvPr id="328" name="Google Shape;328;p42"/>
          <p:cNvGraphicFramePr/>
          <p:nvPr/>
        </p:nvGraphicFramePr>
        <p:xfrm>
          <a:off x="131425" y="5164675"/>
          <a:ext cx="4364600" cy="1539210"/>
        </p:xfrm>
        <a:graphic>
          <a:graphicData uri="http://schemas.openxmlformats.org/drawingml/2006/table">
            <a:tbl>
              <a:tblPr>
                <a:noFill/>
                <a:tableStyleId>{39D6E25B-0B01-4D5A-A181-AF3D5D02F4AF}</a:tableStyleId>
              </a:tblPr>
              <a:tblGrid>
                <a:gridCol w="1091150">
                  <a:extLst>
                    <a:ext uri="{9D8B030D-6E8A-4147-A177-3AD203B41FA5}">
                      <a16:colId xmlns:a16="http://schemas.microsoft.com/office/drawing/2014/main" val="20000"/>
                    </a:ext>
                  </a:extLst>
                </a:gridCol>
                <a:gridCol w="1091150">
                  <a:extLst>
                    <a:ext uri="{9D8B030D-6E8A-4147-A177-3AD203B41FA5}">
                      <a16:colId xmlns:a16="http://schemas.microsoft.com/office/drawing/2014/main" val="20001"/>
                    </a:ext>
                  </a:extLst>
                </a:gridCol>
                <a:gridCol w="1091150">
                  <a:extLst>
                    <a:ext uri="{9D8B030D-6E8A-4147-A177-3AD203B41FA5}">
                      <a16:colId xmlns:a16="http://schemas.microsoft.com/office/drawing/2014/main" val="20002"/>
                    </a:ext>
                  </a:extLst>
                </a:gridCol>
                <a:gridCol w="10911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Recall</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Precision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F1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DE" sz="1200">
                          <a:solidFill>
                            <a:schemeClr val="dk1"/>
                          </a:solidFill>
                        </a:rPr>
                        <a:t>Train: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0.8305</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0.7674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0.7977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DE" sz="1200">
                          <a:solidFill>
                            <a:schemeClr val="dk1"/>
                          </a:solidFill>
                        </a:rPr>
                        <a:t>Validation:</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0.7584</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0.7333</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0.7456</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DE" sz="1200"/>
                        <a:t>Threshold:</a:t>
                      </a:r>
                      <a:endParaRPr sz="1200"/>
                    </a:p>
                  </a:txBody>
                  <a:tcPr marL="91425" marR="91425" marT="91425" marB="91425"/>
                </a:tc>
                <a:tc>
                  <a:txBody>
                    <a:bodyPr/>
                    <a:lstStyle/>
                    <a:p>
                      <a:pPr marL="0" lvl="0" indent="0" algn="ctr" rtl="0">
                        <a:spcBef>
                          <a:spcPts val="0"/>
                        </a:spcBef>
                        <a:spcAft>
                          <a:spcPts val="0"/>
                        </a:spcAft>
                        <a:buNone/>
                      </a:pPr>
                      <a:r>
                        <a:rPr lang="en-DE" sz="1200">
                          <a:solidFill>
                            <a:schemeClr val="dk1"/>
                          </a:solidFill>
                        </a:rPr>
                        <a:t>0.7948</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0.7012</a:t>
                      </a:r>
                      <a:endParaRPr/>
                    </a:p>
                  </a:txBody>
                  <a:tcPr marL="91425" marR="91425" marT="91425" marB="91425"/>
                </a:tc>
                <a:tc>
                  <a:txBody>
                    <a:bodyPr/>
                    <a:lstStyle/>
                    <a:p>
                      <a:pPr marL="0" lvl="0" indent="0" algn="ctr" rtl="0">
                        <a:spcBef>
                          <a:spcPts val="0"/>
                        </a:spcBef>
                        <a:spcAft>
                          <a:spcPts val="0"/>
                        </a:spcAft>
                        <a:buNone/>
                      </a:pPr>
                      <a:r>
                        <a:rPr lang="en-DE" sz="1200">
                          <a:solidFill>
                            <a:schemeClr val="dk1"/>
                          </a:solidFill>
                        </a:rPr>
                        <a:t>0.7451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p:nvPr/>
        </p:nvSpPr>
        <p:spPr>
          <a:xfrm>
            <a:off x="901950" y="4558950"/>
            <a:ext cx="10388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2000">
                <a:solidFill>
                  <a:srgbClr val="0E101A"/>
                </a:solidFill>
              </a:rPr>
              <a:t>Lastly, we have learned a lot during the project and the whole semester. Therefore, we would like to thank especially </a:t>
            </a:r>
            <a:r>
              <a:rPr lang="en-DE" sz="2000" b="1">
                <a:solidFill>
                  <a:srgbClr val="0E101A"/>
                </a:solidFill>
              </a:rPr>
              <a:t>Paul Geuchen </a:t>
            </a:r>
            <a:r>
              <a:rPr lang="en-DE" sz="2000">
                <a:solidFill>
                  <a:srgbClr val="0E101A"/>
                </a:solidFill>
              </a:rPr>
              <a:t>&amp; </a:t>
            </a:r>
            <a:r>
              <a:rPr lang="en-DE" sz="2000" b="1">
                <a:solidFill>
                  <a:srgbClr val="0E101A"/>
                </a:solidFill>
              </a:rPr>
              <a:t>Prof. Felix Voigtlaender</a:t>
            </a:r>
            <a:r>
              <a:rPr lang="en-DE" sz="2000">
                <a:solidFill>
                  <a:srgbClr val="0E101A"/>
                </a:solidFill>
              </a:rPr>
              <a:t>.</a:t>
            </a:r>
            <a:endParaRPr sz="2000">
              <a:solidFill>
                <a:schemeClr val="dk1"/>
              </a:solidFill>
            </a:endParaRPr>
          </a:p>
        </p:txBody>
      </p:sp>
      <p:sp>
        <p:nvSpPr>
          <p:cNvPr id="334" name="Google Shape;334;p43"/>
          <p:cNvSpPr txBox="1"/>
          <p:nvPr/>
        </p:nvSpPr>
        <p:spPr>
          <a:xfrm>
            <a:off x="2879100" y="1726975"/>
            <a:ext cx="6433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DE" sz="3600">
                <a:solidFill>
                  <a:schemeClr val="dk1"/>
                </a:solidFill>
              </a:rPr>
              <a:t>Thanks for your attention!</a:t>
            </a:r>
            <a:endParaRPr sz="3600">
              <a:solidFill>
                <a:schemeClr val="dk1"/>
              </a:solidFill>
            </a:endParaRPr>
          </a:p>
        </p:txBody>
      </p:sp>
      <p:sp>
        <p:nvSpPr>
          <p:cNvPr id="335" name="Google Shape;335;p43"/>
          <p:cNvSpPr txBox="1"/>
          <p:nvPr/>
        </p:nvSpPr>
        <p:spPr>
          <a:xfrm>
            <a:off x="901950" y="5948825"/>
            <a:ext cx="375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DE" sz="1200">
                <a:solidFill>
                  <a:schemeClr val="dk1"/>
                </a:solidFill>
              </a:rPr>
              <a:t>Presented by </a:t>
            </a:r>
            <a:r>
              <a:rPr lang="en-DE" sz="1200" b="1">
                <a:solidFill>
                  <a:schemeClr val="dk1"/>
                </a:solidFill>
              </a:rPr>
              <a:t>Denis Hotii </a:t>
            </a:r>
            <a:r>
              <a:rPr lang="en-DE" sz="1200">
                <a:solidFill>
                  <a:schemeClr val="dk1"/>
                </a:solidFill>
              </a:rPr>
              <a:t>&amp;</a:t>
            </a:r>
            <a:r>
              <a:rPr lang="en-DE" sz="1200" b="1">
                <a:solidFill>
                  <a:schemeClr val="dk1"/>
                </a:solidFill>
              </a:rPr>
              <a:t> Ali Guliyev</a:t>
            </a:r>
            <a:endParaRPr sz="12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p:nvPr/>
        </p:nvSpPr>
        <p:spPr>
          <a:xfrm>
            <a:off x="210775" y="231000"/>
            <a:ext cx="11813100" cy="6081900"/>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graphicFrame>
        <p:nvGraphicFramePr>
          <p:cNvPr id="133" name="Google Shape;133;p16"/>
          <p:cNvGraphicFramePr/>
          <p:nvPr>
            <p:extLst>
              <p:ext uri="{D42A27DB-BD31-4B8C-83A1-F6EECF244321}">
                <p14:modId xmlns:p14="http://schemas.microsoft.com/office/powerpoint/2010/main" val="2264185133"/>
              </p:ext>
            </p:extLst>
          </p:nvPr>
        </p:nvGraphicFramePr>
        <p:xfrm>
          <a:off x="210790" y="231011"/>
          <a:ext cx="11813025" cy="6081900"/>
        </p:xfrm>
        <a:graphic>
          <a:graphicData uri="http://schemas.openxmlformats.org/drawingml/2006/table">
            <a:tbl>
              <a:tblPr firstRow="1" bandRow="1">
                <a:noFill/>
                <a:tableStyleId>{40B93241-2512-4250-9FA8-4D255C7F2E59}</a:tableStyleId>
              </a:tblPr>
              <a:tblGrid>
                <a:gridCol w="3102325">
                  <a:extLst>
                    <a:ext uri="{9D8B030D-6E8A-4147-A177-3AD203B41FA5}">
                      <a16:colId xmlns:a16="http://schemas.microsoft.com/office/drawing/2014/main" val="20000"/>
                    </a:ext>
                  </a:extLst>
                </a:gridCol>
                <a:gridCol w="2703475">
                  <a:extLst>
                    <a:ext uri="{9D8B030D-6E8A-4147-A177-3AD203B41FA5}">
                      <a16:colId xmlns:a16="http://schemas.microsoft.com/office/drawing/2014/main" val="20001"/>
                    </a:ext>
                  </a:extLst>
                </a:gridCol>
                <a:gridCol w="6007225">
                  <a:extLst>
                    <a:ext uri="{9D8B030D-6E8A-4147-A177-3AD203B41FA5}">
                      <a16:colId xmlns:a16="http://schemas.microsoft.com/office/drawing/2014/main" val="20002"/>
                    </a:ext>
                  </a:extLst>
                </a:gridCol>
              </a:tblGrid>
              <a:tr h="384450">
                <a:tc>
                  <a:txBody>
                    <a:bodyPr/>
                    <a:lstStyle/>
                    <a:p>
                      <a:pPr marL="0" marR="0" lvl="0" indent="0" algn="l" rtl="0">
                        <a:spcBef>
                          <a:spcPts val="0"/>
                        </a:spcBef>
                        <a:spcAft>
                          <a:spcPts val="0"/>
                        </a:spcAft>
                        <a:buNone/>
                      </a:pPr>
                      <a:r>
                        <a:rPr lang="en-DE" sz="1700"/>
                        <a:t>Attribute</a:t>
                      </a:r>
                      <a:endParaRPr/>
                    </a:p>
                  </a:txBody>
                  <a:tcPr marL="86550" marR="86550" marT="43275" marB="43275"/>
                </a:tc>
                <a:tc>
                  <a:txBody>
                    <a:bodyPr/>
                    <a:lstStyle/>
                    <a:p>
                      <a:pPr marL="0" marR="0" lvl="0" indent="0" algn="l" rtl="0">
                        <a:spcBef>
                          <a:spcPts val="0"/>
                        </a:spcBef>
                        <a:spcAft>
                          <a:spcPts val="0"/>
                        </a:spcAft>
                        <a:buNone/>
                      </a:pPr>
                      <a:r>
                        <a:rPr lang="en-DE" sz="1700"/>
                        <a:t>Unit</a:t>
                      </a:r>
                      <a:endParaRPr/>
                    </a:p>
                  </a:txBody>
                  <a:tcPr marL="86550" marR="86550" marT="43275" marB="43275"/>
                </a:tc>
                <a:tc>
                  <a:txBody>
                    <a:bodyPr/>
                    <a:lstStyle/>
                    <a:p>
                      <a:pPr marL="0" marR="0" lvl="0" indent="0" algn="l" rtl="0">
                        <a:spcBef>
                          <a:spcPts val="0"/>
                        </a:spcBef>
                        <a:spcAft>
                          <a:spcPts val="0"/>
                        </a:spcAft>
                        <a:buNone/>
                      </a:pPr>
                      <a:r>
                        <a:rPr lang="en-DE" sz="1700"/>
                        <a:t>Meaning</a:t>
                      </a:r>
                      <a:endParaRPr/>
                    </a:p>
                  </a:txBody>
                  <a:tcPr marL="86550" marR="86550" marT="43275" marB="43275"/>
                </a:tc>
                <a:extLst>
                  <a:ext uri="{0D108BD9-81ED-4DB2-BD59-A6C34878D82A}">
                    <a16:rowId xmlns:a16="http://schemas.microsoft.com/office/drawing/2014/main" val="10000"/>
                  </a:ext>
                </a:extLst>
              </a:tr>
              <a:tr h="384450">
                <a:tc>
                  <a:txBody>
                    <a:bodyPr/>
                    <a:lstStyle/>
                    <a:p>
                      <a:pPr marL="0" marR="0" lvl="0" indent="0" algn="l" rtl="0">
                        <a:spcBef>
                          <a:spcPts val="0"/>
                        </a:spcBef>
                        <a:spcAft>
                          <a:spcPts val="0"/>
                        </a:spcAft>
                        <a:buNone/>
                      </a:pPr>
                      <a:r>
                        <a:rPr lang="en-DE" sz="1700"/>
                        <a:t>WindGustSpeed</a:t>
                      </a:r>
                      <a:endParaRPr/>
                    </a:p>
                  </a:txBody>
                  <a:tcPr marL="86550" marR="86550" marT="43275" marB="43275"/>
                </a:tc>
                <a:tc>
                  <a:txBody>
                    <a:bodyPr/>
                    <a:lstStyle/>
                    <a:p>
                      <a:pPr marL="0" marR="0" lvl="0" indent="0" algn="l" rtl="0">
                        <a:spcBef>
                          <a:spcPts val="0"/>
                        </a:spcBef>
                        <a:spcAft>
                          <a:spcPts val="0"/>
                        </a:spcAft>
                        <a:buNone/>
                      </a:pPr>
                      <a:r>
                        <a:rPr lang="en-DE" sz="1700"/>
                        <a:t>km/h</a:t>
                      </a:r>
                      <a:endParaRPr/>
                    </a:p>
                  </a:txBody>
                  <a:tcPr marL="86550" marR="86550" marT="43275" marB="43275"/>
                </a:tc>
                <a:tc>
                  <a:txBody>
                    <a:bodyPr/>
                    <a:lstStyle/>
                    <a:p>
                      <a:pPr marL="0" marR="0" lvl="0" indent="0" algn="l" rtl="0">
                        <a:spcBef>
                          <a:spcPts val="0"/>
                        </a:spcBef>
                        <a:spcAft>
                          <a:spcPts val="0"/>
                        </a:spcAft>
                        <a:buNone/>
                      </a:pPr>
                      <a:r>
                        <a:rPr lang="en-DE" sz="1700"/>
                        <a:t>The speed of the strongest wind gust in the 24 hours to midnight</a:t>
                      </a:r>
                      <a:endParaRPr/>
                    </a:p>
                  </a:txBody>
                  <a:tcPr marL="86550" marR="86550" marT="43275" marB="43275"/>
                </a:tc>
                <a:extLst>
                  <a:ext uri="{0D108BD9-81ED-4DB2-BD59-A6C34878D82A}">
                    <a16:rowId xmlns:a16="http://schemas.microsoft.com/office/drawing/2014/main" val="10001"/>
                  </a:ext>
                </a:extLst>
              </a:tr>
              <a:tr h="384450">
                <a:tc>
                  <a:txBody>
                    <a:bodyPr/>
                    <a:lstStyle/>
                    <a:p>
                      <a:pPr marL="0" marR="0" lvl="0" indent="0" algn="l" rtl="0">
                        <a:spcBef>
                          <a:spcPts val="0"/>
                        </a:spcBef>
                        <a:spcAft>
                          <a:spcPts val="0"/>
                        </a:spcAft>
                        <a:buNone/>
                      </a:pPr>
                      <a:r>
                        <a:rPr lang="en-DE" sz="1700"/>
                        <a:t>WindDir9am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Cardinal Directions</a:t>
                      </a:r>
                      <a:endParaRPr/>
                    </a:p>
                  </a:txBody>
                  <a:tcPr marL="86550" marR="86550" marT="43275" marB="43275"/>
                </a:tc>
                <a:tc>
                  <a:txBody>
                    <a:bodyPr/>
                    <a:lstStyle/>
                    <a:p>
                      <a:pPr marL="0" marR="0" lvl="0" indent="0" algn="l" rtl="0">
                        <a:spcBef>
                          <a:spcPts val="0"/>
                        </a:spcBef>
                        <a:spcAft>
                          <a:spcPts val="0"/>
                        </a:spcAft>
                        <a:buNone/>
                      </a:pPr>
                      <a:r>
                        <a:rPr lang="en-DE" sz="1700"/>
                        <a:t>Direction of the wind at 9am</a:t>
                      </a:r>
                      <a:endParaRPr/>
                    </a:p>
                  </a:txBody>
                  <a:tcPr marL="86550" marR="86550" marT="43275" marB="43275"/>
                </a:tc>
                <a:extLst>
                  <a:ext uri="{0D108BD9-81ED-4DB2-BD59-A6C34878D82A}">
                    <a16:rowId xmlns:a16="http://schemas.microsoft.com/office/drawing/2014/main" val="10002"/>
                  </a:ext>
                </a:extLst>
              </a:tr>
              <a:tr h="384450">
                <a:tc>
                  <a:txBody>
                    <a:bodyPr/>
                    <a:lstStyle/>
                    <a:p>
                      <a:pPr marL="0" marR="0" lvl="0" indent="0" algn="l" rtl="0">
                        <a:spcBef>
                          <a:spcPts val="0"/>
                        </a:spcBef>
                        <a:spcAft>
                          <a:spcPts val="0"/>
                        </a:spcAft>
                        <a:buNone/>
                      </a:pPr>
                      <a:r>
                        <a:rPr lang="en-DE" sz="1700"/>
                        <a:t>WindDir3pm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Cardinal Directions</a:t>
                      </a:r>
                      <a:endParaRPr/>
                    </a:p>
                  </a:txBody>
                  <a:tcPr marL="86550" marR="86550" marT="43275" marB="43275"/>
                </a:tc>
                <a:tc>
                  <a:txBody>
                    <a:bodyPr/>
                    <a:lstStyle/>
                    <a:p>
                      <a:pPr marL="0" marR="0" lvl="0" indent="0" algn="l" rtl="0">
                        <a:spcBef>
                          <a:spcPts val="0"/>
                        </a:spcBef>
                        <a:spcAft>
                          <a:spcPts val="0"/>
                        </a:spcAft>
                        <a:buNone/>
                      </a:pPr>
                      <a:r>
                        <a:rPr lang="en-DE" sz="1700"/>
                        <a:t>Direction of the wind at 3pm</a:t>
                      </a:r>
                      <a:endParaRPr/>
                    </a:p>
                  </a:txBody>
                  <a:tcPr marL="86550" marR="86550" marT="43275" marB="43275"/>
                </a:tc>
                <a:extLst>
                  <a:ext uri="{0D108BD9-81ED-4DB2-BD59-A6C34878D82A}">
                    <a16:rowId xmlns:a16="http://schemas.microsoft.com/office/drawing/2014/main" val="10003"/>
                  </a:ext>
                </a:extLst>
              </a:tr>
              <a:tr h="384450">
                <a:tc>
                  <a:txBody>
                    <a:bodyPr/>
                    <a:lstStyle/>
                    <a:p>
                      <a:pPr marL="0" marR="0" lvl="0" indent="0" algn="l" rtl="0">
                        <a:spcBef>
                          <a:spcPts val="0"/>
                        </a:spcBef>
                        <a:spcAft>
                          <a:spcPts val="0"/>
                        </a:spcAft>
                        <a:buNone/>
                      </a:pPr>
                      <a:r>
                        <a:rPr lang="en-DE" sz="1700"/>
                        <a:t>WindSpeed9am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km/h</a:t>
                      </a:r>
                      <a:endParaRPr/>
                    </a:p>
                  </a:txBody>
                  <a:tcPr marL="86550" marR="86550" marT="43275" marB="43275"/>
                </a:tc>
                <a:tc>
                  <a:txBody>
                    <a:bodyPr/>
                    <a:lstStyle/>
                    <a:p>
                      <a:pPr marL="0" marR="0" lvl="0" indent="0" algn="l" rtl="0">
                        <a:spcBef>
                          <a:spcPts val="0"/>
                        </a:spcBef>
                        <a:spcAft>
                          <a:spcPts val="0"/>
                        </a:spcAft>
                        <a:buNone/>
                      </a:pPr>
                      <a:r>
                        <a:rPr lang="en-DE" sz="1700"/>
                        <a:t>Wind speed average over 10 minutes prior to 9am</a:t>
                      </a:r>
                      <a:endParaRPr/>
                    </a:p>
                  </a:txBody>
                  <a:tcPr marL="86550" marR="86550" marT="43275" marB="43275"/>
                </a:tc>
                <a:extLst>
                  <a:ext uri="{0D108BD9-81ED-4DB2-BD59-A6C34878D82A}">
                    <a16:rowId xmlns:a16="http://schemas.microsoft.com/office/drawing/2014/main" val="10004"/>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WindSpeed3pm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km/h</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Wind speed average over 10 minutes prior to 3pm</a:t>
                      </a:r>
                      <a:endParaRPr/>
                    </a:p>
                  </a:txBody>
                  <a:tcPr marL="86550" marR="86550" marT="43275" marB="43275"/>
                </a:tc>
                <a:extLst>
                  <a:ext uri="{0D108BD9-81ED-4DB2-BD59-A6C34878D82A}">
                    <a16:rowId xmlns:a16="http://schemas.microsoft.com/office/drawing/2014/main" val="10005"/>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Humidity9am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Percentage (%)</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It shows the amount of water vapor in the air at 9am</a:t>
                      </a:r>
                      <a:endParaRPr/>
                    </a:p>
                  </a:txBody>
                  <a:tcPr marL="86550" marR="86550" marT="43275" marB="43275"/>
                </a:tc>
                <a:extLst>
                  <a:ext uri="{0D108BD9-81ED-4DB2-BD59-A6C34878D82A}">
                    <a16:rowId xmlns:a16="http://schemas.microsoft.com/office/drawing/2014/main" val="10006"/>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Humidity3pm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Percentage (%)</a:t>
                      </a:r>
                      <a:endParaRPr sz="1700"/>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It shows the amount of water vapor in the air at 3pm</a:t>
                      </a:r>
                      <a:endParaRPr/>
                    </a:p>
                  </a:txBody>
                  <a:tcPr marL="86550" marR="86550" marT="43275" marB="43275"/>
                </a:tc>
                <a:extLst>
                  <a:ext uri="{0D108BD9-81ED-4DB2-BD59-A6C34878D82A}">
                    <a16:rowId xmlns:a16="http://schemas.microsoft.com/office/drawing/2014/main" val="10007"/>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Pressure9am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Hectopascal (hPa)</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Atmospheric pressure reduced to mean sea level at 9am</a:t>
                      </a:r>
                      <a:endParaRPr/>
                    </a:p>
                  </a:txBody>
                  <a:tcPr marL="86550" marR="86550" marT="43275" marB="43275"/>
                </a:tc>
                <a:extLst>
                  <a:ext uri="{0D108BD9-81ED-4DB2-BD59-A6C34878D82A}">
                    <a16:rowId xmlns:a16="http://schemas.microsoft.com/office/drawing/2014/main" val="10008"/>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Pressure3pm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Hectopascal (hPa)</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Atmospheric pressure reduced to mean sea level at 3pm</a:t>
                      </a:r>
                      <a:endParaRPr/>
                    </a:p>
                  </a:txBody>
                  <a:tcPr marL="86550" marR="86550" marT="43275" marB="43275"/>
                </a:tc>
                <a:extLst>
                  <a:ext uri="{0D108BD9-81ED-4DB2-BD59-A6C34878D82A}">
                    <a16:rowId xmlns:a16="http://schemas.microsoft.com/office/drawing/2014/main" val="10009"/>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Cloud9am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Oktas (a unit of Eighths)</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dirty="0"/>
                        <a:t>It records how many eighths of the sky are obscured by cloud. A 0 measure indicates</a:t>
                      </a:r>
                      <a:r>
                        <a:rPr lang="en-DE" dirty="0"/>
                        <a:t> </a:t>
                      </a:r>
                      <a:r>
                        <a:rPr lang="en-DE" sz="1700" dirty="0"/>
                        <a:t>completely clear sky while an 8 indicates that it is completely overcast.</a:t>
                      </a:r>
                      <a:endParaRPr sz="1700" dirty="0"/>
                    </a:p>
                  </a:txBody>
                  <a:tcPr marL="86550" marR="86550" marT="43275" marB="43275"/>
                </a:tc>
                <a:extLst>
                  <a:ext uri="{0D108BD9-81ED-4DB2-BD59-A6C34878D82A}">
                    <a16:rowId xmlns:a16="http://schemas.microsoft.com/office/drawing/2014/main" val="10010"/>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Cloud3pm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Oktas (a unit of Eighths)</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Fraction of sky obscured by cloud at 3pm</a:t>
                      </a:r>
                      <a:endParaRPr/>
                    </a:p>
                  </a:txBody>
                  <a:tcPr marL="86550" marR="86550" marT="43275" marB="43275"/>
                </a:tc>
                <a:extLst>
                  <a:ext uri="{0D108BD9-81ED-4DB2-BD59-A6C34878D82A}">
                    <a16:rowId xmlns:a16="http://schemas.microsoft.com/office/drawing/2014/main" val="10011"/>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Temp9am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Degrees Celsius (°C)</a:t>
                      </a:r>
                      <a:endParaRPr sz="1700"/>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Temperature at 9am</a:t>
                      </a:r>
                      <a:endParaRPr/>
                    </a:p>
                  </a:txBody>
                  <a:tcPr marL="86550" marR="86550" marT="43275" marB="43275"/>
                </a:tc>
                <a:extLst>
                  <a:ext uri="{0D108BD9-81ED-4DB2-BD59-A6C34878D82A}">
                    <a16:rowId xmlns:a16="http://schemas.microsoft.com/office/drawing/2014/main" val="10012"/>
                  </a:ext>
                </a:extLst>
              </a:tr>
              <a:tr h="384450">
                <a:tc>
                  <a:txBody>
                    <a:bodyPr/>
                    <a:lstStyle/>
                    <a:p>
                      <a:pPr marL="0" marR="0" lvl="0" indent="0" algn="l" rtl="0">
                        <a:lnSpc>
                          <a:spcPct val="100000"/>
                        </a:lnSpc>
                        <a:spcBef>
                          <a:spcPts val="0"/>
                        </a:spcBef>
                        <a:spcAft>
                          <a:spcPts val="0"/>
                        </a:spcAft>
                        <a:buClr>
                          <a:schemeClr val="dk1"/>
                        </a:buClr>
                        <a:buSzPts val="1700"/>
                        <a:buFont typeface="Arial"/>
                        <a:buNone/>
                      </a:pPr>
                      <a:r>
                        <a:rPr lang="en-DE" sz="1700"/>
                        <a:t>Temp3pm</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Degrees Celsius (°C)</a:t>
                      </a:r>
                      <a:endParaRPr sz="1700"/>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dirty="0"/>
                        <a:t>Temperature at 3pm</a:t>
                      </a:r>
                      <a:endParaRPr dirty="0"/>
                    </a:p>
                  </a:txBody>
                  <a:tcPr marL="86550" marR="86550" marT="43275" marB="43275"/>
                </a:tc>
                <a:extLst>
                  <a:ext uri="{0D108BD9-81ED-4DB2-BD59-A6C34878D82A}">
                    <a16:rowId xmlns:a16="http://schemas.microsoft.com/office/drawing/2014/main" val="1001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p:nvPr/>
        </p:nvSpPr>
        <p:spPr>
          <a:xfrm>
            <a:off x="210800" y="231000"/>
            <a:ext cx="11813100" cy="1593900"/>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graphicFrame>
        <p:nvGraphicFramePr>
          <p:cNvPr id="139" name="Google Shape;139;p17"/>
          <p:cNvGraphicFramePr/>
          <p:nvPr/>
        </p:nvGraphicFramePr>
        <p:xfrm>
          <a:off x="210790" y="231011"/>
          <a:ext cx="11813025" cy="1593870"/>
        </p:xfrm>
        <a:graphic>
          <a:graphicData uri="http://schemas.openxmlformats.org/drawingml/2006/table">
            <a:tbl>
              <a:tblPr firstRow="1" bandRow="1">
                <a:noFill/>
                <a:tableStyleId>{40B93241-2512-4250-9FA8-4D255C7F2E59}</a:tableStyleId>
              </a:tblPr>
              <a:tblGrid>
                <a:gridCol w="3102325">
                  <a:extLst>
                    <a:ext uri="{9D8B030D-6E8A-4147-A177-3AD203B41FA5}">
                      <a16:colId xmlns:a16="http://schemas.microsoft.com/office/drawing/2014/main" val="20000"/>
                    </a:ext>
                  </a:extLst>
                </a:gridCol>
                <a:gridCol w="2703475">
                  <a:extLst>
                    <a:ext uri="{9D8B030D-6E8A-4147-A177-3AD203B41FA5}">
                      <a16:colId xmlns:a16="http://schemas.microsoft.com/office/drawing/2014/main" val="20001"/>
                    </a:ext>
                  </a:extLst>
                </a:gridCol>
                <a:gridCol w="6007225">
                  <a:extLst>
                    <a:ext uri="{9D8B030D-6E8A-4147-A177-3AD203B41FA5}">
                      <a16:colId xmlns:a16="http://schemas.microsoft.com/office/drawing/2014/main" val="20002"/>
                    </a:ext>
                  </a:extLst>
                </a:gridCol>
              </a:tblGrid>
              <a:tr h="384450">
                <a:tc>
                  <a:txBody>
                    <a:bodyPr/>
                    <a:lstStyle/>
                    <a:p>
                      <a:pPr marL="0" marR="0" lvl="0" indent="0" algn="l" rtl="0">
                        <a:spcBef>
                          <a:spcPts val="0"/>
                        </a:spcBef>
                        <a:spcAft>
                          <a:spcPts val="0"/>
                        </a:spcAft>
                        <a:buNone/>
                      </a:pPr>
                      <a:r>
                        <a:rPr lang="en-DE" sz="1700"/>
                        <a:t>Attribute</a:t>
                      </a:r>
                      <a:endParaRPr/>
                    </a:p>
                  </a:txBody>
                  <a:tcPr marL="86550" marR="86550" marT="43275" marB="43275"/>
                </a:tc>
                <a:tc>
                  <a:txBody>
                    <a:bodyPr/>
                    <a:lstStyle/>
                    <a:p>
                      <a:pPr marL="0" marR="0" lvl="0" indent="0" algn="l" rtl="0">
                        <a:spcBef>
                          <a:spcPts val="0"/>
                        </a:spcBef>
                        <a:spcAft>
                          <a:spcPts val="0"/>
                        </a:spcAft>
                        <a:buNone/>
                      </a:pPr>
                      <a:r>
                        <a:rPr lang="en-DE" sz="1700"/>
                        <a:t>Unit</a:t>
                      </a:r>
                      <a:endParaRPr/>
                    </a:p>
                  </a:txBody>
                  <a:tcPr marL="86550" marR="86550" marT="43275" marB="43275"/>
                </a:tc>
                <a:tc>
                  <a:txBody>
                    <a:bodyPr/>
                    <a:lstStyle/>
                    <a:p>
                      <a:pPr marL="0" marR="0" lvl="0" indent="0" algn="l" rtl="0">
                        <a:spcBef>
                          <a:spcPts val="0"/>
                        </a:spcBef>
                        <a:spcAft>
                          <a:spcPts val="0"/>
                        </a:spcAft>
                        <a:buNone/>
                      </a:pPr>
                      <a:r>
                        <a:rPr lang="en-DE" sz="1700"/>
                        <a:t>Meaning</a:t>
                      </a:r>
                      <a:endParaRPr/>
                    </a:p>
                  </a:txBody>
                  <a:tcPr marL="86550" marR="86550" marT="43275" marB="43275"/>
                </a:tc>
                <a:extLst>
                  <a:ext uri="{0D108BD9-81ED-4DB2-BD59-A6C34878D82A}">
                    <a16:rowId xmlns:a16="http://schemas.microsoft.com/office/drawing/2014/main" val="10000"/>
                  </a:ext>
                </a:extLst>
              </a:tr>
              <a:tr h="384450">
                <a:tc>
                  <a:txBody>
                    <a:bodyPr/>
                    <a:lstStyle/>
                    <a:p>
                      <a:pPr marL="0" marR="0" lvl="0" indent="0" algn="l" rtl="0">
                        <a:spcBef>
                          <a:spcPts val="0"/>
                        </a:spcBef>
                        <a:spcAft>
                          <a:spcPts val="0"/>
                        </a:spcAft>
                        <a:buNone/>
                      </a:pPr>
                      <a:r>
                        <a:rPr lang="en-DE" sz="1700"/>
                        <a:t>RainToday</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Boolean: 1 (True) or 0 (False)</a:t>
                      </a:r>
                      <a:endParaRPr/>
                    </a:p>
                  </a:txBody>
                  <a:tcPr marL="86550" marR="86550" marT="43275" marB="43275"/>
                </a:tc>
                <a:tc>
                  <a:txBody>
                    <a:bodyPr/>
                    <a:lstStyle/>
                    <a:p>
                      <a:pPr marL="0" marR="0" lvl="0" indent="0" algn="l" rtl="0">
                        <a:spcBef>
                          <a:spcPts val="0"/>
                        </a:spcBef>
                        <a:spcAft>
                          <a:spcPts val="0"/>
                        </a:spcAft>
                        <a:buNone/>
                      </a:pPr>
                      <a:r>
                        <a:rPr lang="en-DE" sz="1700"/>
                        <a:t>True if precipitation (mm) in the 24 hours to 9am exceeds 1mm otherwise False</a:t>
                      </a:r>
                      <a:endParaRPr/>
                    </a:p>
                  </a:txBody>
                  <a:tcPr marL="86550" marR="86550" marT="43275" marB="43275"/>
                </a:tc>
                <a:extLst>
                  <a:ext uri="{0D108BD9-81ED-4DB2-BD59-A6C34878D82A}">
                    <a16:rowId xmlns:a16="http://schemas.microsoft.com/office/drawing/2014/main" val="10001"/>
                  </a:ext>
                </a:extLst>
              </a:tr>
              <a:tr h="384450">
                <a:tc>
                  <a:txBody>
                    <a:bodyPr/>
                    <a:lstStyle/>
                    <a:p>
                      <a:pPr marL="0" marR="0" lvl="0" indent="0" algn="l" rtl="0">
                        <a:spcBef>
                          <a:spcPts val="0"/>
                        </a:spcBef>
                        <a:spcAft>
                          <a:spcPts val="0"/>
                        </a:spcAft>
                        <a:buNone/>
                      </a:pPr>
                      <a:r>
                        <a:rPr lang="en-DE" sz="1700"/>
                        <a:t>RainTomorrow</a:t>
                      </a:r>
                      <a:endParaRPr/>
                    </a:p>
                  </a:txBody>
                  <a:tcPr marL="86550" marR="86550" marT="43275" marB="43275"/>
                </a:tc>
                <a:tc>
                  <a:txBody>
                    <a:bodyPr/>
                    <a:lstStyle/>
                    <a:p>
                      <a:pPr marL="0" marR="0" lvl="0" indent="0" algn="l" rtl="0">
                        <a:lnSpc>
                          <a:spcPct val="100000"/>
                        </a:lnSpc>
                        <a:spcBef>
                          <a:spcPts val="0"/>
                        </a:spcBef>
                        <a:spcAft>
                          <a:spcPts val="0"/>
                        </a:spcAft>
                        <a:buClr>
                          <a:schemeClr val="dk1"/>
                        </a:buClr>
                        <a:buSzPts val="1700"/>
                        <a:buFont typeface="Arial"/>
                        <a:buNone/>
                      </a:pPr>
                      <a:r>
                        <a:rPr lang="en-DE" sz="1700"/>
                        <a:t>Boolean: 1 (True) or 0 (False)</a:t>
                      </a:r>
                      <a:endParaRPr/>
                    </a:p>
                  </a:txBody>
                  <a:tcPr marL="86550" marR="86550" marT="43275" marB="43275"/>
                </a:tc>
                <a:tc>
                  <a:txBody>
                    <a:bodyPr/>
                    <a:lstStyle/>
                    <a:p>
                      <a:pPr marL="0" marR="0" lvl="0" indent="0" algn="l" rtl="0">
                        <a:spcBef>
                          <a:spcPts val="0"/>
                        </a:spcBef>
                        <a:spcAft>
                          <a:spcPts val="0"/>
                        </a:spcAft>
                        <a:buNone/>
                      </a:pPr>
                      <a:r>
                        <a:rPr lang="en-DE" sz="1700"/>
                        <a:t>If in the next day there was any precipitation (mm) exceeds 1mm otherwise False</a:t>
                      </a:r>
                      <a:endParaRPr/>
                    </a:p>
                  </a:txBody>
                  <a:tcPr marL="86550" marR="86550" marT="43275" marB="4327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18"/>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5" name="Google Shape;145;p18"/>
          <p:cNvSpPr/>
          <p:nvPr/>
        </p:nvSpPr>
        <p:spPr>
          <a:xfrm>
            <a:off x="409575" y="633619"/>
            <a:ext cx="6838569" cy="5495925"/>
          </a:xfrm>
          <a:prstGeom prst="rect">
            <a:avLst/>
          </a:prstGeom>
          <a:solidFill>
            <a:schemeClr val="lt1"/>
          </a:solidFill>
          <a:ln w="9525" cap="flat" cmpd="sng">
            <a:solidFill>
              <a:srgbClr val="E4EEEE"/>
            </a:solidFill>
            <a:prstDash val="solid"/>
            <a:miter lim="800000"/>
            <a:headEnd type="none" w="sm" len="sm"/>
            <a:tailEnd type="none" w="sm" len="sm"/>
          </a:ln>
          <a:effectLst>
            <a:outerShdw blurRad="50800" dist="38100" dir="2700000" algn="tl" rotWithShape="0">
              <a:srgbClr val="D8D8D8">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6" name="Google Shape;146;p18"/>
          <p:cNvSpPr txBox="1"/>
          <p:nvPr/>
        </p:nvSpPr>
        <p:spPr>
          <a:xfrm>
            <a:off x="833237" y="905256"/>
            <a:ext cx="5991244" cy="11064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3200" b="1" i="0" u="none" strike="noStrike" cap="none">
                <a:solidFill>
                  <a:schemeClr val="dk1"/>
                </a:solidFill>
                <a:latin typeface="Arial"/>
                <a:ea typeface="Arial"/>
                <a:cs typeface="Arial"/>
                <a:sym typeface="Arial"/>
              </a:rPr>
              <a:t>The problem</a:t>
            </a:r>
            <a:endParaRPr/>
          </a:p>
        </p:txBody>
      </p:sp>
      <p:sp>
        <p:nvSpPr>
          <p:cNvPr id="147" name="Google Shape;147;p18"/>
          <p:cNvSpPr/>
          <p:nvPr/>
        </p:nvSpPr>
        <p:spPr>
          <a:xfrm>
            <a:off x="345567" y="1171300"/>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8" name="Google Shape;148;p18"/>
          <p:cNvSpPr/>
          <p:nvPr/>
        </p:nvSpPr>
        <p:spPr>
          <a:xfrm>
            <a:off x="877458" y="2093976"/>
            <a:ext cx="5846683" cy="9144"/>
          </a:xfrm>
          <a:prstGeom prst="rect">
            <a:avLst/>
          </a:prstGeom>
          <a:solidFill>
            <a:srgbClr val="BBD8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9" name="Google Shape;149;p18"/>
          <p:cNvSpPr txBox="1"/>
          <p:nvPr/>
        </p:nvSpPr>
        <p:spPr>
          <a:xfrm>
            <a:off x="698750" y="2551475"/>
            <a:ext cx="5994000" cy="3227100"/>
          </a:xfrm>
          <a:prstGeom prst="rect">
            <a:avLst/>
          </a:prstGeom>
          <a:noFill/>
          <a:ln>
            <a:noFill/>
          </a:ln>
        </p:spPr>
        <p:txBody>
          <a:bodyPr spcFirstLastPara="1" wrap="square" lIns="91425" tIns="45700" rIns="91425" bIns="45700" anchor="t" anchorCtr="0">
            <a:noAutofit/>
          </a:bodyPr>
          <a:lstStyle/>
          <a:p>
            <a:pPr marL="228600" marR="0" lvl="1" indent="0" algn="l" rtl="0">
              <a:lnSpc>
                <a:spcPct val="110000"/>
              </a:lnSpc>
              <a:spcBef>
                <a:spcPts val="600"/>
              </a:spcBef>
              <a:spcAft>
                <a:spcPts val="0"/>
              </a:spcAft>
              <a:buNone/>
            </a:pPr>
            <a:r>
              <a:rPr lang="en-DE" sz="1500" b="1">
                <a:solidFill>
                  <a:srgbClr val="0E101A"/>
                </a:solidFill>
              </a:rPr>
              <a:t>Questions: Will it rain tomorrow or not? Should you carry an umbrella tomorrow or not? May we simplify the dataset by trimming some uncorrelated features?</a:t>
            </a:r>
            <a:endParaRPr sz="1800"/>
          </a:p>
          <a:p>
            <a:pPr marL="457200" marR="0" lvl="1"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457200" marR="0" lvl="0" indent="-323850" algn="l" rtl="0">
              <a:lnSpc>
                <a:spcPct val="110000"/>
              </a:lnSpc>
              <a:spcBef>
                <a:spcPts val="600"/>
              </a:spcBef>
              <a:spcAft>
                <a:spcPts val="0"/>
              </a:spcAft>
              <a:buClr>
                <a:schemeClr val="dk1"/>
              </a:buClr>
              <a:buSzPts val="1500"/>
              <a:buChar char="-"/>
            </a:pPr>
            <a:r>
              <a:rPr lang="en-DE" sz="1500">
                <a:solidFill>
                  <a:schemeClr val="dk1"/>
                </a:solidFill>
              </a:rPr>
              <a:t>The </a:t>
            </a:r>
            <a:r>
              <a:rPr lang="en-DE" sz="1500" b="0" i="0" u="none" strike="noStrike" cap="none">
                <a:solidFill>
                  <a:schemeClr val="dk1"/>
                </a:solidFill>
                <a:latin typeface="Arial"/>
                <a:ea typeface="Arial"/>
                <a:cs typeface="Arial"/>
                <a:sym typeface="Arial"/>
              </a:rPr>
              <a:t>dataset is very unbalanced, and also has a lot of missing values.</a:t>
            </a:r>
            <a:endParaRPr/>
          </a:p>
          <a:p>
            <a:pPr marL="457200" marR="0" lvl="0" indent="-323850" algn="l" rtl="0">
              <a:lnSpc>
                <a:spcPct val="110000"/>
              </a:lnSpc>
              <a:spcBef>
                <a:spcPts val="0"/>
              </a:spcBef>
              <a:spcAft>
                <a:spcPts val="0"/>
              </a:spcAft>
              <a:buClr>
                <a:schemeClr val="dk1"/>
              </a:buClr>
              <a:buSzPts val="1500"/>
              <a:buChar char="-"/>
            </a:pPr>
            <a:r>
              <a:rPr lang="en-DE" sz="1500">
                <a:solidFill>
                  <a:schemeClr val="dk1"/>
                </a:solidFill>
              </a:rPr>
              <a:t>S</a:t>
            </a:r>
            <a:r>
              <a:rPr lang="en-DE" sz="1500" b="0" i="0" u="none" strike="noStrike" cap="none">
                <a:solidFill>
                  <a:schemeClr val="dk1"/>
                </a:solidFill>
                <a:latin typeface="Arial"/>
                <a:ea typeface="Arial"/>
                <a:cs typeface="Arial"/>
                <a:sym typeface="Arial"/>
              </a:rPr>
              <a:t>plit </a:t>
            </a:r>
            <a:r>
              <a:rPr lang="en-DE" sz="1500">
                <a:solidFill>
                  <a:schemeClr val="dk1"/>
                </a:solidFill>
              </a:rPr>
              <a:t>of the </a:t>
            </a:r>
            <a:r>
              <a:rPr lang="en-DE" sz="1500" b="0" i="0" u="none" strike="noStrike" cap="none">
                <a:solidFill>
                  <a:schemeClr val="dk1"/>
                </a:solidFill>
                <a:latin typeface="Arial"/>
                <a:ea typeface="Arial"/>
                <a:cs typeface="Arial"/>
                <a:sym typeface="Arial"/>
              </a:rPr>
              <a:t>dataset </a:t>
            </a:r>
            <a:r>
              <a:rPr lang="en-DE" sz="1500">
                <a:solidFill>
                  <a:schemeClr val="dk1"/>
                </a:solidFill>
              </a:rPr>
              <a:t>is decided as </a:t>
            </a:r>
            <a:r>
              <a:rPr lang="en-DE" sz="1500" b="0" i="0" u="none" strike="noStrike" cap="none">
                <a:solidFill>
                  <a:schemeClr val="dk1"/>
                </a:solidFill>
                <a:latin typeface="Arial"/>
                <a:ea typeface="Arial"/>
                <a:cs typeface="Arial"/>
                <a:sym typeface="Arial"/>
              </a:rPr>
              <a:t>65% train, 15% </a:t>
            </a:r>
            <a:r>
              <a:rPr lang="en-DE" sz="1500">
                <a:solidFill>
                  <a:schemeClr val="dk1"/>
                </a:solidFill>
              </a:rPr>
              <a:t>validation </a:t>
            </a:r>
            <a:r>
              <a:rPr lang="en-DE" sz="1500" b="0" i="0" u="none" strike="noStrike" cap="none">
                <a:solidFill>
                  <a:schemeClr val="dk1"/>
                </a:solidFill>
                <a:latin typeface="Arial"/>
                <a:ea typeface="Arial"/>
                <a:cs typeface="Arial"/>
                <a:sym typeface="Arial"/>
              </a:rPr>
              <a:t>and 20% test sets.</a:t>
            </a:r>
            <a:endParaRPr/>
          </a:p>
          <a:p>
            <a:pPr marL="457200" marR="0" lvl="0" indent="-323850" algn="l" rtl="0">
              <a:lnSpc>
                <a:spcPct val="110000"/>
              </a:lnSpc>
              <a:spcBef>
                <a:spcPts val="0"/>
              </a:spcBef>
              <a:spcAft>
                <a:spcPts val="0"/>
              </a:spcAft>
              <a:buClr>
                <a:schemeClr val="dk1"/>
              </a:buClr>
              <a:buSzPts val="1500"/>
              <a:buChar char="-"/>
            </a:pPr>
            <a:r>
              <a:rPr lang="en-DE" sz="1500">
                <a:solidFill>
                  <a:schemeClr val="dk1"/>
                </a:solidFill>
              </a:rPr>
              <a:t>In this dataset metrics are F</a:t>
            </a:r>
            <a:r>
              <a:rPr lang="en-DE" sz="1500" b="0" i="0" u="none" strike="noStrike" cap="none">
                <a:solidFill>
                  <a:schemeClr val="dk1"/>
                </a:solidFill>
                <a:latin typeface="Arial"/>
                <a:ea typeface="Arial"/>
                <a:cs typeface="Arial"/>
                <a:sym typeface="Arial"/>
              </a:rPr>
              <a:t>1, </a:t>
            </a:r>
            <a:r>
              <a:rPr lang="en-DE" sz="1500">
                <a:solidFill>
                  <a:schemeClr val="dk1"/>
                </a:solidFill>
              </a:rPr>
              <a:t>R</a:t>
            </a:r>
            <a:r>
              <a:rPr lang="en-DE" sz="1500" b="0" i="0" u="none" strike="noStrike" cap="none">
                <a:solidFill>
                  <a:schemeClr val="dk1"/>
                </a:solidFill>
                <a:latin typeface="Arial"/>
                <a:ea typeface="Arial"/>
                <a:cs typeface="Arial"/>
                <a:sym typeface="Arial"/>
              </a:rPr>
              <a:t>ecall and </a:t>
            </a:r>
            <a:r>
              <a:rPr lang="en-DE" sz="1500">
                <a:solidFill>
                  <a:schemeClr val="dk1"/>
                </a:solidFill>
              </a:rPr>
              <a:t>P</a:t>
            </a:r>
            <a:r>
              <a:rPr lang="en-DE" sz="1500" b="0" i="0" u="none" strike="noStrike" cap="none">
                <a:solidFill>
                  <a:schemeClr val="dk1"/>
                </a:solidFill>
                <a:latin typeface="Arial"/>
                <a:ea typeface="Arial"/>
                <a:cs typeface="Arial"/>
                <a:sym typeface="Arial"/>
              </a:rPr>
              <a:t>recision scores. </a:t>
            </a:r>
            <a:r>
              <a:rPr lang="en-DE" sz="1500">
                <a:solidFill>
                  <a:schemeClr val="dk1"/>
                </a:solidFill>
              </a:rPr>
              <a:t>Aim is maximize F1 and Recall scores while not dropping Precision too much.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p:nvPr/>
        </p:nvSpPr>
        <p:spPr>
          <a:xfrm>
            <a:off x="391802" y="390249"/>
            <a:ext cx="5991244" cy="110642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DE" sz="3200" b="1" i="0" u="none" strike="noStrike" cap="none">
                <a:solidFill>
                  <a:schemeClr val="dk1"/>
                </a:solidFill>
                <a:latin typeface="Arial"/>
                <a:ea typeface="Arial"/>
                <a:cs typeface="Arial"/>
                <a:sym typeface="Arial"/>
              </a:rPr>
              <a:t>Analyzing the features</a:t>
            </a:r>
            <a:endParaRPr/>
          </a:p>
        </p:txBody>
      </p:sp>
      <p:sp>
        <p:nvSpPr>
          <p:cNvPr id="155" name="Google Shape;155;p19"/>
          <p:cNvSpPr txBox="1"/>
          <p:nvPr/>
        </p:nvSpPr>
        <p:spPr>
          <a:xfrm>
            <a:off x="389154" y="1496673"/>
            <a:ext cx="5993892" cy="4091402"/>
          </a:xfrm>
          <a:prstGeom prst="rect">
            <a:avLst/>
          </a:prstGeom>
          <a:noFill/>
          <a:ln>
            <a:noFill/>
          </a:ln>
        </p:spPr>
        <p:txBody>
          <a:bodyPr spcFirstLastPara="1" wrap="square" lIns="91425" tIns="45700" rIns="91425" bIns="45700" anchor="t" anchorCtr="0">
            <a:noAutofit/>
          </a:bodyPr>
          <a:lstStyle/>
          <a:p>
            <a:pPr marL="285750" marR="0" lvl="0" indent="-228600" algn="l" rtl="0">
              <a:lnSpc>
                <a:spcPct val="110000"/>
              </a:lnSpc>
              <a:spcBef>
                <a:spcPts val="0"/>
              </a:spcBef>
              <a:spcAft>
                <a:spcPts val="0"/>
              </a:spcAft>
              <a:buClr>
                <a:schemeClr val="dk1"/>
              </a:buClr>
              <a:buSzPts val="1500"/>
              <a:buFont typeface="Arial"/>
              <a:buChar char="•"/>
            </a:pPr>
            <a:r>
              <a:rPr lang="en-DE" sz="1500" b="0" i="0" u="none" strike="noStrike" cap="none">
                <a:solidFill>
                  <a:schemeClr val="dk1"/>
                </a:solidFill>
                <a:latin typeface="Arial"/>
                <a:ea typeface="Arial"/>
                <a:cs typeface="Arial"/>
                <a:sym typeface="Arial"/>
              </a:rPr>
              <a:t>For analyzing </a:t>
            </a:r>
            <a:r>
              <a:rPr lang="en-DE" sz="1500">
                <a:solidFill>
                  <a:schemeClr val="dk1"/>
                </a:solidFill>
              </a:rPr>
              <a:t>the </a:t>
            </a:r>
            <a:r>
              <a:rPr lang="en-DE" sz="1500" b="0" i="0" u="none" strike="noStrike" cap="none">
                <a:solidFill>
                  <a:schemeClr val="dk1"/>
                </a:solidFill>
                <a:latin typeface="Arial"/>
                <a:ea typeface="Arial"/>
                <a:cs typeface="Arial"/>
                <a:sym typeface="Arial"/>
              </a:rPr>
              <a:t>dataset: ydata-profiling – Profile Report</a:t>
            </a:r>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85750" marR="0" lvl="0" indent="-133350" algn="l" rtl="0">
              <a:lnSpc>
                <a:spcPct val="110000"/>
              </a:lnSpc>
              <a:spcBef>
                <a:spcPts val="6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pic>
        <p:nvPicPr>
          <p:cNvPr id="156" name="Google Shape;156;p19"/>
          <p:cNvPicPr preferRelativeResize="0"/>
          <p:nvPr/>
        </p:nvPicPr>
        <p:blipFill rotWithShape="1">
          <a:blip r:embed="rId3">
            <a:alphaModFix/>
          </a:blip>
          <a:srcRect/>
          <a:stretch/>
        </p:blipFill>
        <p:spPr>
          <a:xfrm>
            <a:off x="389154" y="1985360"/>
            <a:ext cx="7213600" cy="469900"/>
          </a:xfrm>
          <a:prstGeom prst="rect">
            <a:avLst/>
          </a:prstGeom>
          <a:noFill/>
          <a:ln>
            <a:noFill/>
          </a:ln>
        </p:spPr>
      </p:pic>
      <p:pic>
        <p:nvPicPr>
          <p:cNvPr id="157" name="Google Shape;157;p19"/>
          <p:cNvPicPr preferRelativeResize="0"/>
          <p:nvPr/>
        </p:nvPicPr>
        <p:blipFill rotWithShape="1">
          <a:blip r:embed="rId4">
            <a:alphaModFix/>
          </a:blip>
          <a:srcRect/>
          <a:stretch/>
        </p:blipFill>
        <p:spPr>
          <a:xfrm>
            <a:off x="1920765" y="2603097"/>
            <a:ext cx="8350470" cy="4075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0"/>
          <p:cNvSpPr/>
          <p:nvPr/>
        </p:nvSpPr>
        <p:spPr>
          <a:xfrm>
            <a:off x="0" y="0"/>
            <a:ext cx="12192000" cy="6858000"/>
          </a:xfrm>
          <a:prstGeom prst="rect">
            <a:avLst/>
          </a:prstGeom>
          <a:solidFill>
            <a:srgbClr val="7F7F7F">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3" name="Google Shape;163;p20"/>
          <p:cNvSpPr/>
          <p:nvPr/>
        </p:nvSpPr>
        <p:spPr>
          <a:xfrm>
            <a:off x="461331" y="480060"/>
            <a:ext cx="4180332" cy="2788074"/>
          </a:xfrm>
          <a:prstGeom prst="rect">
            <a:avLst/>
          </a:prstGeom>
          <a:solidFill>
            <a:srgbClr val="FFFFFF"/>
          </a:solidFill>
          <a:ln w="19050" cap="flat" cmpd="sng">
            <a:solidFill>
              <a:srgbClr val="96A4C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4" name="Google Shape;164;p20" descr="A screenshot of a computer&#10;&#10;Description automatically generated"/>
          <p:cNvPicPr preferRelativeResize="0"/>
          <p:nvPr/>
        </p:nvPicPr>
        <p:blipFill rotWithShape="1">
          <a:blip r:embed="rId3">
            <a:alphaModFix/>
          </a:blip>
          <a:srcRect/>
          <a:stretch/>
        </p:blipFill>
        <p:spPr>
          <a:xfrm>
            <a:off x="622549" y="975382"/>
            <a:ext cx="3854945" cy="1811823"/>
          </a:xfrm>
          <a:prstGeom prst="rect">
            <a:avLst/>
          </a:prstGeom>
          <a:noFill/>
          <a:ln>
            <a:noFill/>
          </a:ln>
        </p:spPr>
      </p:pic>
      <p:sp>
        <p:nvSpPr>
          <p:cNvPr id="165" name="Google Shape;165;p20"/>
          <p:cNvSpPr/>
          <p:nvPr/>
        </p:nvSpPr>
        <p:spPr>
          <a:xfrm>
            <a:off x="461331" y="3603670"/>
            <a:ext cx="4180332" cy="2788074"/>
          </a:xfrm>
          <a:prstGeom prst="rect">
            <a:avLst/>
          </a:prstGeom>
          <a:solidFill>
            <a:srgbClr val="FFFFFF"/>
          </a:solidFill>
          <a:ln w="19050" cap="flat" cmpd="sng">
            <a:solidFill>
              <a:srgbClr val="96A4C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6" name="Google Shape;166;p20" descr="A graph of a diagram&#10;&#10;Description automatically generated"/>
          <p:cNvPicPr preferRelativeResize="0"/>
          <p:nvPr/>
        </p:nvPicPr>
        <p:blipFill rotWithShape="1">
          <a:blip r:embed="rId4">
            <a:alphaModFix/>
          </a:blip>
          <a:srcRect/>
          <a:stretch/>
        </p:blipFill>
        <p:spPr>
          <a:xfrm>
            <a:off x="622549" y="4145559"/>
            <a:ext cx="3854945" cy="1676901"/>
          </a:xfrm>
          <a:prstGeom prst="rect">
            <a:avLst/>
          </a:prstGeom>
          <a:noFill/>
          <a:ln>
            <a:noFill/>
          </a:ln>
        </p:spPr>
      </p:pic>
      <p:sp>
        <p:nvSpPr>
          <p:cNvPr id="167" name="Google Shape;167;p20"/>
          <p:cNvSpPr/>
          <p:nvPr/>
        </p:nvSpPr>
        <p:spPr>
          <a:xfrm>
            <a:off x="4980596" y="487090"/>
            <a:ext cx="6741849"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68" name="Google Shape;168;p20" descr="A screenshot of a graph&#10;&#10;Description automatically generated"/>
          <p:cNvPicPr preferRelativeResize="0"/>
          <p:nvPr/>
        </p:nvPicPr>
        <p:blipFill rotWithShape="1">
          <a:blip r:embed="rId5">
            <a:alphaModFix/>
          </a:blip>
          <a:srcRect/>
          <a:stretch/>
        </p:blipFill>
        <p:spPr>
          <a:xfrm>
            <a:off x="5144764" y="1344741"/>
            <a:ext cx="6410084" cy="4182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pic>
        <p:nvPicPr>
          <p:cNvPr id="173" name="Google Shape;173;p21" descr="A screenshot of a computer&#10;&#10;Description automatically generated"/>
          <p:cNvPicPr preferRelativeResize="0"/>
          <p:nvPr/>
        </p:nvPicPr>
        <p:blipFill rotWithShape="1">
          <a:blip r:embed="rId3">
            <a:alphaModFix/>
          </a:blip>
          <a:srcRect/>
          <a:stretch/>
        </p:blipFill>
        <p:spPr>
          <a:xfrm>
            <a:off x="457202" y="363360"/>
            <a:ext cx="5426764" cy="2821917"/>
          </a:xfrm>
          <a:prstGeom prst="rect">
            <a:avLst/>
          </a:prstGeom>
          <a:noFill/>
          <a:ln>
            <a:noFill/>
          </a:ln>
        </p:spPr>
      </p:pic>
      <p:pic>
        <p:nvPicPr>
          <p:cNvPr id="174" name="Google Shape;174;p21" descr="A blue and white bar chart&#10;&#10;Description automatically generated with medium confidence"/>
          <p:cNvPicPr preferRelativeResize="0"/>
          <p:nvPr/>
        </p:nvPicPr>
        <p:blipFill rotWithShape="1">
          <a:blip r:embed="rId4">
            <a:alphaModFix/>
          </a:blip>
          <a:srcRect/>
          <a:stretch/>
        </p:blipFill>
        <p:spPr>
          <a:xfrm>
            <a:off x="457201" y="3810704"/>
            <a:ext cx="5426764" cy="2401343"/>
          </a:xfrm>
          <a:prstGeom prst="rect">
            <a:avLst/>
          </a:prstGeom>
          <a:noFill/>
          <a:ln>
            <a:noFill/>
          </a:ln>
        </p:spPr>
      </p:pic>
      <p:sp>
        <p:nvSpPr>
          <p:cNvPr id="175" name="Google Shape;175;p21"/>
          <p:cNvSpPr/>
          <p:nvPr/>
        </p:nvSpPr>
        <p:spPr>
          <a:xfrm>
            <a:off x="6050280" y="0"/>
            <a:ext cx="9144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6" name="Google Shape;176;p21"/>
          <p:cNvSpPr/>
          <p:nvPr/>
        </p:nvSpPr>
        <p:spPr>
          <a:xfrm>
            <a:off x="0" y="3383280"/>
            <a:ext cx="612648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77" name="Google Shape;177;p21" descr="A screenshot of a computer&#10;&#10;Description automatically generated"/>
          <p:cNvPicPr preferRelativeResize="0"/>
          <p:nvPr/>
        </p:nvPicPr>
        <p:blipFill rotWithShape="1">
          <a:blip r:embed="rId5">
            <a:alphaModFix/>
          </a:blip>
          <a:srcRect/>
          <a:stretch/>
        </p:blipFill>
        <p:spPr>
          <a:xfrm>
            <a:off x="6308034" y="1925386"/>
            <a:ext cx="5426764" cy="2862617"/>
          </a:xfrm>
          <a:prstGeom prst="rect">
            <a:avLst/>
          </a:prstGeom>
          <a:noFill/>
          <a:ln>
            <a:noFill/>
          </a:ln>
        </p:spPr>
      </p:pic>
    </p:spTree>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13B36"/>
      </a:dk2>
      <a:lt2>
        <a:srgbClr val="E8E6E2"/>
      </a:lt2>
      <a:accent1>
        <a:srgbClr val="96A4C6"/>
      </a:accent1>
      <a:accent2>
        <a:srgbClr val="7FA8BA"/>
      </a:accent2>
      <a:accent3>
        <a:srgbClr val="82ACA7"/>
      </a:accent3>
      <a:accent4>
        <a:srgbClr val="77AE90"/>
      </a:accent4>
      <a:accent5>
        <a:srgbClr val="81AC83"/>
      </a:accent5>
      <a:accent6>
        <a:srgbClr val="89AB75"/>
      </a:accent6>
      <a:hlink>
        <a:srgbClr val="92815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1498</Words>
  <Application>Microsoft Macintosh PowerPoint</Application>
  <PresentationFormat>Widescreen</PresentationFormat>
  <Paragraphs>265</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AccentBoxVTI</vt:lpstr>
      <vt:lpstr>Rain in Australia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Denis Hoti</cp:lastModifiedBy>
  <cp:revision>2</cp:revision>
  <dcterms:modified xsi:type="dcterms:W3CDTF">2024-07-10T22:37:39Z</dcterms:modified>
</cp:coreProperties>
</file>