
<file path=[Content_Types].xml><?xml version="1.0" encoding="utf-8"?>
<Types xmlns="http://schemas.openxmlformats.org/package/2006/content-types"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Layouts/slideLayout2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9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46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r:id="rId1"/>
    <p:sldMasterId r:id="rId2"/>
    <p:sldMasterId r:id="rId3"/>
  </p:sldMasterIdLst>
  <p:notesMasterIdLst>
    <p:notesMasterId r:id="rId54"/>
  </p:notesMasterIdLst>
  <p:handoutMasterIdLst>
    <p:handoutMasterId r:id="rId55"/>
  </p:handoutMasterIdLst>
  <p:sldIdLst>
    <p:sldId id="256" r:id="rId4"/>
    <p:sldId id="257" r:id="rId5"/>
    <p:sldId id="329" r:id="rId6"/>
    <p:sldId id="322" r:id="rId7"/>
    <p:sldId id="325" r:id="rId8"/>
    <p:sldId id="323" r:id="rId9"/>
    <p:sldId id="324" r:id="rId10"/>
    <p:sldId id="326" r:id="rId11"/>
    <p:sldId id="330" r:id="rId12"/>
    <p:sldId id="332" r:id="rId13"/>
    <p:sldId id="333" r:id="rId14"/>
    <p:sldId id="334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328" r:id="rId26"/>
    <p:sldId id="347" r:id="rId27"/>
    <p:sldId id="331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27" r:id="rId36"/>
    <p:sldId id="355" r:id="rId37"/>
    <p:sldId id="356" r:id="rId38"/>
    <p:sldId id="359" r:id="rId39"/>
    <p:sldId id="357" r:id="rId40"/>
    <p:sldId id="360" r:id="rId41"/>
    <p:sldId id="362" r:id="rId42"/>
    <p:sldId id="365" r:id="rId43"/>
    <p:sldId id="363" r:id="rId44"/>
    <p:sldId id="364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21" r:id="rId5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pitchFamily="-111" charset="0"/>
        <a:ea typeface="ヒラギノ角ゴ ProN W3" pitchFamily="-111" charset="-128"/>
        <a:cs typeface="ヒラギノ角ゴ ProN W3" pitchFamily="-111" charset="-128"/>
        <a:sym typeface="Gill Sans" pitchFamily="-11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CFF7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98" autoAdjust="0"/>
    <p:restoredTop sz="94622" autoAdjust="0"/>
  </p:normalViewPr>
  <p:slideViewPr>
    <p:cSldViewPr>
      <p:cViewPr varScale="1">
        <p:scale>
          <a:sx n="69" d="100"/>
          <a:sy n="69" d="100"/>
        </p:scale>
        <p:origin x="-640" y="-10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5103F-DBA9-5444-947F-9844795A7CD5}" type="datetime1">
              <a:rPr lang="en-US" smtClean="0"/>
              <a:pPr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DE305-BBF5-3E41-BD78-41AC7515E6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7336-95EA-3243-BC66-59A08D403C45}" type="datetime1">
              <a:rPr lang="en-US" smtClean="0"/>
              <a:pPr/>
              <a:t>6/17/15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A27C-F5EE-474A-B549-534C5042BD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27C-F5EE-474A-B549-534C5042B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11134725" y="0"/>
            <a:ext cx="325437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4725" y="0"/>
            <a:ext cx="3254375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0"/>
            <a:ext cx="9610725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965200"/>
            <a:ext cx="5156200" cy="816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965200"/>
            <a:ext cx="5156200" cy="8164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eorgia" pitchFamily="-11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2700" y="34925"/>
            <a:ext cx="2832100" cy="9094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4925"/>
            <a:ext cx="8343900" cy="9094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992188"/>
            <a:ext cx="5156200" cy="8110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992188"/>
            <a:ext cx="5156200" cy="8110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eorgia" pitchFamily="-11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34925"/>
            <a:ext cx="2616200" cy="906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34925"/>
            <a:ext cx="7696200" cy="906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0" y="7366000"/>
            <a:ext cx="4959350" cy="238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0" y="7366000"/>
            <a:ext cx="4959350" cy="238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" pitchFamily="-111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0"/>
            <a:ext cx="9512300" cy="572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pitchFamily="-111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0" y="7366000"/>
            <a:ext cx="10071100" cy="238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pitchFamily="-111" charset="0"/>
              </a:rPr>
              <a:t>Click to edit Master text styles</a:t>
            </a:r>
          </a:p>
          <a:p>
            <a:pPr lvl="1"/>
            <a:r>
              <a:rPr lang="en-US">
                <a:sym typeface="Georgia" pitchFamily="-111" charset="0"/>
              </a:rPr>
              <a:t>Second level</a:t>
            </a:r>
          </a:p>
          <a:p>
            <a:pPr lvl="2"/>
            <a:r>
              <a:rPr lang="en-US">
                <a:sym typeface="Georgia" pitchFamily="-111" charset="0"/>
              </a:rPr>
              <a:t>Third level</a:t>
            </a:r>
          </a:p>
          <a:p>
            <a:pPr lvl="3"/>
            <a:r>
              <a:rPr lang="en-US">
                <a:sym typeface="Georgia" pitchFamily="-111" charset="0"/>
              </a:rPr>
              <a:t>Fourth level</a:t>
            </a:r>
          </a:p>
          <a:p>
            <a:pPr lvl="4"/>
            <a:r>
              <a:rPr lang="en-US">
                <a:sym typeface="Georgia" pitchFamily="-111" charset="0"/>
              </a:rPr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21200" y="9234488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B68A-5B18-444A-B601-63A80C5F8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+mj-lt"/>
          <a:ea typeface="+mj-ea"/>
          <a:cs typeface="+mj-cs"/>
          <a:sym typeface="Georgia" pitchFamily="-111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E2F42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SzPct val="100000"/>
        <a:buFont typeface="Gill Sans" pitchFamily="-111" charset="0"/>
        <a:buChar char="•"/>
        <a:defRPr sz="3600">
          <a:solidFill>
            <a:srgbClr val="9E322A"/>
          </a:solidFill>
          <a:latin typeface="+mn-lt"/>
          <a:ea typeface="+mn-ea"/>
          <a:cs typeface="+mn-cs"/>
          <a:sym typeface="Gill Sans" pitchFamily="-111" charset="0"/>
        </a:defRPr>
      </a:lvl1pPr>
      <a:lvl2pPr marL="692150" indent="-285750" algn="ctr" rtl="0" eaLnBrk="0" fontAlgn="base" hangingPunct="0">
        <a:spcBef>
          <a:spcPct val="0"/>
        </a:spcBef>
        <a:spcAft>
          <a:spcPct val="0"/>
        </a:spcAft>
        <a:buSzPct val="100000"/>
        <a:buFont typeface="Georgia" pitchFamily="-111" charset="0"/>
        <a:buChar char="–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2pPr>
      <a:lvl3pPr marL="1092200" indent="-228600" algn="ctr" rtl="0" eaLnBrk="0" fontAlgn="base" hangingPunct="0">
        <a:spcBef>
          <a:spcPct val="0"/>
        </a:spcBef>
        <a:spcAft>
          <a:spcPct val="0"/>
        </a:spcAft>
        <a:buSzPct val="100000"/>
        <a:buFont typeface="Georgia" pitchFamily="-111" charset="0"/>
        <a:buChar char="•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3pPr>
      <a:lvl4pPr marL="1549400" indent="-228600" algn="ctr" rtl="0" eaLnBrk="0" fontAlgn="base" hangingPunct="0">
        <a:spcBef>
          <a:spcPct val="0"/>
        </a:spcBef>
        <a:spcAft>
          <a:spcPct val="0"/>
        </a:spcAft>
        <a:buSzPct val="100000"/>
        <a:buFont typeface="Georgia" pitchFamily="-111" charset="0"/>
        <a:buChar char="–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4pPr>
      <a:lvl5pPr marL="2006600" indent="-228600" algn="ctr" rtl="0" eaLnBrk="0" fontAlgn="base" hangingPunct="0">
        <a:spcBef>
          <a:spcPct val="0"/>
        </a:spcBef>
        <a:spcAft>
          <a:spcPct val="0"/>
        </a:spcAft>
        <a:buSzPct val="100000"/>
        <a:buFont typeface="Georgia" pitchFamily="-111" charset="0"/>
        <a:buChar char="»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5pPr>
      <a:lvl6pPr marL="2463800" indent="-228600" algn="ctr" rtl="0" fontAlgn="base">
        <a:spcBef>
          <a:spcPct val="0"/>
        </a:spcBef>
        <a:spcAft>
          <a:spcPct val="0"/>
        </a:spcAft>
        <a:buSzPct val="100000"/>
        <a:buFont typeface="Georgia" pitchFamily="-111" charset="0"/>
        <a:buChar char="»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6pPr>
      <a:lvl7pPr marL="2921000" indent="-228600" algn="ctr" rtl="0" fontAlgn="base">
        <a:spcBef>
          <a:spcPct val="0"/>
        </a:spcBef>
        <a:spcAft>
          <a:spcPct val="0"/>
        </a:spcAft>
        <a:buSzPct val="100000"/>
        <a:buFont typeface="Georgia" pitchFamily="-111" charset="0"/>
        <a:buChar char="»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7pPr>
      <a:lvl8pPr marL="3378200" indent="-228600" algn="ctr" rtl="0" fontAlgn="base">
        <a:spcBef>
          <a:spcPct val="0"/>
        </a:spcBef>
        <a:spcAft>
          <a:spcPct val="0"/>
        </a:spcAft>
        <a:buSzPct val="100000"/>
        <a:buFont typeface="Georgia" pitchFamily="-111" charset="0"/>
        <a:buChar char="»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8pPr>
      <a:lvl9pPr marL="3835400" indent="-228600" algn="ctr" rtl="0" fontAlgn="base">
        <a:spcBef>
          <a:spcPct val="0"/>
        </a:spcBef>
        <a:spcAft>
          <a:spcPct val="0"/>
        </a:spcAft>
        <a:buSzPct val="100000"/>
        <a:buFont typeface="Georgia" pitchFamily="-111" charset="0"/>
        <a:buChar char="»"/>
        <a:defRPr sz="3600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965200"/>
            <a:ext cx="10464800" cy="8164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pitchFamily="-111" charset="0"/>
              </a:rPr>
              <a:t>Click to edit Master text styles</a:t>
            </a:r>
          </a:p>
          <a:p>
            <a:pPr lvl="1"/>
            <a:r>
              <a:rPr lang="en-US">
                <a:sym typeface="Georgia" pitchFamily="-111" charset="0"/>
              </a:rPr>
              <a:t>Second level</a:t>
            </a:r>
          </a:p>
          <a:p>
            <a:pPr lvl="2"/>
            <a:r>
              <a:rPr lang="en-US">
                <a:sym typeface="Georgia" pitchFamily="-111" charset="0"/>
              </a:rPr>
              <a:t>Third level</a:t>
            </a:r>
          </a:p>
          <a:p>
            <a:pPr lvl="3"/>
            <a:r>
              <a:rPr lang="en-US">
                <a:sym typeface="Georgia" pitchFamily="-111" charset="0"/>
              </a:rPr>
              <a:t>Fourth level</a:t>
            </a:r>
          </a:p>
          <a:p>
            <a:pPr lvl="4"/>
            <a:r>
              <a:rPr lang="en-US">
                <a:sym typeface="Georgia" pitchFamily="-111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4925"/>
            <a:ext cx="9779000" cy="95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pitchFamily="-111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+mj-lt"/>
          <a:ea typeface="+mj-ea"/>
          <a:cs typeface="+mj-cs"/>
          <a:sym typeface="Georgia" pitchFamily="-111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B32720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9pPr>
    </p:titleStyle>
    <p:bodyStyle>
      <a:lvl1pPr marL="7874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1pPr>
      <a:lvl2pPr marL="12319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2pPr>
      <a:lvl3pPr marL="16764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3pPr>
      <a:lvl4pPr marL="21209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4pPr>
      <a:lvl5pPr marL="2565400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5pPr>
      <a:lvl6pPr marL="30226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6pPr>
      <a:lvl7pPr marL="34798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7pPr>
      <a:lvl8pPr marL="39370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8pPr>
      <a:lvl9pPr marL="4394200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992188"/>
            <a:ext cx="10464800" cy="8110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pitchFamily="-111" charset="0"/>
              </a:rPr>
              <a:t>Click to edit Master text styles</a:t>
            </a:r>
          </a:p>
          <a:p>
            <a:pPr lvl="1"/>
            <a:r>
              <a:rPr lang="en-US">
                <a:sym typeface="Georgia" pitchFamily="-111" charset="0"/>
              </a:rPr>
              <a:t>Second level</a:t>
            </a:r>
          </a:p>
          <a:p>
            <a:pPr lvl="2"/>
            <a:r>
              <a:rPr lang="en-US">
                <a:sym typeface="Georgia" pitchFamily="-111" charset="0"/>
              </a:rPr>
              <a:t>Third level</a:t>
            </a:r>
          </a:p>
          <a:p>
            <a:pPr lvl="3"/>
            <a:r>
              <a:rPr lang="en-US">
                <a:sym typeface="Georgia" pitchFamily="-111" charset="0"/>
              </a:rPr>
              <a:t>Fourth level</a:t>
            </a:r>
          </a:p>
          <a:p>
            <a:pPr lvl="4"/>
            <a:r>
              <a:rPr lang="en-US">
                <a:sym typeface="Georgia" pitchFamily="-111" charset="0"/>
              </a:rPr>
              <a:t>Fifth level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9600" y="34925"/>
            <a:ext cx="8305800" cy="95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pitchFamily="-111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+mj-lt"/>
          <a:ea typeface="+mj-ea"/>
          <a:cs typeface="+mj-cs"/>
          <a:sym typeface="Georgia" pitchFamily="-111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rgbClr val="3E2F2F"/>
          </a:solidFill>
          <a:latin typeface="Georgia" pitchFamily="-111" charset="0"/>
          <a:ea typeface="ヒラギノ明朝 ProN W3" pitchFamily="-111" charset="-128"/>
          <a:cs typeface="ヒラギノ明朝 ProN W3" pitchFamily="-111" charset="-128"/>
          <a:sym typeface="Georgia" pitchFamily="-111" charset="0"/>
        </a:defRPr>
      </a:lvl9pPr>
    </p:titleStyle>
    <p:bodyStyle>
      <a:lvl1pPr marL="787400" indent="-571500" algn="l" rtl="0" eaLnBrk="0" fontAlgn="base" hangingPunct="0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1pPr>
      <a:lvl2pPr marL="1231900" indent="-571500" algn="l" rtl="0" eaLnBrk="0" fontAlgn="base" hangingPunct="0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2pPr>
      <a:lvl3pPr marL="1676400" indent="-571500" algn="l" rtl="0" eaLnBrk="0" fontAlgn="base" hangingPunct="0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3pPr>
      <a:lvl4pPr marL="2120900" indent="-571500" algn="l" rtl="0" eaLnBrk="0" fontAlgn="base" hangingPunct="0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4pPr>
      <a:lvl5pPr marL="2565400" indent="-571500" algn="l" rtl="0" eaLnBrk="0" fontAlgn="base" hangingPunct="0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5pPr>
      <a:lvl6pPr marL="3022600" indent="-571500" algn="l" rtl="0" fontAlgn="base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6pPr>
      <a:lvl7pPr marL="3479800" indent="-571500" algn="l" rtl="0" fontAlgn="base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7pPr>
      <a:lvl8pPr marL="3937000" indent="-571500" algn="l" rtl="0" fontAlgn="base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8pPr>
      <a:lvl9pPr marL="4394200" indent="-571500" algn="l" rtl="0" fontAlgn="base">
        <a:spcBef>
          <a:spcPts val="2400"/>
        </a:spcBef>
        <a:spcAft>
          <a:spcPct val="0"/>
        </a:spcAft>
        <a:buClr>
          <a:srgbClr val="C8C9BE"/>
        </a:buClr>
        <a:buSzPct val="171000"/>
        <a:buFont typeface="Georgia" pitchFamily="-11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eorgia" pitchFamily="-111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denish@omniti.com" TargetMode="External"/><Relationship Id="rId3" Type="http://schemas.openxmlformats.org/officeDocument/2006/relationships/hyperlink" Target="http://www.pateldenish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rive.google.com/open?id=0BxnXwkT5PRBdeVByQVYySkhIem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postgresql.org/docs/9.4/static/auth-pg-hba-conf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denish@omniti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/>
          </p:cNvSpPr>
          <p:nvPr/>
        </p:nvSpPr>
        <p:spPr bwMode="auto">
          <a:xfrm>
            <a:off x="3943350" y="7416800"/>
            <a:ext cx="227013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rgbClr val="C8C9BE"/>
                </a:solidFill>
                <a:latin typeface="Georgia" pitchFamily="-111" charset="0"/>
                <a:ea typeface="Georgia" pitchFamily="-111" charset="0"/>
                <a:cs typeface="Georgia" pitchFamily="-111" charset="0"/>
                <a:sym typeface="Georgia" pitchFamily="-111" charset="0"/>
              </a:rPr>
              <a:t>/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5400" dirty="0" smtClean="0"/>
              <a:t>Out of the Box Replication </a:t>
            </a:r>
            <a:br>
              <a:rPr lang="en-US" sz="5400" dirty="0" smtClean="0"/>
            </a:br>
            <a:r>
              <a:rPr lang="en-US" sz="5400" dirty="0" smtClean="0"/>
              <a:t>In</a:t>
            </a:r>
            <a:br>
              <a:rPr lang="en-US" sz="5400" dirty="0" smtClean="0"/>
            </a:br>
            <a:r>
              <a:rPr lang="en-US" sz="5400" dirty="0" err="1" smtClean="0"/>
              <a:t>Postgres</a:t>
            </a:r>
            <a:r>
              <a:rPr lang="en-US" sz="5400" dirty="0" smtClean="0"/>
              <a:t> 9.4</a:t>
            </a:r>
            <a:endParaRPr lang="en-US" sz="54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Gill Sans" pitchFamily="-111" charset="0"/>
              <a:buNone/>
            </a:pPr>
            <a:r>
              <a:rPr lang="en-US" sz="4000" b="1" dirty="0" err="1" smtClean="0"/>
              <a:t>Denish</a:t>
            </a:r>
            <a:r>
              <a:rPr lang="en-US" sz="4000" b="1" dirty="0" smtClean="0"/>
              <a:t> Patel</a:t>
            </a:r>
            <a:endParaRPr lang="en-US" sz="4000" b="1" dirty="0" smtClean="0">
              <a:ea typeface="ヒラギノ角ゴ ProN W6" pitchFamily="-111" charset="-128"/>
              <a:cs typeface="ヒラギノ角ゴ ProN W6" pitchFamily="-111" charset="-128"/>
            </a:endParaRPr>
          </a:p>
          <a:p>
            <a:pPr marL="0" indent="0" eaLnBrk="1" hangingPunct="1">
              <a:buFont typeface="Gill Sans" pitchFamily="-111" charset="0"/>
              <a:buNone/>
            </a:pPr>
            <a:r>
              <a:rPr lang="en-US" sz="4000" dirty="0" smtClean="0"/>
              <a:t>Lead Database Architect</a:t>
            </a:r>
            <a:endParaRPr lang="en-US" sz="4000" dirty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7848600"/>
            <a:ext cx="2628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5200"/>
            <a:ext cx="111760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err="1" smtClean="0"/>
              <a:t>max_wal_senders</a:t>
            </a:r>
            <a:r>
              <a:rPr lang="en-US" sz="3600" dirty="0" smtClean="0"/>
              <a:t>=10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wal_level</a:t>
            </a:r>
            <a:r>
              <a:rPr lang="en-US" sz="3600" dirty="0" smtClean="0"/>
              <a:t>=</a:t>
            </a:r>
            <a:r>
              <a:rPr lang="en-US" sz="3600" dirty="0" err="1" smtClean="0"/>
              <a:t>hot_standby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hot_standby</a:t>
            </a:r>
            <a:r>
              <a:rPr lang="en-US" sz="3600" dirty="0" smtClean="0"/>
              <a:t>=on (on standby)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pg_hba.conf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3004800" cy="8164513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    #TYPE    DATABASE     USER            ADDRESS        METHOD </a:t>
            </a:r>
          </a:p>
          <a:p>
            <a:pPr>
              <a:buNone/>
            </a:pPr>
            <a:r>
              <a:rPr lang="en-US" sz="3200" dirty="0" smtClean="0"/>
              <a:t>     host        replication       replication    10.0.0.1/32           md5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database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65200"/>
            <a:ext cx="113284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chemeClr val="accent2"/>
                </a:solidFill>
              </a:rPr>
              <a:t>pg_ctl</a:t>
            </a:r>
            <a:r>
              <a:rPr lang="en-US" sz="3600" dirty="0" smtClean="0">
                <a:solidFill>
                  <a:schemeClr val="accent2"/>
                </a:solidFill>
              </a:rPr>
              <a:t> restart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replication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1963400" cy="8164513"/>
          </a:xfrm>
        </p:spPr>
        <p:txBody>
          <a:bodyPr/>
          <a:lstStyle/>
          <a:p>
            <a:endParaRPr lang="en-US" sz="36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CREATE ROLE replication WITH LOGIN REPLICATION;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\password replication</a:t>
            </a: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Backup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65200"/>
            <a:ext cx="112522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4000" dirty="0" smtClean="0"/>
              <a:t>Take file system level backups</a:t>
            </a:r>
          </a:p>
          <a:p>
            <a:pPr>
              <a:buFont typeface="Wingdings" charset="2"/>
              <a:buChar char="§"/>
            </a:pPr>
            <a:r>
              <a:rPr lang="en-US" sz="4000" dirty="0" smtClean="0"/>
              <a:t>What tools you are using for backups?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13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Recovery.conf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2344400" cy="8164513"/>
          </a:xfrm>
        </p:spPr>
        <p:txBody>
          <a:bodyPr/>
          <a:lstStyle/>
          <a:p>
            <a:pPr>
              <a:buNone/>
            </a:pPr>
            <a:r>
              <a:rPr sz="3600" dirty="0" smtClean="0">
                <a:solidFill>
                  <a:srgbClr val="333399"/>
                </a:solidFill>
              </a:rPr>
              <a:t>primary_conninfo = 'host=primaryhost user=replication</a:t>
            </a:r>
            <a:r>
              <a:rPr lang="en-US" sz="3600" dirty="0" smtClean="0">
                <a:solidFill>
                  <a:srgbClr val="333399"/>
                </a:solidFill>
              </a:rPr>
              <a:t> password=replication</a:t>
            </a:r>
            <a:r>
              <a:rPr sz="3600" dirty="0" smtClean="0">
                <a:solidFill>
                  <a:srgbClr val="333399"/>
                </a:solidFill>
              </a:rPr>
              <a:t>' </a:t>
            </a:r>
            <a:endParaRPr lang="en-US" sz="36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sz="3600" dirty="0" smtClean="0">
                <a:solidFill>
                  <a:srgbClr val="333399"/>
                </a:solidFill>
              </a:rPr>
              <a:t>standby_mode = on </a:t>
            </a:r>
          </a:p>
          <a:p>
            <a:pPr>
              <a:buNone/>
            </a:pP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standby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65200"/>
            <a:ext cx="114808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pg_ctl</a:t>
            </a:r>
            <a:r>
              <a:rPr lang="en-US" sz="3600" dirty="0" smtClean="0">
                <a:solidFill>
                  <a:srgbClr val="333399"/>
                </a:solidFill>
              </a:rPr>
              <a:t> start</a:t>
            </a: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1734800" cy="8164513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Have you configured archiving?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about this setting?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18110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000000"/>
                </a:solidFill>
              </a:rPr>
              <a:t>wal_keep_segments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17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archiving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25222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sz="3600" dirty="0" smtClean="0"/>
              <a:t>postgresql.conf 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sz="3600" dirty="0" smtClean="0">
                <a:solidFill>
                  <a:schemeClr val="accent2"/>
                </a:solidFill>
              </a:rPr>
              <a:t>archive_mode = on</a:t>
            </a:r>
            <a:endParaRPr lang="en-US" sz="36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	</a:t>
            </a:r>
            <a:r>
              <a:rPr sz="3600" dirty="0" smtClean="0">
                <a:solidFill>
                  <a:schemeClr val="accent2"/>
                </a:solidFill>
              </a:rPr>
              <a:t>archive_command = 'cp %p /some/where/%f'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18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Who am I ?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10464800" cy="8164513"/>
          </a:xfrm>
        </p:spPr>
        <p:txBody>
          <a:bodyPr/>
          <a:lstStyle/>
          <a:p>
            <a:pPr marL="838200" eaLnBrk="1" hangingPunct="1"/>
            <a:endParaRPr lang="en-US" b="1" dirty="0" smtClean="0">
              <a:ea typeface="ヒラギノ明朝 ProN W6" pitchFamily="-111" charset="-128"/>
              <a:cs typeface="ヒラギノ明朝 ProN W6" pitchFamily="-111" charset="-128"/>
            </a:endParaRPr>
          </a:p>
          <a:p>
            <a:pPr marL="838200" eaLnBrk="1" hangingPunct="1"/>
            <a:r>
              <a:rPr lang="en-US" sz="3200" dirty="0" smtClean="0"/>
              <a:t>Database Architect with </a:t>
            </a:r>
            <a:r>
              <a:rPr lang="en-US" sz="3200" b="1" dirty="0" smtClean="0"/>
              <a:t>OmniTI</a:t>
            </a:r>
            <a:r>
              <a:rPr lang="en-US" sz="3200" dirty="0" smtClean="0"/>
              <a:t> for last 8+ years</a:t>
            </a:r>
          </a:p>
          <a:p>
            <a:pPr marL="838200" eaLnBrk="1" hangingPunct="1"/>
            <a:r>
              <a:rPr lang="en-US" sz="3200" dirty="0" smtClean="0"/>
              <a:t>Expertise in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, Oracle, </a:t>
            </a:r>
            <a:r>
              <a:rPr lang="en-US" sz="3200" dirty="0" err="1" smtClean="0"/>
              <a:t>MySQL</a:t>
            </a:r>
            <a:r>
              <a:rPr lang="en-US" sz="3200" dirty="0" smtClean="0"/>
              <a:t>, </a:t>
            </a:r>
            <a:r>
              <a:rPr lang="en-US" sz="3200" dirty="0" err="1" smtClean="0"/>
              <a:t>NoSQL</a:t>
            </a:r>
            <a:endParaRPr lang="en-US" sz="3200" dirty="0" smtClean="0"/>
          </a:p>
          <a:p>
            <a:pPr marL="838200" eaLnBrk="1" hangingPunct="1"/>
            <a:r>
              <a:rPr lang="en-US" sz="3200" dirty="0" smtClean="0"/>
              <a:t>Contact : </a:t>
            </a:r>
            <a:r>
              <a:rPr lang="en-US" sz="3200" dirty="0" smtClean="0">
                <a:hlinkClick r:id="rId2"/>
              </a:rPr>
              <a:t>denish@omniti.com</a:t>
            </a:r>
            <a:r>
              <a:rPr lang="en-US" sz="3200" dirty="0" smtClean="0"/>
              <a:t>  </a:t>
            </a:r>
          </a:p>
          <a:p>
            <a:pPr marL="838200" eaLnBrk="1" hangingPunct="1"/>
            <a:r>
              <a:rPr lang="en-US" sz="3200" dirty="0" smtClean="0"/>
              <a:t>Twitter: @</a:t>
            </a:r>
            <a:r>
              <a:rPr lang="en-US" sz="3200" dirty="0" err="1" smtClean="0"/>
              <a:t>DenishPatel</a:t>
            </a:r>
            <a:endParaRPr lang="en-US" sz="3200" dirty="0" smtClean="0"/>
          </a:p>
          <a:p>
            <a:pPr marL="838200" eaLnBrk="1" hangingPunct="1"/>
            <a:r>
              <a:rPr lang="en-US" sz="3200" dirty="0" err="1" smtClean="0"/>
              <a:t>Blog</a:t>
            </a:r>
            <a:r>
              <a:rPr lang="en-US" sz="3200" dirty="0" smtClean="0"/>
              <a:t>: </a:t>
            </a:r>
            <a:r>
              <a:rPr lang="en-US" sz="3200" dirty="0" smtClean="0">
                <a:hlinkClick r:id="rId3"/>
              </a:rPr>
              <a:t>http://www.pateldenish.com</a:t>
            </a:r>
            <a:endParaRPr lang="en-US" sz="3200" dirty="0" smtClean="0"/>
          </a:p>
          <a:p>
            <a:pPr marL="838200" eaLnBrk="1" hangingPunct="1"/>
            <a:r>
              <a:rPr lang="en-US" sz="3200" dirty="0" smtClean="0"/>
              <a:t>Providing Solutions for business problems to deliver</a:t>
            </a:r>
          </a:p>
          <a:p>
            <a:pPr marL="1282700" lvl="1" eaLnBrk="1" hangingPunct="1"/>
            <a:r>
              <a:rPr lang="en-US" sz="3200" dirty="0" smtClean="0"/>
              <a:t>Scalability</a:t>
            </a:r>
          </a:p>
          <a:p>
            <a:pPr marL="1282700" lvl="1" eaLnBrk="1" hangingPunct="1"/>
            <a:r>
              <a:rPr lang="en-US" sz="3200" dirty="0" smtClean="0"/>
              <a:t>Reliability</a:t>
            </a:r>
          </a:p>
          <a:p>
            <a:pPr marL="1282700" lvl="1" eaLnBrk="1" hangingPunct="1"/>
            <a:r>
              <a:rPr lang="en-US" sz="3200" dirty="0" smtClean="0"/>
              <a:t>High Availability</a:t>
            </a:r>
            <a:endParaRPr lang="en-US" sz="3200" dirty="0" smtClean="0">
              <a:ea typeface="ヒラギノ明朝 ProN W6" pitchFamily="-111" charset="-128"/>
              <a:cs typeface="ヒラギノ明朝 ProN W6" pitchFamily="-111" charset="-128"/>
            </a:endParaRPr>
          </a:p>
          <a:p>
            <a:pPr marL="1282700" lvl="1" eaLnBrk="1" hangingPunct="1"/>
            <a:r>
              <a:rPr lang="en-US" sz="3200" dirty="0" smtClean="0"/>
              <a:t>Security</a:t>
            </a:r>
          </a:p>
          <a:p>
            <a:pPr marL="838200" eaLnBrk="1" hangingPunct="1"/>
            <a:endParaRPr lang="en-US" b="1" dirty="0" smtClean="0">
              <a:ea typeface="ヒラギノ明朝 ProN W6" pitchFamily="-111" charset="-128"/>
              <a:cs typeface="ヒラギノ明朝 ProN W6" pitchFamily="-111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0800" y="7620000"/>
            <a:ext cx="914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838200" lvl="1">
              <a:buFont typeface="Georgia" pitchFamily="-111" charset="0"/>
              <a:buNone/>
            </a:pPr>
            <a:r>
              <a:rPr lang="en-US" sz="4000" b="1" dirty="0">
                <a:solidFill>
                  <a:srgbClr val="FF0000"/>
                </a:solidFill>
              </a:rPr>
              <a:t>We are hiring!!   </a:t>
            </a:r>
          </a:p>
          <a:p>
            <a:pPr marL="838200" lvl="1">
              <a:buFont typeface="Georgia" pitchFamily="-111" charset="0"/>
              <a:buNone/>
            </a:pPr>
            <a:r>
              <a:rPr lang="en-US" sz="4000" dirty="0"/>
              <a:t>Apply @  l42.org/lg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restore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65200"/>
            <a:ext cx="113284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sz="3600" dirty="0" smtClean="0">
                <a:cs typeface=""/>
              </a:rPr>
              <a:t>recovery.conf </a:t>
            </a:r>
            <a:endParaRPr lang="en-US" sz="3600" dirty="0" smtClean="0">
              <a:cs typeface=""/>
            </a:endParaRPr>
          </a:p>
          <a:p>
            <a:pPr>
              <a:buNone/>
            </a:pPr>
            <a:r>
              <a:rPr sz="3600" dirty="0" smtClean="0">
                <a:solidFill>
                  <a:srgbClr val="333399"/>
                </a:solidFill>
                <a:cs typeface=""/>
              </a:rPr>
              <a:t>restore_command = 'cp /some/where/%f %p' </a:t>
            </a:r>
          </a:p>
          <a:p>
            <a:pPr>
              <a:buFont typeface="Wingdings" charset="2"/>
              <a:buChar char="§"/>
            </a:pPr>
            <a:endParaRPr lang="en-US" sz="3600" dirty="0">
              <a:cs typeface="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19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14046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local or remote copy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Scp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Rsync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NFS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pg_archivecleanup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have more standby machines?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2369800" cy="8164513"/>
          </a:xfrm>
        </p:spPr>
        <p:txBody>
          <a:bodyPr/>
          <a:lstStyle/>
          <a:p>
            <a:pPr>
              <a:buNone/>
            </a:pPr>
            <a:r>
              <a:rPr sz="3600" dirty="0" smtClean="0">
                <a:solidFill>
                  <a:srgbClr val="333399"/>
                </a:solidFill>
              </a:rPr>
              <a:t>archive_command = 'rsync %p standby1::pg/%f &amp;&amp; rsync %p standby2::pg/%f' </a:t>
            </a:r>
          </a:p>
          <a:p>
            <a:pPr>
              <a:buNone/>
            </a:pPr>
            <a:endParaRPr lang="en-US" sz="36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sz="3600" dirty="0" smtClean="0">
                <a:solidFill>
                  <a:srgbClr val="333399"/>
                </a:solidFill>
              </a:rPr>
              <a:t>archive_command = 'echo standby1 standby2 ...</a:t>
            </a:r>
            <a:br>
              <a:rPr sz="3600" dirty="0" smtClean="0">
                <a:solidFill>
                  <a:srgbClr val="333399"/>
                </a:solidFill>
              </a:rPr>
            </a:br>
            <a:r>
              <a:rPr sz="3600" dirty="0" smtClean="0">
                <a:solidFill>
                  <a:srgbClr val="333399"/>
                </a:solidFill>
              </a:rPr>
              <a:t>| xargs -d" " -I{} -n1 -P0 -r rsync %p {}::pg/%f' </a:t>
            </a:r>
          </a:p>
          <a:p>
            <a:pPr>
              <a:buNone/>
            </a:pP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management tools?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5200"/>
            <a:ext cx="111760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err="1" smtClean="0"/>
              <a:t>OmniPITR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WAL-E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Repmgr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Pgbarman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Skytools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A lot of Custom scripts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fsync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5200"/>
            <a:ext cx="120396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b="1" dirty="0" err="1" smtClean="0"/>
              <a:t>fsync</a:t>
            </a:r>
            <a:r>
              <a:rPr lang="en-US" sz="3600" dirty="0" smtClean="0"/>
              <a:t> capabilities</a:t>
            </a:r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cp:  no</a:t>
            </a:r>
          </a:p>
          <a:p>
            <a:pPr lvl="1">
              <a:buFont typeface="Wingdings" charset="2"/>
              <a:buChar char="§"/>
            </a:pPr>
            <a:r>
              <a:rPr lang="en-US" sz="3600" dirty="0" err="1" smtClean="0"/>
              <a:t>dd</a:t>
            </a:r>
            <a:r>
              <a:rPr lang="en-US" sz="3600" dirty="0" smtClean="0"/>
              <a:t>: GNU </a:t>
            </a:r>
            <a:r>
              <a:rPr lang="en-US" sz="3600" dirty="0" err="1" smtClean="0"/>
              <a:t>coreutils</a:t>
            </a:r>
            <a:endParaRPr lang="en-US" sz="3600" dirty="0" smtClean="0"/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SSH: </a:t>
            </a:r>
            <a:r>
              <a:rPr lang="en-US" sz="3600" dirty="0" err="1" smtClean="0"/>
              <a:t>OpenSSH</a:t>
            </a:r>
            <a:r>
              <a:rPr lang="en-US" sz="3600" dirty="0" smtClean="0"/>
              <a:t> 6.5 </a:t>
            </a:r>
            <a:r>
              <a:rPr lang="en-US" sz="3600" dirty="0" err="1" smtClean="0"/>
              <a:t>sftp</a:t>
            </a:r>
            <a:r>
              <a:rPr lang="en-US" sz="3600" dirty="0" smtClean="0"/>
              <a:t>-server (Jan 2014)</a:t>
            </a:r>
          </a:p>
          <a:p>
            <a:pPr lvl="1">
              <a:buFont typeface="Wingdings" charset="2"/>
              <a:buChar char="§"/>
            </a:pPr>
            <a:r>
              <a:rPr lang="en-US" sz="3600" dirty="0" err="1" smtClean="0"/>
              <a:t>rsync</a:t>
            </a:r>
            <a:r>
              <a:rPr lang="en-US" sz="3600" dirty="0" smtClean="0"/>
              <a:t>: patch or wrapper</a:t>
            </a:r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NFS: Supported</a:t>
            </a:r>
          </a:p>
          <a:p>
            <a:pPr lvl="1">
              <a:buFont typeface="Wingdings" charset="2"/>
              <a:buChar char="§"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23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4038600"/>
            <a:ext cx="9779000" cy="957263"/>
          </a:xfrm>
        </p:spPr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9.4 ;  Enter Replication Slots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24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14046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/>
              <a:t>max_replication_slots</a:t>
            </a:r>
            <a:r>
              <a:rPr lang="en-US" sz="3600" dirty="0" smtClean="0"/>
              <a:t> = 8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25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65200"/>
            <a:ext cx="12115800" cy="816451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SELECT * FROM </a:t>
            </a:r>
            <a:r>
              <a:rPr lang="en-US" sz="3600" dirty="0" err="1" smtClean="0">
                <a:solidFill>
                  <a:srgbClr val="333399"/>
                </a:solidFill>
              </a:rPr>
              <a:t>pg_create_physical_replication_slot('name</a:t>
            </a:r>
            <a:r>
              <a:rPr lang="en-US" sz="3600" dirty="0" smtClean="0">
                <a:solidFill>
                  <a:srgbClr val="333399"/>
                </a:solidFill>
              </a:rPr>
              <a:t>');</a:t>
            </a: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26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knows the status of standbys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2522200" cy="816451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select * from </a:t>
            </a:r>
            <a:r>
              <a:rPr lang="en-US" sz="3600" dirty="0" err="1" smtClean="0">
                <a:solidFill>
                  <a:srgbClr val="333399"/>
                </a:solidFill>
              </a:rPr>
              <a:t>pg_replication_slots</a:t>
            </a:r>
            <a:r>
              <a:rPr lang="en-US" sz="3600" dirty="0" smtClean="0">
                <a:solidFill>
                  <a:srgbClr val="333399"/>
                </a:solidFill>
              </a:rPr>
              <a:t> ;</a:t>
            </a:r>
          </a:p>
          <a:p>
            <a:pPr>
              <a:buNone/>
            </a:pPr>
            <a:r>
              <a:rPr lang="en-US" dirty="0" err="1" smtClean="0"/>
              <a:t>slot_name</a:t>
            </a:r>
            <a:r>
              <a:rPr lang="en-US" dirty="0" smtClean="0"/>
              <a:t>   |</a:t>
            </a:r>
            <a:r>
              <a:rPr lang="en-US" dirty="0" err="1" smtClean="0"/>
              <a:t>plugin</a:t>
            </a:r>
            <a:r>
              <a:rPr lang="en-US" dirty="0" smtClean="0"/>
              <a:t>  |</a:t>
            </a:r>
            <a:r>
              <a:rPr lang="en-US" dirty="0" err="1" smtClean="0"/>
              <a:t>slot_type</a:t>
            </a:r>
            <a:r>
              <a:rPr lang="en-US" dirty="0" smtClean="0"/>
              <a:t>	 |</a:t>
            </a:r>
            <a:r>
              <a:rPr lang="en-US" dirty="0" err="1" smtClean="0"/>
              <a:t>datoid|database|active|xmin|catalog_xmin|restart_lsn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------------+--------+-----------+--------+----------+--------+------+--------------+---</a:t>
            </a:r>
          </a:p>
          <a:p>
            <a:pPr>
              <a:buNone/>
            </a:pPr>
            <a:r>
              <a:rPr lang="en-US" dirty="0" smtClean="0"/>
              <a:t>standby1    | 	     | physical  |  	|        | </a:t>
            </a:r>
            <a:r>
              <a:rPr lang="en-US" dirty="0" err="1" smtClean="0"/>
              <a:t>t</a:t>
            </a:r>
            <a:r>
              <a:rPr lang="en-US" dirty="0" smtClean="0"/>
              <a:t>    |     |           |0/21000058</a:t>
            </a:r>
          </a:p>
          <a:p>
            <a:pPr>
              <a:buNone/>
            </a:pPr>
            <a:r>
              <a:rPr lang="en-US" dirty="0" smtClean="0"/>
              <a:t>standby2    | 	     | physical  |  	|        | </a:t>
            </a:r>
            <a:r>
              <a:rPr lang="en-US" dirty="0" err="1" smtClean="0"/>
              <a:t>t</a:t>
            </a:r>
            <a:r>
              <a:rPr lang="en-US" dirty="0" smtClean="0"/>
              <a:t>    |     |           |0/21000058</a:t>
            </a:r>
          </a:p>
          <a:p>
            <a:pPr>
              <a:buNone/>
            </a:pPr>
            <a:r>
              <a:rPr lang="en-US" dirty="0" smtClean="0"/>
              <a:t>standby3    | 	     | physical  |  	|        | </a:t>
            </a:r>
            <a:r>
              <a:rPr lang="en-US" dirty="0" err="1" smtClean="0"/>
              <a:t>t</a:t>
            </a:r>
            <a:r>
              <a:rPr lang="en-US" dirty="0" smtClean="0"/>
              <a:t>    |     |           |0/21000058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27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Recovery.conf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65200"/>
            <a:ext cx="113284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primary_slot_name</a:t>
            </a:r>
            <a:r>
              <a:rPr lang="en-US" sz="3600" dirty="0" smtClean="0">
                <a:solidFill>
                  <a:srgbClr val="333399"/>
                </a:solidFill>
              </a:rPr>
              <a:t> = ‘name'</a:t>
            </a:r>
            <a:endParaRPr lang="en-US" sz="36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28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14046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What is WAL?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Postgres</a:t>
            </a:r>
            <a:r>
              <a:rPr lang="en-US" sz="3600" dirty="0" smtClean="0"/>
              <a:t> Replication History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How you setup replication now?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What’s missing ?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Why replication slots?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Demo</a:t>
            </a:r>
          </a:p>
          <a:p>
            <a:pPr>
              <a:buNone/>
            </a:pPr>
            <a:r>
              <a:rPr lang="en-US" sz="3600" dirty="0" smtClean="0"/>
              <a:t>I’m </a:t>
            </a:r>
            <a:r>
              <a:rPr lang="en-US" sz="3600" b="1" dirty="0" smtClean="0"/>
              <a:t>NOT </a:t>
            </a:r>
            <a:r>
              <a:rPr lang="en-US" sz="3600" dirty="0" smtClean="0"/>
              <a:t>going to discuss …</a:t>
            </a:r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SLONY or other 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replication tools</a:t>
            </a:r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party replication management tools 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slots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65200"/>
            <a:ext cx="112522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Keep necessary WAL files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Each standby can have different WAL apply status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Single access control setup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fsync</a:t>
            </a:r>
            <a:r>
              <a:rPr lang="en-US" sz="3600" dirty="0" smtClean="0"/>
              <a:t> on receiving side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29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pg_basebackup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965200"/>
            <a:ext cx="11887200" cy="8164513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pg_basebackup</a:t>
            </a:r>
            <a:r>
              <a:rPr lang="en-US" sz="3600" dirty="0" smtClean="0">
                <a:solidFill>
                  <a:srgbClr val="333399"/>
                </a:solidFill>
              </a:rPr>
              <a:t>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 	-</a:t>
            </a:r>
            <a:r>
              <a:rPr lang="en-US" sz="3600" dirty="0" err="1" smtClean="0">
                <a:solidFill>
                  <a:srgbClr val="333399"/>
                </a:solidFill>
              </a:rPr>
              <a:t>h</a:t>
            </a:r>
            <a:r>
              <a:rPr lang="en-US" sz="3600" dirty="0" smtClean="0">
                <a:solidFill>
                  <a:srgbClr val="333399"/>
                </a:solidFill>
              </a:rPr>
              <a:t> </a:t>
            </a:r>
            <a:r>
              <a:rPr lang="en-US" sz="3600" dirty="0" err="1" smtClean="0">
                <a:solidFill>
                  <a:srgbClr val="333399"/>
                </a:solidFill>
              </a:rPr>
              <a:t>primaryhost</a:t>
            </a:r>
            <a:endParaRPr lang="en-US" sz="36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	-U replication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	-D $PGDATA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	-X stream \ 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	–P –</a:t>
            </a:r>
            <a:r>
              <a:rPr lang="en-US" sz="3600" dirty="0" err="1" smtClean="0">
                <a:solidFill>
                  <a:srgbClr val="333399"/>
                </a:solidFill>
              </a:rPr>
              <a:t>v</a:t>
            </a:r>
            <a:r>
              <a:rPr lang="en-US" sz="3600" dirty="0" smtClean="0">
                <a:solidFill>
                  <a:srgbClr val="333399"/>
                </a:solidFill>
              </a:rPr>
              <a:t>  -R </a:t>
            </a:r>
          </a:p>
          <a:p>
            <a:pPr>
              <a:buNone/>
            </a:pP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archiving?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Meet </a:t>
            </a:r>
            <a:r>
              <a:rPr lang="en-US" sz="3600" dirty="0" err="1" smtClean="0"/>
              <a:t>pg_receivexlog</a:t>
            </a:r>
            <a:r>
              <a:rPr lang="en-US" sz="3600" dirty="0" smtClean="0"/>
              <a:t> </a:t>
            </a:r>
          </a:p>
          <a:p>
            <a:pPr lvl="1">
              <a:buFont typeface="Wingdings" charset="2"/>
              <a:buChar char="§"/>
            </a:pPr>
            <a:r>
              <a:rPr lang="en-US" sz="3600" dirty="0" smtClean="0"/>
              <a:t>(Available since </a:t>
            </a:r>
            <a:r>
              <a:rPr lang="en-US" sz="3600" dirty="0" err="1" smtClean="0"/>
              <a:t>Postgers</a:t>
            </a:r>
            <a:r>
              <a:rPr lang="en-US" sz="3600" dirty="0" smtClean="0"/>
              <a:t> 9.1!)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pg_receivexlog</a:t>
            </a:r>
            <a:r>
              <a:rPr lang="en-US" sz="3600" dirty="0" smtClean="0">
                <a:solidFill>
                  <a:srgbClr val="333399"/>
                </a:solidFill>
              </a:rPr>
              <a:t>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       -D </a:t>
            </a:r>
            <a:r>
              <a:rPr lang="en-US" sz="3600" dirty="0" err="1" smtClean="0">
                <a:solidFill>
                  <a:srgbClr val="333399"/>
                </a:solidFill>
              </a:rPr>
              <a:t>archivedir</a:t>
            </a:r>
            <a:r>
              <a:rPr lang="en-US" sz="3600" dirty="0" smtClean="0">
                <a:solidFill>
                  <a:srgbClr val="333399"/>
                </a:solidFill>
              </a:rPr>
              <a:t>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      --slot </a:t>
            </a:r>
            <a:r>
              <a:rPr lang="en-US" sz="3600" dirty="0" err="1" smtClean="0">
                <a:solidFill>
                  <a:srgbClr val="333399"/>
                </a:solidFill>
              </a:rPr>
              <a:t>archivingslot</a:t>
            </a:r>
            <a:r>
              <a:rPr lang="en-US" sz="3600" dirty="0" smtClean="0">
                <a:solidFill>
                  <a:srgbClr val="333399"/>
                </a:solidFill>
              </a:rPr>
              <a:t> \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      -</a:t>
            </a:r>
            <a:r>
              <a:rPr lang="en-US" sz="3600" dirty="0" err="1" smtClean="0">
                <a:solidFill>
                  <a:srgbClr val="333399"/>
                </a:solidFill>
              </a:rPr>
              <a:t>h</a:t>
            </a:r>
            <a:r>
              <a:rPr lang="en-US" sz="3600" dirty="0" smtClean="0">
                <a:solidFill>
                  <a:srgbClr val="333399"/>
                </a:solidFill>
              </a:rPr>
              <a:t> </a:t>
            </a:r>
            <a:r>
              <a:rPr lang="en-US" sz="3600" dirty="0" err="1" smtClean="0">
                <a:solidFill>
                  <a:srgbClr val="333399"/>
                </a:solidFill>
              </a:rPr>
              <a:t>primaryhost</a:t>
            </a:r>
            <a:r>
              <a:rPr lang="en-US" sz="3600" dirty="0" smtClean="0">
                <a:solidFill>
                  <a:srgbClr val="333399"/>
                </a:solidFill>
              </a:rPr>
              <a:t> -U replication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 -- synchronous option in 9.5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9.4 – Out of  the Box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1734800" cy="8164513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Are you ready to setup replication without any external tools? </a:t>
            </a:r>
          </a:p>
          <a:p>
            <a:pPr marL="958850" indent="-742950">
              <a:buFont typeface="+mj-lt"/>
              <a:buAutoNum type="arabicPeriod"/>
            </a:pPr>
            <a:r>
              <a:rPr lang="en-US" sz="3600" dirty="0" smtClean="0"/>
              <a:t>  </a:t>
            </a:r>
            <a:r>
              <a:rPr lang="en-US" sz="3600" dirty="0" err="1" smtClean="0"/>
              <a:t>pg_basebackup</a:t>
            </a:r>
            <a:endParaRPr lang="en-US" sz="3600" dirty="0" smtClean="0"/>
          </a:p>
          <a:p>
            <a:pPr marL="958850" indent="-742950">
              <a:buFont typeface="+mj-lt"/>
              <a:buAutoNum type="arabicPeriod"/>
            </a:pPr>
            <a:r>
              <a:rPr lang="en-US" sz="3600" dirty="0" smtClean="0"/>
              <a:t>  streaming with Replication Slots</a:t>
            </a:r>
          </a:p>
          <a:p>
            <a:pPr marL="958850" indent="-742950">
              <a:buFont typeface="+mj-lt"/>
              <a:buAutoNum type="arabicPeriod"/>
            </a:pPr>
            <a:r>
              <a:rPr lang="en-US" sz="3600" dirty="0" smtClean="0"/>
              <a:t>  </a:t>
            </a:r>
            <a:r>
              <a:rPr lang="en-US" sz="3600" dirty="0" err="1" smtClean="0"/>
              <a:t>pg_receivexlog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32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– Let’s bring up VM!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25984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/>
              <a:t>Google Drive: </a:t>
            </a:r>
            <a:r>
              <a:rPr lang="en-US" sz="3600" u="sng" dirty="0" smtClean="0">
                <a:hlinkClick r:id="rId2"/>
              </a:rPr>
              <a:t>https://drive.google.com/open?id=0BxnXwkT5PRBdeVByQVYySkhIemc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Login: </a:t>
            </a:r>
            <a:r>
              <a:rPr lang="en-US" sz="3600" b="1" dirty="0" err="1" smtClean="0">
                <a:solidFill>
                  <a:srgbClr val="333399"/>
                </a:solidFill>
              </a:rPr>
              <a:t>pgtraining/pgcon</a:t>
            </a:r>
            <a:endParaRPr lang="en-US" sz="3600" b="1" dirty="0" smtClean="0">
              <a:solidFill>
                <a:srgbClr val="333399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pgtraining</a:t>
            </a:r>
            <a:r>
              <a:rPr lang="en-US" sz="3600" dirty="0" smtClean="0"/>
              <a:t> user has </a:t>
            </a:r>
            <a:r>
              <a:rPr lang="en-US" sz="3600" i="1" dirty="0" err="1" smtClean="0">
                <a:solidFill>
                  <a:srgbClr val="333399"/>
                </a:solidFill>
              </a:rPr>
              <a:t>sudo</a:t>
            </a:r>
            <a:r>
              <a:rPr lang="en-US" sz="3600" i="1" dirty="0" smtClean="0">
                <a:solidFill>
                  <a:srgbClr val="333399"/>
                </a:solidFill>
              </a:rPr>
              <a:t> </a:t>
            </a:r>
            <a:r>
              <a:rPr lang="en-US" sz="3600" dirty="0" smtClean="0"/>
              <a:t>access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You can access </a:t>
            </a:r>
            <a:r>
              <a:rPr lang="en-US" sz="3600" i="1" dirty="0" smtClean="0">
                <a:solidFill>
                  <a:srgbClr val="333399"/>
                </a:solidFill>
              </a:rPr>
              <a:t>terminal </a:t>
            </a:r>
            <a:r>
              <a:rPr lang="en-US" sz="3600" dirty="0" smtClean="0"/>
              <a:t>on the desktop</a:t>
            </a:r>
          </a:p>
          <a:p>
            <a:pPr>
              <a:buFont typeface="Wingdings" charset="2"/>
              <a:buChar char="§"/>
            </a:pPr>
            <a:r>
              <a:rPr lang="en-US" sz="3600" dirty="0" smtClean="0">
                <a:solidFill>
                  <a:srgbClr val="333399"/>
                </a:solidFill>
              </a:rPr>
              <a:t>Internet </a:t>
            </a:r>
            <a:r>
              <a:rPr lang="en-US" sz="3600" dirty="0" smtClean="0"/>
              <a:t>should be working within VM</a:t>
            </a:r>
          </a:p>
          <a:p>
            <a:pPr>
              <a:buFont typeface="Wingdings" charset="2"/>
              <a:buChar char="§"/>
            </a:pPr>
            <a:r>
              <a:rPr lang="en-US" sz="3600" dirty="0" smtClean="0">
                <a:solidFill>
                  <a:srgbClr val="333399"/>
                </a:solidFill>
              </a:rPr>
              <a:t>Copy/paste </a:t>
            </a:r>
            <a:r>
              <a:rPr lang="en-US" sz="3600" dirty="0" smtClean="0"/>
              <a:t>should work between VM and Host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Take</a:t>
            </a:r>
            <a:r>
              <a:rPr lang="en-US" sz="3600" dirty="0" smtClean="0">
                <a:solidFill>
                  <a:srgbClr val="333399"/>
                </a:solidFill>
              </a:rPr>
              <a:t> snapshot </a:t>
            </a:r>
            <a:r>
              <a:rPr lang="en-US" sz="3600" dirty="0" smtClean="0"/>
              <a:t>along the process so you can rollback easily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33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19200"/>
            <a:ext cx="12420600" cy="8534400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Remove </a:t>
            </a:r>
            <a:r>
              <a:rPr lang="en-US" sz="3200" dirty="0" err="1" smtClean="0"/>
              <a:t>Postgres</a:t>
            </a:r>
            <a:r>
              <a:rPr lang="en-US" sz="3200" dirty="0" smtClean="0"/>
              <a:t> 8.4 version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yum erase  </a:t>
            </a:r>
            <a:r>
              <a:rPr lang="en-US" sz="3200" dirty="0" err="1" smtClean="0">
                <a:solidFill>
                  <a:srgbClr val="333399"/>
                </a:solidFill>
              </a:rPr>
              <a:t>postgresql</a:t>
            </a:r>
            <a:r>
              <a:rPr lang="en-US" sz="3200" dirty="0" smtClean="0">
                <a:solidFill>
                  <a:srgbClr val="333399"/>
                </a:solidFill>
              </a:rPr>
              <a:t>.*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Setup yum repo for your desired version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yum install http://yum.postgresql.org/9.4/redhat/rhel-6-x86_64/pgdg-redhat94-9.4-1.noarch.rpm</a:t>
            </a:r>
            <a:endParaRPr lang="en-US" sz="3200" dirty="0" smtClean="0"/>
          </a:p>
          <a:p>
            <a:pPr>
              <a:buFont typeface="Wingdings" charset="2"/>
              <a:buChar char="§"/>
            </a:pPr>
            <a:r>
              <a:rPr lang="en-US" sz="3200" dirty="0" smtClean="0"/>
              <a:t>Install </a:t>
            </a:r>
            <a:r>
              <a:rPr lang="en-US" sz="3200" dirty="0" err="1" smtClean="0"/>
              <a:t>PostgreSQL</a:t>
            </a:r>
            <a:r>
              <a:rPr lang="en-US" sz="3200" dirty="0" smtClean="0"/>
              <a:t> 9.4 &amp; </a:t>
            </a:r>
            <a:r>
              <a:rPr lang="en-US" sz="3200" dirty="0" err="1" smtClean="0"/>
              <a:t>Contrib</a:t>
            </a:r>
            <a:r>
              <a:rPr lang="en-US" sz="3200" dirty="0" smtClean="0"/>
              <a:t> modules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sudo</a:t>
            </a:r>
            <a:r>
              <a:rPr lang="en-US" sz="3200" dirty="0" smtClean="0">
                <a:solidFill>
                  <a:schemeClr val="accent2"/>
                </a:solidFill>
              </a:rPr>
              <a:t> yum install postgresql94-server postgresql94-contrib</a:t>
            </a:r>
            <a:endParaRPr lang="en-US" sz="3200" dirty="0" smtClean="0"/>
          </a:p>
          <a:p>
            <a:pPr>
              <a:buFont typeface="Wingdings" charset="2"/>
              <a:buChar char="§"/>
            </a:pPr>
            <a:r>
              <a:rPr lang="en-US" sz="3200" dirty="0" smtClean="0"/>
              <a:t>Create </a:t>
            </a:r>
            <a:r>
              <a:rPr lang="en-US" sz="3200" dirty="0" err="1" smtClean="0"/>
              <a:t>postgres</a:t>
            </a:r>
            <a:r>
              <a:rPr lang="en-US" sz="3200" dirty="0" smtClean="0"/>
              <a:t> cluster &amp; initial automatic startup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service postgresql-9.4 </a:t>
            </a:r>
            <a:r>
              <a:rPr lang="en-US" sz="3200" dirty="0" err="1" smtClean="0">
                <a:solidFill>
                  <a:srgbClr val="333399"/>
                </a:solidFill>
              </a:rPr>
              <a:t>initdb</a:t>
            </a:r>
            <a:endParaRPr lang="en-US" sz="32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</a:t>
            </a:r>
            <a:r>
              <a:rPr lang="en-US" sz="3200" dirty="0" err="1" smtClean="0">
                <a:solidFill>
                  <a:srgbClr val="333399"/>
                </a:solidFill>
              </a:rPr>
              <a:t>chkconfig</a:t>
            </a:r>
            <a:r>
              <a:rPr lang="en-US" sz="3200" dirty="0" smtClean="0">
                <a:solidFill>
                  <a:srgbClr val="333399"/>
                </a:solidFill>
              </a:rPr>
              <a:t> postgresql-9.4 on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service postgresql-9.4 start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34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Role and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65200"/>
            <a:ext cx="124206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000" dirty="0" smtClean="0"/>
              <a:t>Become </a:t>
            </a:r>
            <a:r>
              <a:rPr lang="en-US" sz="3000" dirty="0" err="1" smtClean="0"/>
              <a:t>postgres</a:t>
            </a:r>
            <a:r>
              <a:rPr lang="en-US" sz="3000" dirty="0" smtClean="0"/>
              <a:t> system user</a:t>
            </a:r>
          </a:p>
          <a:p>
            <a:pPr>
              <a:buNone/>
            </a:pPr>
            <a:r>
              <a:rPr lang="en-US" sz="3000" dirty="0" err="1" smtClean="0">
                <a:solidFill>
                  <a:srgbClr val="333399"/>
                </a:solidFill>
              </a:rPr>
              <a:t>sudo</a:t>
            </a:r>
            <a:r>
              <a:rPr lang="en-US" sz="3000" dirty="0" smtClean="0">
                <a:solidFill>
                  <a:srgbClr val="333399"/>
                </a:solidFill>
              </a:rPr>
              <a:t> </a:t>
            </a:r>
            <a:r>
              <a:rPr lang="en-US" sz="3000" dirty="0" err="1" smtClean="0">
                <a:solidFill>
                  <a:srgbClr val="333399"/>
                </a:solidFill>
              </a:rPr>
              <a:t>su</a:t>
            </a:r>
            <a:r>
              <a:rPr lang="en-US" sz="3000" dirty="0" smtClean="0">
                <a:solidFill>
                  <a:srgbClr val="333399"/>
                </a:solidFill>
              </a:rPr>
              <a:t> - </a:t>
            </a:r>
            <a:r>
              <a:rPr lang="en-US" sz="3000" dirty="0" err="1" smtClean="0">
                <a:solidFill>
                  <a:srgbClr val="333399"/>
                </a:solidFill>
              </a:rPr>
              <a:t>postgres</a:t>
            </a:r>
            <a:endParaRPr lang="en-US" sz="3000" dirty="0" smtClean="0">
              <a:solidFill>
                <a:srgbClr val="333399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3000" dirty="0" smtClean="0"/>
              <a:t>Log into database using </a:t>
            </a:r>
            <a:r>
              <a:rPr lang="en-US" sz="3000" dirty="0" err="1" smtClean="0"/>
              <a:t>psql</a:t>
            </a:r>
            <a:r>
              <a:rPr lang="en-US" sz="3000" dirty="0" smtClean="0"/>
              <a:t> (</a:t>
            </a:r>
            <a:r>
              <a:rPr lang="en-US" sz="3000" dirty="0" smtClean="0">
                <a:solidFill>
                  <a:srgbClr val="333399"/>
                </a:solidFill>
              </a:rPr>
              <a:t>\? </a:t>
            </a:r>
            <a:r>
              <a:rPr lang="en-US" sz="3000" dirty="0" smtClean="0"/>
              <a:t>to see all available commands)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Create a role &amp; database for yourself</a:t>
            </a:r>
          </a:p>
          <a:p>
            <a:pPr>
              <a:buNone/>
            </a:pPr>
            <a:r>
              <a:rPr lang="en-US" sz="3000" dirty="0" smtClean="0">
                <a:solidFill>
                  <a:srgbClr val="333399"/>
                </a:solidFill>
              </a:rPr>
              <a:t>CREATE ROLE </a:t>
            </a:r>
            <a:r>
              <a:rPr lang="en-US" sz="3000" dirty="0" err="1" smtClean="0">
                <a:solidFill>
                  <a:srgbClr val="333399"/>
                </a:solidFill>
              </a:rPr>
              <a:t>pgtraining</a:t>
            </a:r>
            <a:r>
              <a:rPr lang="en-US" sz="3000" dirty="0" smtClean="0">
                <a:solidFill>
                  <a:srgbClr val="333399"/>
                </a:solidFill>
              </a:rPr>
              <a:t> WITH LOGIN SUPERUSER;</a:t>
            </a:r>
          </a:p>
          <a:p>
            <a:pPr>
              <a:buNone/>
            </a:pPr>
            <a:r>
              <a:rPr lang="en-US" sz="3000" dirty="0" smtClean="0">
                <a:solidFill>
                  <a:srgbClr val="333399"/>
                </a:solidFill>
              </a:rPr>
              <a:t>CREATE DATABASE </a:t>
            </a:r>
            <a:r>
              <a:rPr lang="en-US" sz="3000" dirty="0" err="1" smtClean="0">
                <a:solidFill>
                  <a:srgbClr val="333399"/>
                </a:solidFill>
              </a:rPr>
              <a:t>pgtraining</a:t>
            </a:r>
            <a:r>
              <a:rPr lang="en-US" sz="3000" dirty="0" smtClean="0">
                <a:solidFill>
                  <a:srgbClr val="333399"/>
                </a:solidFill>
              </a:rPr>
              <a:t>;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You can login as </a:t>
            </a:r>
            <a:r>
              <a:rPr lang="en-US" sz="3000" dirty="0" err="1" smtClean="0"/>
              <a:t>pgtraining</a:t>
            </a:r>
            <a:r>
              <a:rPr lang="en-US" sz="3000" dirty="0" smtClean="0"/>
              <a:t> user (</a:t>
            </a:r>
            <a:r>
              <a:rPr lang="en-US" sz="3000" dirty="0" err="1" smtClean="0">
                <a:solidFill>
                  <a:srgbClr val="333399"/>
                </a:solidFill>
              </a:rPr>
              <a:t>psql</a:t>
            </a:r>
            <a:r>
              <a:rPr lang="en-US" sz="3000" dirty="0" smtClean="0">
                <a:solidFill>
                  <a:srgbClr val="333399"/>
                </a:solidFill>
              </a:rPr>
              <a:t> –U </a:t>
            </a:r>
            <a:r>
              <a:rPr lang="en-US" sz="3000" dirty="0" err="1" smtClean="0">
                <a:solidFill>
                  <a:srgbClr val="333399"/>
                </a:solidFill>
              </a:rPr>
              <a:t>pgtraining</a:t>
            </a:r>
            <a:r>
              <a:rPr lang="en-US" sz="3000" dirty="0" smtClean="0">
                <a:solidFill>
                  <a:srgbClr val="333399"/>
                </a:solidFill>
              </a:rPr>
              <a:t> –</a:t>
            </a:r>
            <a:r>
              <a:rPr lang="en-US" sz="3000" dirty="0" err="1" smtClean="0">
                <a:solidFill>
                  <a:srgbClr val="333399"/>
                </a:solidFill>
              </a:rPr>
              <a:t>d</a:t>
            </a:r>
            <a:r>
              <a:rPr lang="en-US" sz="3000" dirty="0" smtClean="0">
                <a:solidFill>
                  <a:srgbClr val="333399"/>
                </a:solidFill>
              </a:rPr>
              <a:t> </a:t>
            </a:r>
            <a:r>
              <a:rPr lang="en-US" sz="3000" dirty="0" err="1" smtClean="0">
                <a:solidFill>
                  <a:srgbClr val="333399"/>
                </a:solidFill>
              </a:rPr>
              <a:t>pgtraining</a:t>
            </a:r>
            <a:r>
              <a:rPr lang="en-US" sz="3000" dirty="0" smtClean="0"/>
              <a:t>)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Create replication role for later</a:t>
            </a:r>
          </a:p>
          <a:p>
            <a:pPr>
              <a:buNone/>
            </a:pPr>
            <a:r>
              <a:rPr lang="en-US" sz="3000" dirty="0" smtClean="0">
                <a:solidFill>
                  <a:srgbClr val="333399"/>
                </a:solidFill>
              </a:rPr>
              <a:t>CREATE ROLE replication WITH LOGIN REPLICATION;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Set password (”replication”)</a:t>
            </a:r>
          </a:p>
          <a:p>
            <a:pPr>
              <a:buNone/>
            </a:pPr>
            <a:r>
              <a:rPr lang="en-US" sz="3000" dirty="0" smtClean="0">
                <a:solidFill>
                  <a:srgbClr val="333399"/>
                </a:solidFill>
              </a:rPr>
              <a:t>\password replication</a:t>
            </a:r>
            <a:endParaRPr lang="en-US" sz="30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35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pg_hba.conf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14400"/>
            <a:ext cx="12192000" cy="82153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>
                <a:hlinkClick r:id="rId2"/>
              </a:rPr>
              <a:t>http://www.postgresql.org/docs/9.4/static/auth-pg-hba-conf.html</a:t>
            </a: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Find location of </a:t>
            </a:r>
            <a:r>
              <a:rPr lang="en-US" sz="3600" dirty="0" err="1" smtClean="0"/>
              <a:t>hba_file</a:t>
            </a:r>
            <a:endParaRPr lang="en-US" sz="3600" dirty="0" smtClean="0"/>
          </a:p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postgres</a:t>
            </a:r>
            <a:r>
              <a:rPr lang="en-US" sz="3600" dirty="0" smtClean="0">
                <a:solidFill>
                  <a:srgbClr val="333399"/>
                </a:solidFill>
              </a:rPr>
              <a:t>=# show </a:t>
            </a:r>
            <a:r>
              <a:rPr lang="en-US" sz="3600" dirty="0" err="1" smtClean="0">
                <a:solidFill>
                  <a:srgbClr val="333399"/>
                </a:solidFill>
              </a:rPr>
              <a:t>hba_file</a:t>
            </a:r>
            <a:r>
              <a:rPr lang="en-US" sz="3600" dirty="0" smtClean="0">
                <a:solidFill>
                  <a:srgbClr val="333399"/>
                </a:solidFill>
              </a:rPr>
              <a:t>;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Add following entry for replication user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Try to avoid </a:t>
            </a:r>
            <a:r>
              <a:rPr lang="en-US" sz="3600" b="1" i="1" dirty="0" smtClean="0">
                <a:solidFill>
                  <a:srgbClr val="333399"/>
                </a:solidFill>
              </a:rPr>
              <a:t>trust </a:t>
            </a:r>
            <a:r>
              <a:rPr lang="en-US" sz="3600" dirty="0" smtClean="0"/>
              <a:t>authentication</a:t>
            </a:r>
          </a:p>
          <a:p>
            <a:pPr>
              <a:buFont typeface="Wingdings" charset="2"/>
              <a:buChar char="§"/>
            </a:pPr>
            <a:r>
              <a:rPr lang="en-US" sz="3600" dirty="0" err="1" smtClean="0"/>
              <a:t>﻿[pgtraining@localhost</a:t>
            </a:r>
            <a:r>
              <a:rPr lang="en-US" sz="3600" dirty="0" smtClean="0"/>
              <a:t> ~]</a:t>
            </a:r>
            <a:r>
              <a:rPr lang="en-US" sz="3600" dirty="0" smtClean="0">
                <a:solidFill>
                  <a:srgbClr val="333399"/>
                </a:solidFill>
              </a:rPr>
              <a:t>$ </a:t>
            </a:r>
            <a:r>
              <a:rPr lang="en-US" sz="3600" dirty="0" err="1" smtClean="0">
                <a:solidFill>
                  <a:srgbClr val="333399"/>
                </a:solidFill>
              </a:rPr>
              <a:t>sudo</a:t>
            </a:r>
            <a:r>
              <a:rPr lang="en-US" sz="3600" dirty="0" smtClean="0">
                <a:solidFill>
                  <a:srgbClr val="333399"/>
                </a:solidFill>
              </a:rPr>
              <a:t> vi /var/lib/pgsql/9.4/data/pg_hba.conf </a:t>
            </a:r>
          </a:p>
          <a:p>
            <a:pPr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host    replication    replication    127.0.0.1/32    md5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36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Primary DB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887200" cy="783431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wal_level</a:t>
            </a:r>
            <a:r>
              <a:rPr lang="en-US" sz="3600" dirty="0" smtClean="0">
                <a:solidFill>
                  <a:srgbClr val="333399"/>
                </a:solidFill>
              </a:rPr>
              <a:t> = </a:t>
            </a:r>
            <a:r>
              <a:rPr lang="en-US" sz="3600" dirty="0" err="1" smtClean="0">
                <a:solidFill>
                  <a:srgbClr val="333399"/>
                </a:solidFill>
              </a:rPr>
              <a:t>hot_standby</a:t>
            </a:r>
            <a:r>
              <a:rPr lang="en-US" sz="3600" dirty="0" smtClean="0">
                <a:solidFill>
                  <a:srgbClr val="333399"/>
                </a:solidFill>
              </a:rPr>
              <a:t>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archive_mode</a:t>
            </a:r>
            <a:r>
              <a:rPr lang="en-US" sz="3600" dirty="0" smtClean="0">
                <a:solidFill>
                  <a:srgbClr val="333399"/>
                </a:solidFill>
              </a:rPr>
              <a:t>=on;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max_replication_slots</a:t>
            </a:r>
            <a:r>
              <a:rPr lang="en-US" sz="3600" dirty="0" smtClean="0">
                <a:solidFill>
                  <a:srgbClr val="333399"/>
                </a:solidFill>
              </a:rPr>
              <a:t>=8;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archive_timeout</a:t>
            </a:r>
            <a:r>
              <a:rPr lang="en-US" sz="3600" dirty="0" smtClean="0">
                <a:solidFill>
                  <a:srgbClr val="333399"/>
                </a:solidFill>
              </a:rPr>
              <a:t> = 60;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max_wal_senders</a:t>
            </a:r>
            <a:r>
              <a:rPr lang="en-US" sz="3600" dirty="0" smtClean="0">
                <a:solidFill>
                  <a:srgbClr val="333399"/>
                </a:solidFill>
              </a:rPr>
              <a:t> = 8;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wal_keep_segments</a:t>
            </a:r>
            <a:r>
              <a:rPr lang="en-US" sz="3600" dirty="0" smtClean="0">
                <a:solidFill>
                  <a:srgbClr val="333399"/>
                </a:solidFill>
              </a:rPr>
              <a:t>=100;</a:t>
            </a:r>
          </a:p>
          <a:p>
            <a:pPr>
              <a:buNone/>
            </a:pPr>
            <a:r>
              <a:rPr lang="en-US" sz="3600" dirty="0" smtClean="0">
                <a:solidFill>
                  <a:srgbClr val="333399"/>
                </a:solidFill>
              </a:rPr>
              <a:t>alter system set </a:t>
            </a:r>
            <a:r>
              <a:rPr lang="en-US" sz="3600" dirty="0" err="1" smtClean="0">
                <a:solidFill>
                  <a:srgbClr val="333399"/>
                </a:solidFill>
              </a:rPr>
              <a:t>logging_collector</a:t>
            </a:r>
            <a:r>
              <a:rPr lang="en-US" sz="3600" dirty="0" smtClean="0">
                <a:solidFill>
                  <a:srgbClr val="333399"/>
                </a:solidFill>
              </a:rPr>
              <a:t>=on;</a:t>
            </a:r>
          </a:p>
          <a:p>
            <a:pPr>
              <a:buNone/>
            </a:pPr>
            <a:endParaRPr lang="en-US" sz="3600" dirty="0" smtClean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37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Primary DB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sz="3600" dirty="0" smtClean="0">
                <a:solidFill>
                  <a:srgbClr val="000000"/>
                </a:solidFill>
              </a:rPr>
              <a:t>Restart database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sudo</a:t>
            </a:r>
            <a:r>
              <a:rPr lang="en-US" sz="3600" dirty="0" smtClean="0">
                <a:solidFill>
                  <a:srgbClr val="333399"/>
                </a:solidFill>
              </a:rPr>
              <a:t> service postgresql-9.4 restart</a:t>
            </a:r>
          </a:p>
          <a:p>
            <a:pPr>
              <a:buFont typeface="Wingdings" charset="2"/>
              <a:buChar char="§"/>
            </a:pPr>
            <a:r>
              <a:rPr lang="en-US" sz="3600" dirty="0" smtClean="0">
                <a:solidFill>
                  <a:srgbClr val="000000"/>
                </a:solidFill>
              </a:rPr>
              <a:t>Verify settings</a:t>
            </a:r>
          </a:p>
          <a:p>
            <a:pPr>
              <a:buNone/>
            </a:pPr>
            <a:r>
              <a:rPr lang="en-US" sz="3600" dirty="0" err="1" smtClean="0">
                <a:solidFill>
                  <a:srgbClr val="333399"/>
                </a:solidFill>
              </a:rPr>
              <a:t>﻿psql</a:t>
            </a:r>
            <a:r>
              <a:rPr lang="en-US" sz="3600" dirty="0" smtClean="0">
                <a:solidFill>
                  <a:srgbClr val="333399"/>
                </a:solidFill>
              </a:rPr>
              <a:t>=# show </a:t>
            </a:r>
            <a:r>
              <a:rPr lang="en-US" sz="3600" dirty="0" err="1" smtClean="0">
                <a:solidFill>
                  <a:srgbClr val="333399"/>
                </a:solidFill>
              </a:rPr>
              <a:t>max_wal_senders</a:t>
            </a:r>
            <a:r>
              <a:rPr lang="en-US" sz="3600" dirty="0" smtClean="0">
                <a:solidFill>
                  <a:srgbClr val="333399"/>
                </a:solidFill>
              </a:rPr>
              <a:t>;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38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- </a:t>
            </a:r>
            <a:r>
              <a:rPr lang="en-US" b="1" dirty="0" smtClean="0">
                <a:solidFill>
                  <a:srgbClr val="FF0000"/>
                </a:solidFill>
              </a:rPr>
              <a:t>Write Ahead Log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1"/>
            <a:ext cx="12496800" cy="8229600"/>
          </a:xfrm>
        </p:spPr>
        <p:txBody>
          <a:bodyPr/>
          <a:lstStyle/>
          <a:p>
            <a:r>
              <a:rPr lang="en-US" sz="3600" dirty="0" smtClean="0"/>
              <a:t>Roll-forward recovery aka REDO</a:t>
            </a:r>
          </a:p>
          <a:p>
            <a:r>
              <a:rPr lang="en-US" sz="3600" dirty="0" smtClean="0"/>
              <a:t>flushed to disk to guarantee commit durability</a:t>
            </a:r>
          </a:p>
          <a:p>
            <a:r>
              <a:rPr lang="en-US" sz="3600" dirty="0" smtClean="0"/>
              <a:t>sequential writes</a:t>
            </a:r>
          </a:p>
          <a:p>
            <a:r>
              <a:rPr lang="en-US" sz="3600" dirty="0" smtClean="0"/>
              <a:t>lower cost than flushing page cache</a:t>
            </a:r>
          </a:p>
          <a:p>
            <a:r>
              <a:rPr lang="en-US" sz="3600" dirty="0" smtClean="0"/>
              <a:t>Allows us to do cool things</a:t>
            </a:r>
          </a:p>
          <a:p>
            <a:pPr lvl="2"/>
            <a:r>
              <a:rPr lang="en-US" sz="3600" dirty="0" smtClean="0"/>
              <a:t>Crash recovery</a:t>
            </a:r>
          </a:p>
          <a:p>
            <a:pPr lvl="2"/>
            <a:r>
              <a:rPr lang="en-US" sz="3600" dirty="0" smtClean="0"/>
              <a:t>Binary backups</a:t>
            </a:r>
          </a:p>
          <a:p>
            <a:pPr lvl="2"/>
            <a:r>
              <a:rPr lang="en-US" sz="3600" dirty="0" smtClean="0"/>
              <a:t>Point-In Time Recovery</a:t>
            </a:r>
          </a:p>
          <a:p>
            <a:pPr lvl="2"/>
            <a:r>
              <a:rPr lang="en-US" sz="3600" dirty="0" smtClean="0"/>
              <a:t>Replication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replication slot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2522200" cy="8164513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SELECT * FROM pg_create_physical_replication_slot('standby1');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39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backup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65200"/>
            <a:ext cx="12420600" cy="8164513"/>
          </a:xfrm>
        </p:spPr>
        <p:txBody>
          <a:bodyPr/>
          <a:lstStyle/>
          <a:p>
            <a:pPr>
              <a:buNone/>
            </a:pPr>
            <a:r>
              <a:rPr lang="en-US" sz="4000" dirty="0" err="1" smtClean="0">
                <a:solidFill>
                  <a:srgbClr val="333399"/>
                </a:solidFill>
              </a:rPr>
              <a:t>sudo</a:t>
            </a:r>
            <a:r>
              <a:rPr lang="en-US" sz="4000" dirty="0" smtClean="0">
                <a:solidFill>
                  <a:srgbClr val="333399"/>
                </a:solidFill>
              </a:rPr>
              <a:t> </a:t>
            </a:r>
            <a:r>
              <a:rPr lang="en-US" sz="4000" dirty="0" err="1" smtClean="0">
                <a:solidFill>
                  <a:srgbClr val="333399"/>
                </a:solidFill>
              </a:rPr>
              <a:t>su</a:t>
            </a:r>
            <a:r>
              <a:rPr lang="en-US" sz="4000" dirty="0" smtClean="0">
                <a:solidFill>
                  <a:srgbClr val="333399"/>
                </a:solidFill>
              </a:rPr>
              <a:t> - </a:t>
            </a:r>
            <a:r>
              <a:rPr lang="en-US" sz="4000" dirty="0" err="1" smtClean="0">
                <a:solidFill>
                  <a:srgbClr val="333399"/>
                </a:solidFill>
              </a:rPr>
              <a:t>postgres</a:t>
            </a:r>
            <a:endParaRPr lang="en-US" sz="40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lang="en-US" sz="4000" dirty="0" err="1" smtClean="0">
                <a:solidFill>
                  <a:srgbClr val="333399"/>
                </a:solidFill>
              </a:rPr>
              <a:t>pg_basebackup</a:t>
            </a:r>
            <a:r>
              <a:rPr lang="en-US" sz="4000" dirty="0" smtClean="0">
                <a:solidFill>
                  <a:srgbClr val="333399"/>
                </a:solidFill>
              </a:rPr>
              <a:t> -</a:t>
            </a:r>
            <a:r>
              <a:rPr lang="en-US" sz="4000" dirty="0" err="1" smtClean="0">
                <a:solidFill>
                  <a:srgbClr val="333399"/>
                </a:solidFill>
              </a:rPr>
              <a:t>h</a:t>
            </a:r>
            <a:r>
              <a:rPr lang="en-US" sz="4000" dirty="0" smtClean="0">
                <a:solidFill>
                  <a:srgbClr val="333399"/>
                </a:solidFill>
              </a:rPr>
              <a:t> 127.0.0.1 -U replication  -D /var/lib/pgsql/9.4/slave -R -Xs -P -</a:t>
            </a:r>
            <a:r>
              <a:rPr lang="en-US" sz="4000" dirty="0" err="1" smtClean="0">
                <a:solidFill>
                  <a:srgbClr val="333399"/>
                </a:solidFill>
              </a:rPr>
              <a:t>v</a:t>
            </a:r>
            <a:endParaRPr lang="en-US" sz="4000" dirty="0" smtClean="0">
              <a:solidFill>
                <a:srgbClr val="333399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40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standby db server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3004800" cy="8164513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cd</a:t>
            </a:r>
            <a:r>
              <a:rPr lang="en-US" sz="3200" dirty="0" smtClean="0">
                <a:solidFill>
                  <a:srgbClr val="333399"/>
                </a:solidFill>
              </a:rPr>
              <a:t> /var/lib/pgsql/9.4/slave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Edit </a:t>
            </a:r>
            <a:r>
              <a:rPr lang="en-US" sz="3200" b="1" dirty="0" smtClean="0"/>
              <a:t>Standby </a:t>
            </a:r>
            <a:r>
              <a:rPr lang="en-US" sz="3200" dirty="0" err="1" smtClean="0"/>
              <a:t>postgresql.conf</a:t>
            </a:r>
            <a:r>
              <a:rPr lang="en-US" sz="3200" dirty="0" smtClean="0"/>
              <a:t> file 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port = 5433 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hot_standby</a:t>
            </a:r>
            <a:r>
              <a:rPr lang="en-US" sz="3200" dirty="0" smtClean="0">
                <a:solidFill>
                  <a:srgbClr val="333399"/>
                </a:solidFill>
              </a:rPr>
              <a:t> = on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</a:rPr>
              <a:t>Edit </a:t>
            </a:r>
            <a:r>
              <a:rPr lang="en-US" sz="3200" b="1" dirty="0" smtClean="0">
                <a:solidFill>
                  <a:srgbClr val="000000"/>
                </a:solidFill>
              </a:rPr>
              <a:t>Standby </a:t>
            </a:r>
            <a:r>
              <a:rPr lang="en-US" sz="3200" dirty="0" err="1" smtClean="0">
                <a:solidFill>
                  <a:srgbClr val="000000"/>
                </a:solidFill>
              </a:rPr>
              <a:t>recovery.conf</a:t>
            </a:r>
            <a:r>
              <a:rPr lang="en-US" sz="3200" dirty="0" smtClean="0">
                <a:solidFill>
                  <a:srgbClr val="000000"/>
                </a:solidFill>
              </a:rPr>
              <a:t> file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standby_mode</a:t>
            </a:r>
            <a:r>
              <a:rPr lang="en-US" sz="3200" dirty="0" smtClean="0">
                <a:solidFill>
                  <a:schemeClr val="accent2"/>
                </a:solidFill>
              </a:rPr>
              <a:t> = '</a:t>
            </a:r>
            <a:r>
              <a:rPr lang="en-US" sz="3200" dirty="0" smtClean="0">
                <a:solidFill>
                  <a:schemeClr val="accent2"/>
                </a:solidFill>
              </a:rPr>
              <a:t>on'</a:t>
            </a:r>
            <a:endParaRPr lang="en-US" sz="3200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primary_conninfo</a:t>
            </a:r>
            <a:r>
              <a:rPr lang="en-US" sz="3200" dirty="0" smtClean="0">
                <a:solidFill>
                  <a:schemeClr val="accent2"/>
                </a:solidFill>
              </a:rPr>
              <a:t> = 'user=replication password=replication host=127.0.0.1 port=5432'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primary_slot_name</a:t>
            </a:r>
            <a:r>
              <a:rPr lang="en-US" sz="3200" dirty="0" smtClean="0">
                <a:solidFill>
                  <a:schemeClr val="accent2"/>
                </a:solidFill>
              </a:rPr>
              <a:t>='standby1'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trigger_file</a:t>
            </a:r>
            <a:r>
              <a:rPr lang="en-US" sz="3200" dirty="0" smtClean="0">
                <a:solidFill>
                  <a:schemeClr val="accent2"/>
                </a:solidFill>
              </a:rPr>
              <a:t> = '/var/lib/pgsql/9.4/slave/finish.recovery'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recovery_target_timeline</a:t>
            </a:r>
            <a:r>
              <a:rPr lang="en-US" sz="3200" dirty="0" smtClean="0">
                <a:solidFill>
                  <a:schemeClr val="accent2"/>
                </a:solidFill>
              </a:rPr>
              <a:t>='latest'</a:t>
            </a:r>
          </a:p>
          <a:p>
            <a:pPr>
              <a:buNone/>
            </a:pPr>
            <a:endParaRPr lang="en-US" sz="32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41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Standby with 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27508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Copy existing init file</a:t>
            </a:r>
          </a:p>
          <a:p>
            <a:pPr>
              <a:buNone/>
            </a:pPr>
            <a:r>
              <a:rPr lang="en-US" sz="3200" dirty="0" err="1" smtClean="0">
                <a:solidFill>
                  <a:schemeClr val="accent2"/>
                </a:solidFill>
              </a:rPr>
              <a:t>sudo</a:t>
            </a:r>
            <a:r>
              <a:rPr lang="en-US" sz="3200" dirty="0" smtClean="0">
                <a:solidFill>
                  <a:schemeClr val="accent2"/>
                </a:solidFill>
              </a:rPr>
              <a:t> cp /etc/init.d/postgresql-9.4 /etc/init.d/postgresql-9.4-5433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Edit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file to change (as root):</a:t>
            </a:r>
          </a:p>
          <a:p>
            <a:pPr>
              <a:buNone/>
            </a:pP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333399"/>
                </a:solidFill>
              </a:rPr>
              <a:t>PGDATA=/var/lib/pgsql/9.4/slave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  PGLOG=/var/lib/pgsql/9.4/pgstartup-5433.log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  PGUPLOG=/var/lib/pgsql/$PGMAJORVERSION/pgupgrade-5433.log</a:t>
            </a:r>
          </a:p>
          <a:p>
            <a:pPr>
              <a:buFont typeface="Wingdings" charset="2"/>
              <a:buChar char="§"/>
            </a:pPr>
            <a:r>
              <a:rPr lang="en-US" sz="3200" dirty="0" smtClean="0"/>
              <a:t>Register service, start up slave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</a:t>
            </a:r>
            <a:r>
              <a:rPr lang="en-US" sz="3200" dirty="0" err="1" smtClean="0">
                <a:solidFill>
                  <a:srgbClr val="333399"/>
                </a:solidFill>
              </a:rPr>
              <a:t>chkconfig</a:t>
            </a:r>
            <a:r>
              <a:rPr lang="en-US" sz="3200" dirty="0" smtClean="0">
                <a:solidFill>
                  <a:srgbClr val="333399"/>
                </a:solidFill>
              </a:rPr>
              <a:t> postgresql-9.4-5433 on</a:t>
            </a:r>
          </a:p>
          <a:p>
            <a:pPr>
              <a:buNone/>
            </a:pPr>
            <a:r>
              <a:rPr lang="en-US" sz="3200" dirty="0" err="1" smtClean="0">
                <a:solidFill>
                  <a:srgbClr val="333399"/>
                </a:solidFill>
              </a:rPr>
              <a:t>sudo</a:t>
            </a:r>
            <a:r>
              <a:rPr lang="en-US" sz="3200" dirty="0" smtClean="0">
                <a:solidFill>
                  <a:srgbClr val="333399"/>
                </a:solidFill>
              </a:rPr>
              <a:t> service postgresql-9.4-5433 start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42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</a:t>
            </a:r>
            <a:r>
              <a:rPr lang="en-US" dirty="0" err="1" smtClean="0"/>
              <a:t>pg_stat_replication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00" y="838200"/>
            <a:ext cx="12192000" cy="8402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err="1" smtClean="0"/>
              <a:t>pgtraining</a:t>
            </a:r>
            <a:r>
              <a:rPr lang="en-US" sz="2800" dirty="0" smtClean="0"/>
              <a:t>=# \</a:t>
            </a:r>
            <a:r>
              <a:rPr lang="en-US" sz="2800" dirty="0" err="1" smtClean="0"/>
              <a:t>x</a:t>
            </a:r>
            <a:endParaRPr lang="en-US" sz="2800" dirty="0" smtClean="0"/>
          </a:p>
          <a:p>
            <a:pPr algn="l"/>
            <a:r>
              <a:rPr lang="en-US" sz="3600" b="1" dirty="0" err="1" smtClean="0">
                <a:solidFill>
                  <a:srgbClr val="333399"/>
                </a:solidFill>
              </a:rPr>
              <a:t>pgtraining</a:t>
            </a:r>
            <a:r>
              <a:rPr lang="en-US" sz="3600" b="1" dirty="0" smtClean="0">
                <a:solidFill>
                  <a:srgbClr val="333399"/>
                </a:solidFill>
              </a:rPr>
              <a:t>=# select * from </a:t>
            </a:r>
            <a:r>
              <a:rPr lang="en-US" sz="3600" b="1" dirty="0" err="1" smtClean="0">
                <a:solidFill>
                  <a:srgbClr val="333399"/>
                </a:solidFill>
              </a:rPr>
              <a:t>pg_stat_replication</a:t>
            </a:r>
            <a:r>
              <a:rPr lang="en-US" sz="3600" b="1" dirty="0" smtClean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sz="2800" dirty="0" smtClean="0"/>
              <a:t>-[ RECORD 1 ]----+------------------------------</a:t>
            </a:r>
          </a:p>
          <a:p>
            <a:pPr algn="l"/>
            <a:r>
              <a:rPr lang="en-US" sz="2800" dirty="0" err="1" smtClean="0"/>
              <a:t>pid</a:t>
            </a:r>
            <a:r>
              <a:rPr lang="en-US" sz="2800" dirty="0" smtClean="0"/>
              <a:t>              | 3260</a:t>
            </a:r>
          </a:p>
          <a:p>
            <a:pPr algn="l"/>
            <a:r>
              <a:rPr lang="en-US" sz="2800" dirty="0" err="1" smtClean="0"/>
              <a:t>usesysid</a:t>
            </a:r>
            <a:r>
              <a:rPr lang="en-US" sz="2800" dirty="0" smtClean="0"/>
              <a:t>         | 24576</a:t>
            </a:r>
          </a:p>
          <a:p>
            <a:pPr algn="l"/>
            <a:r>
              <a:rPr lang="en-US" sz="2800" dirty="0" err="1" smtClean="0"/>
              <a:t>usename</a:t>
            </a:r>
            <a:r>
              <a:rPr lang="en-US" sz="2800" dirty="0" smtClean="0"/>
              <a:t>          | replication</a:t>
            </a:r>
          </a:p>
          <a:p>
            <a:pPr algn="l"/>
            <a:r>
              <a:rPr lang="en-US" sz="2800" dirty="0" err="1" smtClean="0"/>
              <a:t>application_name</a:t>
            </a:r>
            <a:r>
              <a:rPr lang="en-US" sz="2800" dirty="0" smtClean="0"/>
              <a:t> | </a:t>
            </a:r>
            <a:r>
              <a:rPr lang="en-US" sz="2800" dirty="0" err="1" smtClean="0"/>
              <a:t>walreceiver</a:t>
            </a:r>
            <a:endParaRPr lang="en-US" sz="2800" dirty="0" smtClean="0"/>
          </a:p>
          <a:p>
            <a:pPr algn="l"/>
            <a:r>
              <a:rPr lang="en-US" sz="2800" dirty="0" err="1" smtClean="0"/>
              <a:t>client_addr</a:t>
            </a:r>
            <a:r>
              <a:rPr lang="en-US" sz="2800" dirty="0" smtClean="0"/>
              <a:t>      | 127.0.0.1</a:t>
            </a:r>
          </a:p>
          <a:p>
            <a:pPr algn="l"/>
            <a:r>
              <a:rPr lang="en-US" sz="2800" dirty="0" err="1" smtClean="0"/>
              <a:t>client_hostname</a:t>
            </a:r>
            <a:r>
              <a:rPr lang="en-US" sz="2800" dirty="0" smtClean="0"/>
              <a:t>  | </a:t>
            </a:r>
          </a:p>
          <a:p>
            <a:pPr algn="l"/>
            <a:r>
              <a:rPr lang="en-US" sz="2800" dirty="0" err="1" smtClean="0"/>
              <a:t>client_port</a:t>
            </a:r>
            <a:r>
              <a:rPr lang="en-US" sz="2800" dirty="0" smtClean="0"/>
              <a:t>      | 53206</a:t>
            </a:r>
          </a:p>
          <a:p>
            <a:pPr algn="l"/>
            <a:r>
              <a:rPr lang="en-US" sz="2800" dirty="0" err="1" smtClean="0"/>
              <a:t>backend_start</a:t>
            </a:r>
            <a:r>
              <a:rPr lang="en-US" sz="2800" dirty="0" smtClean="0"/>
              <a:t>    | 2015-06-08 14:47:50.057326-04</a:t>
            </a:r>
          </a:p>
          <a:p>
            <a:pPr algn="l"/>
            <a:r>
              <a:rPr lang="en-US" sz="2800" dirty="0" err="1" smtClean="0"/>
              <a:t>backend_xmin</a:t>
            </a:r>
            <a:r>
              <a:rPr lang="en-US" sz="2800" dirty="0" smtClean="0"/>
              <a:t>     | </a:t>
            </a:r>
          </a:p>
          <a:p>
            <a:pPr algn="l"/>
            <a:r>
              <a:rPr lang="en-US" sz="2800" dirty="0" smtClean="0"/>
              <a:t>state            | streaming</a:t>
            </a:r>
          </a:p>
          <a:p>
            <a:pPr algn="l"/>
            <a:r>
              <a:rPr lang="en-US" sz="2800" dirty="0" err="1" smtClean="0"/>
              <a:t>sent_location</a:t>
            </a:r>
            <a:r>
              <a:rPr lang="en-US" sz="2800" dirty="0" smtClean="0"/>
              <a:t>    | 0/240000B8</a:t>
            </a:r>
          </a:p>
          <a:p>
            <a:pPr algn="l"/>
            <a:r>
              <a:rPr lang="en-US" sz="2800" dirty="0" err="1" smtClean="0"/>
              <a:t>write_location</a:t>
            </a:r>
            <a:r>
              <a:rPr lang="en-US" sz="2800" dirty="0" smtClean="0"/>
              <a:t>   | 0/240000B8</a:t>
            </a:r>
          </a:p>
          <a:p>
            <a:pPr algn="l"/>
            <a:r>
              <a:rPr lang="en-US" sz="2800" dirty="0" err="1" smtClean="0"/>
              <a:t>flush_location</a:t>
            </a:r>
            <a:r>
              <a:rPr lang="en-US" sz="2800" dirty="0" smtClean="0"/>
              <a:t>   | 0/240000B8</a:t>
            </a:r>
          </a:p>
          <a:p>
            <a:pPr algn="l"/>
            <a:r>
              <a:rPr lang="en-US" sz="2800" dirty="0" err="1" smtClean="0"/>
              <a:t>replay_location</a:t>
            </a:r>
            <a:r>
              <a:rPr lang="en-US" sz="2800" dirty="0" smtClean="0"/>
              <a:t>  | 0/240000B8</a:t>
            </a:r>
          </a:p>
          <a:p>
            <a:pPr algn="l"/>
            <a:r>
              <a:rPr lang="en-US" sz="2800" dirty="0" err="1" smtClean="0"/>
              <a:t>sync_priority</a:t>
            </a:r>
            <a:r>
              <a:rPr lang="en-US" sz="2800" dirty="0" smtClean="0"/>
              <a:t>    | 0</a:t>
            </a:r>
          </a:p>
          <a:p>
            <a:pPr algn="l"/>
            <a:r>
              <a:rPr lang="en-US" sz="2800" dirty="0" err="1" smtClean="0"/>
              <a:t>sync_state</a:t>
            </a:r>
            <a:r>
              <a:rPr lang="en-US" sz="2800" dirty="0" smtClean="0"/>
              <a:t>       | </a:t>
            </a:r>
            <a:r>
              <a:rPr lang="en-US" sz="2800" dirty="0" err="1" smtClean="0"/>
              <a:t>async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43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: </a:t>
            </a:r>
            <a:r>
              <a:rPr lang="en-US" dirty="0" err="1" smtClean="0"/>
              <a:t>pg_replication_slots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00" y="1295400"/>
            <a:ext cx="11963400" cy="720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pgtraining</a:t>
            </a:r>
            <a:r>
              <a:rPr lang="en-US" dirty="0" smtClean="0"/>
              <a:t>=# </a:t>
            </a:r>
            <a:r>
              <a:rPr lang="en-US" dirty="0" smtClean="0">
                <a:solidFill>
                  <a:srgbClr val="333399"/>
                </a:solidFill>
              </a:rPr>
              <a:t>select * from </a:t>
            </a:r>
            <a:r>
              <a:rPr lang="en-US" dirty="0" err="1" smtClean="0">
                <a:solidFill>
                  <a:srgbClr val="333399"/>
                </a:solidFill>
              </a:rPr>
              <a:t>pg_replication_slots</a:t>
            </a:r>
            <a:r>
              <a:rPr lang="en-US" dirty="0" smtClean="0">
                <a:solidFill>
                  <a:srgbClr val="333399"/>
                </a:solidFill>
              </a:rPr>
              <a:t>;</a:t>
            </a:r>
          </a:p>
          <a:p>
            <a:pPr algn="l"/>
            <a:r>
              <a:rPr lang="en-US" dirty="0" smtClean="0"/>
              <a:t>-[ RECORD 1 ]+-----------</a:t>
            </a:r>
          </a:p>
          <a:p>
            <a:pPr algn="l"/>
            <a:r>
              <a:rPr lang="en-US" dirty="0" err="1" smtClean="0"/>
              <a:t>slot_name</a:t>
            </a:r>
            <a:r>
              <a:rPr lang="en-US" dirty="0" smtClean="0"/>
              <a:t>    | standby1</a:t>
            </a:r>
          </a:p>
          <a:p>
            <a:pPr algn="l"/>
            <a:r>
              <a:rPr lang="en-US" dirty="0" err="1" smtClean="0"/>
              <a:t>plugin</a:t>
            </a:r>
            <a:r>
              <a:rPr lang="en-US" dirty="0" smtClean="0"/>
              <a:t>       | </a:t>
            </a:r>
          </a:p>
          <a:p>
            <a:pPr algn="l"/>
            <a:r>
              <a:rPr lang="en-US" dirty="0" err="1" smtClean="0"/>
              <a:t>slot_type</a:t>
            </a:r>
            <a:r>
              <a:rPr lang="en-US" dirty="0" smtClean="0"/>
              <a:t>    | physical</a:t>
            </a:r>
          </a:p>
          <a:p>
            <a:pPr algn="l"/>
            <a:r>
              <a:rPr lang="en-US" dirty="0" err="1" smtClean="0"/>
              <a:t>datoid</a:t>
            </a:r>
            <a:r>
              <a:rPr lang="en-US" dirty="0" smtClean="0"/>
              <a:t>       | </a:t>
            </a:r>
          </a:p>
          <a:p>
            <a:pPr algn="l"/>
            <a:r>
              <a:rPr lang="en-US" dirty="0" smtClean="0"/>
              <a:t>database     | </a:t>
            </a:r>
          </a:p>
          <a:p>
            <a:pPr algn="l"/>
            <a:r>
              <a:rPr lang="en-US" dirty="0" smtClean="0"/>
              <a:t>active       | </a:t>
            </a:r>
            <a:r>
              <a:rPr lang="en-US" dirty="0" err="1" smtClean="0"/>
              <a:t>t</a:t>
            </a:r>
            <a:endParaRPr lang="en-US" dirty="0" smtClean="0"/>
          </a:p>
          <a:p>
            <a:pPr algn="l"/>
            <a:r>
              <a:rPr lang="en-US" dirty="0" err="1" smtClean="0"/>
              <a:t>xmin</a:t>
            </a:r>
            <a:r>
              <a:rPr lang="en-US" dirty="0" smtClean="0"/>
              <a:t>         | </a:t>
            </a:r>
          </a:p>
          <a:p>
            <a:pPr algn="l"/>
            <a:r>
              <a:rPr lang="en-US" dirty="0" err="1" smtClean="0"/>
              <a:t>catalog_xmin</a:t>
            </a:r>
            <a:r>
              <a:rPr lang="en-US" dirty="0" smtClean="0"/>
              <a:t> | </a:t>
            </a:r>
          </a:p>
          <a:p>
            <a:pPr algn="l"/>
            <a:r>
              <a:rPr lang="en-US" dirty="0" err="1" smtClean="0"/>
              <a:t>restart_lsn</a:t>
            </a:r>
            <a:r>
              <a:rPr lang="en-US" dirty="0" smtClean="0"/>
              <a:t>  | 0/270000EC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44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archiving?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65200"/>
            <a:ext cx="124968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500" dirty="0" smtClean="0"/>
              <a:t>Create slot for archiving:</a:t>
            </a:r>
          </a:p>
          <a:p>
            <a:pPr>
              <a:buNone/>
            </a:pPr>
            <a:r>
              <a:rPr lang="en-US" sz="3500" dirty="0" smtClean="0">
                <a:solidFill>
                  <a:srgbClr val="333399"/>
                </a:solidFill>
              </a:rPr>
              <a:t>SELECT * FROM pg_create_physical_replication_slot('archiver1');</a:t>
            </a:r>
            <a:endParaRPr lang="en-US" sz="3500" dirty="0" smtClean="0">
              <a:solidFill>
                <a:srgbClr val="333399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3500" dirty="0" smtClean="0"/>
              <a:t>Create archive directory</a:t>
            </a:r>
          </a:p>
          <a:p>
            <a:pPr lvl="1">
              <a:buNone/>
            </a:pPr>
            <a:r>
              <a:rPr lang="en-US" sz="3500" dirty="0" smtClean="0"/>
              <a:t> </a:t>
            </a:r>
            <a:r>
              <a:rPr lang="en-US" sz="3500" dirty="0" err="1" smtClean="0">
                <a:solidFill>
                  <a:srgbClr val="0000FF"/>
                </a:solidFill>
              </a:rPr>
              <a:t>mkdir</a:t>
            </a:r>
            <a:r>
              <a:rPr lang="en-US" sz="3500" dirty="0" smtClean="0">
                <a:solidFill>
                  <a:srgbClr val="0000FF"/>
                </a:solidFill>
              </a:rPr>
              <a:t> /var/lib/pgsql/9.4/archive</a:t>
            </a:r>
            <a:endParaRPr lang="en-US" sz="3500" dirty="0" smtClean="0">
              <a:solidFill>
                <a:srgbClr val="0000FF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sz="3500" dirty="0" smtClean="0"/>
              <a:t>Start </a:t>
            </a:r>
            <a:r>
              <a:rPr lang="en-US" sz="3500" dirty="0" smtClean="0"/>
              <a:t>archiving process in background</a:t>
            </a:r>
          </a:p>
          <a:p>
            <a:pPr>
              <a:buNone/>
            </a:pPr>
            <a:r>
              <a:rPr lang="en-US" sz="3500" dirty="0" smtClean="0">
                <a:solidFill>
                  <a:srgbClr val="333399"/>
                </a:solidFill>
              </a:rPr>
              <a:t>﻿/usr/pgsql-9.4/bin/pg_receivexlog -</a:t>
            </a:r>
            <a:r>
              <a:rPr lang="en-US" sz="3500" dirty="0" err="1" smtClean="0">
                <a:solidFill>
                  <a:srgbClr val="333399"/>
                </a:solidFill>
              </a:rPr>
              <a:t>h</a:t>
            </a:r>
            <a:r>
              <a:rPr lang="en-US" sz="3500" dirty="0" smtClean="0">
                <a:solidFill>
                  <a:srgbClr val="333399"/>
                </a:solidFill>
              </a:rPr>
              <a:t> 127.0.0.1 -</a:t>
            </a:r>
            <a:r>
              <a:rPr lang="en-US" sz="3500" dirty="0" err="1" smtClean="0">
                <a:solidFill>
                  <a:srgbClr val="333399"/>
                </a:solidFill>
              </a:rPr>
              <a:t>p</a:t>
            </a:r>
            <a:r>
              <a:rPr lang="en-US" sz="3500" dirty="0" smtClean="0">
                <a:solidFill>
                  <a:srgbClr val="333399"/>
                </a:solidFill>
              </a:rPr>
              <a:t> 5432 -U replication</a:t>
            </a:r>
            <a:r>
              <a:rPr lang="en-US" sz="3500" dirty="0" smtClean="0">
                <a:solidFill>
                  <a:srgbClr val="333399"/>
                </a:solidFill>
              </a:rPr>
              <a:t> –S 'archiver1' </a:t>
            </a:r>
            <a:r>
              <a:rPr lang="en-US" sz="3500" dirty="0" smtClean="0">
                <a:solidFill>
                  <a:srgbClr val="333399"/>
                </a:solidFill>
              </a:rPr>
              <a:t>-</a:t>
            </a:r>
            <a:r>
              <a:rPr lang="en-US" sz="3500" dirty="0" err="1" smtClean="0">
                <a:solidFill>
                  <a:srgbClr val="333399"/>
                </a:solidFill>
              </a:rPr>
              <a:t>n</a:t>
            </a:r>
            <a:r>
              <a:rPr lang="en-US" sz="3500" dirty="0" smtClean="0">
                <a:solidFill>
                  <a:srgbClr val="333399"/>
                </a:solidFill>
              </a:rPr>
              <a:t> -</a:t>
            </a:r>
            <a:r>
              <a:rPr lang="en-US" sz="3500" dirty="0" err="1" smtClean="0">
                <a:solidFill>
                  <a:srgbClr val="333399"/>
                </a:solidFill>
              </a:rPr>
              <a:t>v</a:t>
            </a:r>
            <a:r>
              <a:rPr lang="en-US" sz="3500" dirty="0" smtClean="0">
                <a:solidFill>
                  <a:srgbClr val="333399"/>
                </a:solidFill>
              </a:rPr>
              <a:t> -D /var/lib/pgsql/9.4/archive</a:t>
            </a:r>
          </a:p>
          <a:p>
            <a:pPr>
              <a:buFont typeface="Wingdings" charset="2"/>
              <a:buChar char="§"/>
            </a:pPr>
            <a:r>
              <a:rPr lang="en-US" sz="3500" dirty="0" smtClean="0"/>
              <a:t>Put under </a:t>
            </a:r>
            <a:r>
              <a:rPr lang="en-US" sz="3500" dirty="0" err="1" smtClean="0"/>
              <a:t>init.d</a:t>
            </a:r>
            <a:r>
              <a:rPr lang="en-US" sz="3500" dirty="0" smtClean="0"/>
              <a:t> for continuous run</a:t>
            </a:r>
          </a:p>
          <a:p>
            <a:pPr>
              <a:buFont typeface="Wingdings" charset="2"/>
              <a:buChar char="§"/>
            </a:pPr>
            <a:r>
              <a:rPr lang="en-US" sz="3500" dirty="0" smtClean="0"/>
              <a:t>Switch </a:t>
            </a:r>
            <a:r>
              <a:rPr lang="en-US" sz="3500" dirty="0" err="1" smtClean="0"/>
              <a:t>xlog</a:t>
            </a:r>
            <a:r>
              <a:rPr lang="en-US" sz="3500" dirty="0" smtClean="0"/>
              <a:t> : </a:t>
            </a:r>
            <a:r>
              <a:rPr lang="en-US" sz="3500" dirty="0" err="1" smtClean="0"/>
              <a:t>primary_db_sever</a:t>
            </a:r>
            <a:r>
              <a:rPr lang="en-US" sz="3500" dirty="0" smtClean="0">
                <a:solidFill>
                  <a:srgbClr val="333399"/>
                </a:solidFill>
              </a:rPr>
              <a:t># select </a:t>
            </a:r>
            <a:r>
              <a:rPr lang="en-US" sz="3500" dirty="0" err="1" smtClean="0">
                <a:solidFill>
                  <a:srgbClr val="333399"/>
                </a:solidFill>
              </a:rPr>
              <a:t>pg_switch_xlog</a:t>
            </a:r>
            <a:r>
              <a:rPr lang="en-US" sz="3500" dirty="0" smtClean="0">
                <a:solidFill>
                  <a:srgbClr val="333399"/>
                </a:solidFill>
              </a:rPr>
              <a:t>();</a:t>
            </a:r>
            <a:endParaRPr lang="en-US" sz="35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45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65200"/>
            <a:ext cx="124206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200" dirty="0" smtClean="0"/>
              <a:t>Monitor Disk space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</a:rPr>
              <a:t>Monitor</a:t>
            </a:r>
            <a:r>
              <a:rPr lang="en-US" sz="3200" dirty="0" smtClean="0">
                <a:solidFill>
                  <a:srgbClr val="000000"/>
                </a:solidFill>
              </a:rPr>
              <a:t> slave lag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select </a:t>
            </a:r>
            <a:r>
              <a:rPr lang="en-US" sz="3200" dirty="0" err="1" smtClean="0">
                <a:solidFill>
                  <a:srgbClr val="333399"/>
                </a:solidFill>
              </a:rPr>
              <a:t>pg_xlog_location_diff(sent_location</a:t>
            </a:r>
            <a:r>
              <a:rPr lang="en-US" sz="3200" dirty="0" smtClean="0">
                <a:solidFill>
                  <a:srgbClr val="333399"/>
                </a:solidFill>
              </a:rPr>
              <a:t>, </a:t>
            </a:r>
            <a:r>
              <a:rPr lang="en-US" sz="3200" dirty="0" err="1" smtClean="0">
                <a:solidFill>
                  <a:srgbClr val="333399"/>
                </a:solidFill>
              </a:rPr>
              <a:t>write_location</a:t>
            </a:r>
            <a:r>
              <a:rPr lang="en-US" sz="3200" dirty="0" smtClean="0">
                <a:solidFill>
                  <a:srgbClr val="333399"/>
                </a:solidFill>
              </a:rPr>
              <a:t>) AS </a:t>
            </a:r>
            <a:r>
              <a:rPr lang="en-US" sz="3200" dirty="0" err="1" smtClean="0">
                <a:solidFill>
                  <a:srgbClr val="333399"/>
                </a:solidFill>
              </a:rPr>
              <a:t>byte_lag</a:t>
            </a:r>
            <a:r>
              <a:rPr lang="en-US" sz="3200" dirty="0" smtClean="0">
                <a:solidFill>
                  <a:srgbClr val="333399"/>
                </a:solidFill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    from </a:t>
            </a:r>
            <a:r>
              <a:rPr lang="en-US" sz="3200" dirty="0" err="1" smtClean="0">
                <a:solidFill>
                  <a:srgbClr val="333399"/>
                </a:solidFill>
              </a:rPr>
              <a:t>pg_stat_replication</a:t>
            </a:r>
            <a:r>
              <a:rPr lang="en-US" sz="3200" dirty="0" smtClean="0">
                <a:solidFill>
                  <a:srgbClr val="333399"/>
                </a:solidFill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    where </a:t>
            </a:r>
            <a:r>
              <a:rPr lang="en-US" sz="3200" dirty="0" err="1" smtClean="0">
                <a:solidFill>
                  <a:srgbClr val="333399"/>
                </a:solidFill>
              </a:rPr>
              <a:t>application_name</a:t>
            </a:r>
            <a:r>
              <a:rPr lang="en-US" sz="3200" dirty="0" smtClean="0">
                <a:solidFill>
                  <a:srgbClr val="333399"/>
                </a:solidFill>
              </a:rPr>
              <a:t>='</a:t>
            </a:r>
            <a:r>
              <a:rPr lang="en-US" sz="3200" b="1" dirty="0" err="1" smtClean="0">
                <a:solidFill>
                  <a:srgbClr val="333399"/>
                </a:solidFill>
              </a:rPr>
              <a:t>pg_receivexlog</a:t>
            </a:r>
            <a:r>
              <a:rPr lang="en-US" sz="3200" dirty="0" smtClean="0">
                <a:solidFill>
                  <a:srgbClr val="333399"/>
                </a:solidFill>
              </a:rPr>
              <a:t>';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solidFill>
                  <a:srgbClr val="000000"/>
                </a:solidFill>
              </a:rPr>
              <a:t>Monitor</a:t>
            </a:r>
            <a:r>
              <a:rPr lang="en-US" sz="3200" dirty="0" smtClean="0">
                <a:solidFill>
                  <a:srgbClr val="000000"/>
                </a:solidFill>
              </a:rPr>
              <a:t> WAL archive process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select </a:t>
            </a:r>
            <a:r>
              <a:rPr lang="en-US" sz="3200" dirty="0" err="1" smtClean="0">
                <a:solidFill>
                  <a:srgbClr val="333399"/>
                </a:solidFill>
              </a:rPr>
              <a:t>pg_xlog_location_diff(sent_location</a:t>
            </a:r>
            <a:r>
              <a:rPr lang="en-US" sz="3200" dirty="0" smtClean="0">
                <a:solidFill>
                  <a:srgbClr val="333399"/>
                </a:solidFill>
              </a:rPr>
              <a:t>, </a:t>
            </a:r>
            <a:r>
              <a:rPr lang="en-US" sz="3200" dirty="0" err="1" smtClean="0">
                <a:solidFill>
                  <a:srgbClr val="333399"/>
                </a:solidFill>
              </a:rPr>
              <a:t>write_location</a:t>
            </a:r>
            <a:r>
              <a:rPr lang="en-US" sz="3200" dirty="0" smtClean="0">
                <a:solidFill>
                  <a:srgbClr val="333399"/>
                </a:solidFill>
              </a:rPr>
              <a:t>) AS </a:t>
            </a:r>
            <a:r>
              <a:rPr lang="en-US" sz="3200" dirty="0" err="1" smtClean="0">
                <a:solidFill>
                  <a:srgbClr val="333399"/>
                </a:solidFill>
              </a:rPr>
              <a:t>byte_lag</a:t>
            </a:r>
            <a:endParaRPr lang="en-US" sz="3200" dirty="0" smtClean="0">
              <a:solidFill>
                <a:srgbClr val="333399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 from </a:t>
            </a:r>
            <a:r>
              <a:rPr lang="en-US" sz="3200" dirty="0" err="1" smtClean="0">
                <a:solidFill>
                  <a:srgbClr val="333399"/>
                </a:solidFill>
              </a:rPr>
              <a:t>pg_stat_replication</a:t>
            </a:r>
            <a:r>
              <a:rPr lang="en-US" sz="3200" dirty="0" smtClean="0">
                <a:solidFill>
                  <a:srgbClr val="333399"/>
                </a:solidFill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rgbClr val="333399"/>
                </a:solidFill>
              </a:rPr>
              <a:t>where </a:t>
            </a:r>
            <a:r>
              <a:rPr lang="en-US" sz="3200" dirty="0" err="1" smtClean="0">
                <a:solidFill>
                  <a:srgbClr val="333399"/>
                </a:solidFill>
              </a:rPr>
              <a:t>application_name</a:t>
            </a:r>
            <a:r>
              <a:rPr lang="en-US" sz="3200" dirty="0" smtClean="0">
                <a:solidFill>
                  <a:srgbClr val="333399"/>
                </a:solidFill>
              </a:rPr>
              <a:t>='</a:t>
            </a:r>
            <a:r>
              <a:rPr lang="en-US" sz="3200" b="1" dirty="0" err="1" smtClean="0">
                <a:solidFill>
                  <a:srgbClr val="333399"/>
                </a:solidFill>
              </a:rPr>
              <a:t>walreceiver</a:t>
            </a:r>
            <a:r>
              <a:rPr lang="en-US" sz="3200" dirty="0" smtClean="0">
                <a:solidFill>
                  <a:srgbClr val="333399"/>
                </a:solidFill>
              </a:rPr>
              <a:t>';</a:t>
            </a:r>
            <a:endParaRPr lang="en-US" sz="32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46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65200"/>
            <a:ext cx="11811000" cy="8164513"/>
          </a:xfrm>
        </p:spPr>
        <p:txBody>
          <a:bodyPr/>
          <a:lstStyle/>
          <a:p>
            <a:r>
              <a:rPr lang="en-US" sz="3600" dirty="0" smtClean="0"/>
              <a:t>Number of </a:t>
            </a:r>
            <a:r>
              <a:rPr lang="en-US" sz="3600" dirty="0" err="1" smtClean="0"/>
              <a:t>pg_xlogs</a:t>
            </a:r>
            <a:r>
              <a:rPr lang="en-US" sz="3600" dirty="0" smtClean="0"/>
              <a:t> on master </a:t>
            </a:r>
          </a:p>
          <a:p>
            <a:r>
              <a:rPr lang="en-US" sz="3600" dirty="0" smtClean="0"/>
              <a:t>Monitor </a:t>
            </a:r>
            <a:r>
              <a:rPr lang="en-US" sz="3600" dirty="0" err="1" smtClean="0"/>
              <a:t>pg_recievexlog</a:t>
            </a:r>
            <a:r>
              <a:rPr lang="en-US" sz="3600" dirty="0" smtClean="0"/>
              <a:t> process</a:t>
            </a:r>
          </a:p>
          <a:p>
            <a:r>
              <a:rPr lang="en-US" sz="3600" dirty="0" smtClean="0"/>
              <a:t>Make sure archive location has new files</a:t>
            </a:r>
          </a:p>
          <a:p>
            <a:r>
              <a:rPr lang="en-US" sz="3600" dirty="0" err="1" smtClean="0"/>
              <a:t>pg_basebackup</a:t>
            </a:r>
            <a:r>
              <a:rPr lang="en-US" sz="3600" dirty="0" smtClean="0"/>
              <a:t> log files for successful backup… look for </a:t>
            </a:r>
            <a:r>
              <a:rPr lang="en-US" sz="3600" dirty="0" smtClean="0">
                <a:solidFill>
                  <a:schemeClr val="accent2"/>
                </a:solidFill>
              </a:rPr>
              <a:t>“</a:t>
            </a:r>
            <a:r>
              <a:rPr lang="en-US" sz="3600" dirty="0" err="1" smtClean="0">
                <a:solidFill>
                  <a:schemeClr val="accent2"/>
                </a:solidFill>
              </a:rPr>
              <a:t>pg_basebackup</a:t>
            </a:r>
            <a:r>
              <a:rPr lang="en-US" sz="3600" dirty="0" smtClean="0">
                <a:solidFill>
                  <a:schemeClr val="accent2"/>
                </a:solidFill>
              </a:rPr>
              <a:t>: base backup completed”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47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65200"/>
            <a:ext cx="12115800" cy="8164513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3800" dirty="0" smtClean="0"/>
              <a:t>OmniTI for travel sponsorships</a:t>
            </a:r>
          </a:p>
          <a:p>
            <a:pPr>
              <a:buFont typeface="Wingdings" charset="2"/>
              <a:buChar char="§"/>
            </a:pPr>
            <a:r>
              <a:rPr lang="en-US" sz="3800" dirty="0" err="1" smtClean="0"/>
              <a:t>Pgcon</a:t>
            </a:r>
            <a:r>
              <a:rPr lang="en-US" sz="3800" dirty="0" smtClean="0"/>
              <a:t> conference committee</a:t>
            </a:r>
          </a:p>
          <a:p>
            <a:pPr>
              <a:buFont typeface="Wingdings" charset="2"/>
              <a:buChar char="§"/>
            </a:pPr>
            <a:r>
              <a:rPr lang="en-US" sz="3800" dirty="0" smtClean="0"/>
              <a:t>Peter </a:t>
            </a:r>
            <a:r>
              <a:rPr lang="en-US" sz="3800" dirty="0" err="1" smtClean="0"/>
              <a:t>Eisentraut</a:t>
            </a:r>
            <a:endParaRPr lang="en-US" sz="3800" dirty="0" smtClean="0"/>
          </a:p>
          <a:p>
            <a:pPr>
              <a:buFont typeface="Wingdings" charset="2"/>
              <a:buChar char="§"/>
            </a:pPr>
            <a:r>
              <a:rPr lang="en-US" sz="3800" dirty="0" smtClean="0"/>
              <a:t>You!!</a:t>
            </a:r>
          </a:p>
          <a:p>
            <a:pPr>
              <a:buNone/>
            </a:pP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Internals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1"/>
            <a:ext cx="12496800" cy="8229600"/>
          </a:xfrm>
        </p:spPr>
        <p:txBody>
          <a:bodyPr/>
          <a:lstStyle/>
          <a:p>
            <a:r>
              <a:rPr lang="en-US" sz="3600" dirty="0" smtClean="0"/>
              <a:t>Automatically enabled; no action required</a:t>
            </a:r>
          </a:p>
          <a:p>
            <a:r>
              <a:rPr lang="en-US" sz="3600" dirty="0" smtClean="0"/>
              <a:t>Make sure to have enough space on server</a:t>
            </a:r>
          </a:p>
          <a:p>
            <a:r>
              <a:rPr lang="en-US" sz="3600" dirty="0" smtClean="0"/>
              <a:t>Stored under </a:t>
            </a:r>
            <a:r>
              <a:rPr lang="en-US" sz="3600" dirty="0" err="1" smtClean="0"/>
              <a:t>pg_xlog</a:t>
            </a:r>
            <a:r>
              <a:rPr lang="en-US" sz="3600" dirty="0" smtClean="0"/>
              <a:t> directory</a:t>
            </a:r>
          </a:p>
          <a:p>
            <a:r>
              <a:rPr lang="en-US" sz="3600" dirty="0" smtClean="0"/>
              <a:t>Normally, 16MB in size</a:t>
            </a:r>
          </a:p>
          <a:p>
            <a:pPr lvl="2">
              <a:buFont typeface="Wingdings" charset="2"/>
              <a:buChar char="ü"/>
            </a:pPr>
            <a:r>
              <a:rPr lang="en-US" sz="3600" dirty="0" smtClean="0"/>
              <a:t>--with-</a:t>
            </a:r>
            <a:r>
              <a:rPr lang="en-US" sz="3600" dirty="0" err="1" smtClean="0"/>
              <a:t>wal-segsize</a:t>
            </a:r>
            <a:r>
              <a:rPr lang="en-US" sz="3600" dirty="0" smtClean="0"/>
              <a:t>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option at build</a:t>
            </a:r>
          </a:p>
          <a:p>
            <a:r>
              <a:rPr lang="en-US" sz="3600" dirty="0" smtClean="0"/>
              <a:t>Each segment is divided into pages (8 </a:t>
            </a:r>
            <a:r>
              <a:rPr lang="en-US" sz="3600" dirty="0" err="1" smtClean="0"/>
              <a:t>kB</a:t>
            </a:r>
            <a:r>
              <a:rPr lang="en-US" sz="3600" dirty="0" smtClean="0"/>
              <a:t> page)</a:t>
            </a:r>
          </a:p>
          <a:p>
            <a:pPr lvl="2">
              <a:buFont typeface="Wingdings" charset="2"/>
              <a:buChar char="ü"/>
            </a:pPr>
            <a:r>
              <a:rPr lang="en-US" sz="3600" dirty="0" smtClean="0"/>
              <a:t>--with-</a:t>
            </a:r>
            <a:r>
              <a:rPr lang="en-US" sz="3600" dirty="0" err="1" smtClean="0"/>
              <a:t>wal-blocksize</a:t>
            </a:r>
            <a:r>
              <a:rPr lang="en-US" sz="3600" dirty="0" smtClean="0"/>
              <a:t>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option at build</a:t>
            </a:r>
          </a:p>
          <a:p>
            <a:pPr lvl="1"/>
            <a:r>
              <a:rPr lang="en-US" sz="3600" dirty="0" smtClean="0"/>
              <a:t>Segment name starts with.. 000000010000000000000000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9779000" cy="957263"/>
          </a:xfrm>
        </p:spPr>
        <p:txBody>
          <a:bodyPr/>
          <a:lstStyle/>
          <a:p>
            <a:r>
              <a:rPr lang="en-US" sz="4400" dirty="0" smtClean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6200" y="4038600"/>
            <a:ext cx="45887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denish@omniti.com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Twitter: </a:t>
            </a:r>
            <a:r>
              <a:rPr lang="en-US" dirty="0" err="1" smtClean="0"/>
              <a:t>DenishPatel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49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1"/>
            <a:ext cx="12496800" cy="8229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select * from </a:t>
            </a:r>
            <a:r>
              <a:rPr lang="en-US" sz="3000" b="1" dirty="0" err="1" smtClean="0"/>
              <a:t>pg_settings</a:t>
            </a:r>
            <a:r>
              <a:rPr lang="en-US" sz="3000" b="1" dirty="0" smtClean="0"/>
              <a:t> </a:t>
            </a:r>
            <a:r>
              <a:rPr lang="en-US" sz="3000" dirty="0" smtClean="0"/>
              <a:t>where name='</a:t>
            </a:r>
            <a:r>
              <a:rPr lang="en-US" sz="3000" dirty="0" err="1" smtClean="0"/>
              <a:t>wal_level</a:t>
            </a:r>
            <a:r>
              <a:rPr lang="en-US" sz="3000" dirty="0" smtClean="0"/>
              <a:t>';</a:t>
            </a:r>
          </a:p>
          <a:p>
            <a:pPr>
              <a:spcBef>
                <a:spcPts val="0"/>
              </a:spcBef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name       | </a:t>
            </a:r>
            <a:r>
              <a:rPr lang="en-US" sz="3000" b="1" dirty="0" err="1" smtClean="0"/>
              <a:t>wal_level</a:t>
            </a:r>
            <a:endParaRPr lang="en-US" sz="3000" b="1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setting    | </a:t>
            </a:r>
            <a:r>
              <a:rPr lang="en-US" sz="3000" dirty="0" err="1" smtClean="0"/>
              <a:t>hot_standby</a:t>
            </a:r>
            <a:endParaRPr lang="en-US" sz="3000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unit       | 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category   | Write-Ahead Log / Settings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short_desc</a:t>
            </a:r>
            <a:r>
              <a:rPr lang="en-US" sz="3000" dirty="0" smtClean="0"/>
              <a:t> | Set the level of information written to the WAL.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extra_desc</a:t>
            </a:r>
            <a:r>
              <a:rPr lang="en-US" sz="3000" dirty="0" smtClean="0"/>
              <a:t> | 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context    | postmaster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vartype</a:t>
            </a:r>
            <a:r>
              <a:rPr lang="en-US" sz="3000" dirty="0" smtClean="0"/>
              <a:t>    | </a:t>
            </a:r>
            <a:r>
              <a:rPr lang="en-US" sz="3000" dirty="0" err="1" smtClean="0"/>
              <a:t>enum</a:t>
            </a:r>
            <a:endParaRPr lang="en-US" sz="3000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smtClean="0"/>
              <a:t>source     | configuration file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min_val</a:t>
            </a:r>
            <a:r>
              <a:rPr lang="en-US" sz="3000" dirty="0" smtClean="0"/>
              <a:t>    | 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max_val</a:t>
            </a:r>
            <a:r>
              <a:rPr lang="en-US" sz="3000" dirty="0" smtClean="0"/>
              <a:t>    | 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enumvals</a:t>
            </a:r>
            <a:r>
              <a:rPr lang="en-US" sz="3000" dirty="0" smtClean="0"/>
              <a:t>   | </a:t>
            </a:r>
            <a:r>
              <a:rPr lang="en-US" sz="3000" b="1" dirty="0" smtClean="0"/>
              <a:t>{ minimal, </a:t>
            </a:r>
            <a:r>
              <a:rPr lang="en-US" sz="3000" b="1" dirty="0" smtClean="0">
                <a:solidFill>
                  <a:srgbClr val="800000"/>
                </a:solidFill>
              </a:rPr>
              <a:t>archive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hot_standby</a:t>
            </a:r>
            <a:r>
              <a:rPr lang="en-US" sz="3000" b="1" dirty="0" smtClean="0"/>
              <a:t>, </a:t>
            </a:r>
            <a:r>
              <a:rPr lang="en-US" sz="3000" b="1" dirty="0" smtClean="0">
                <a:solidFill>
                  <a:srgbClr val="0000FF"/>
                </a:solidFill>
              </a:rPr>
              <a:t>logical </a:t>
            </a:r>
            <a:r>
              <a:rPr lang="en-US" sz="30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boot_val</a:t>
            </a:r>
            <a:r>
              <a:rPr lang="en-US" sz="3000" dirty="0" smtClean="0"/>
              <a:t>   | minimal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reset_val</a:t>
            </a:r>
            <a:r>
              <a:rPr lang="en-US" sz="3000" dirty="0" smtClean="0"/>
              <a:t>  | </a:t>
            </a:r>
            <a:r>
              <a:rPr lang="en-US" sz="3000" dirty="0" err="1" smtClean="0"/>
              <a:t>hot_standby</a:t>
            </a:r>
            <a:endParaRPr lang="en-US" sz="3000" dirty="0" smtClean="0"/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sourcefile</a:t>
            </a:r>
            <a:r>
              <a:rPr lang="en-US" sz="3000" dirty="0" smtClean="0"/>
              <a:t> | /var/lib/pgsql/9.4/data/postgresql.auto.conf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 err="1" smtClean="0"/>
              <a:t>sourceline</a:t>
            </a:r>
            <a:r>
              <a:rPr lang="en-US" sz="3000" dirty="0" smtClean="0"/>
              <a:t> |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b="1" dirty="0" smtClean="0"/>
              <a:t>NOT </a:t>
            </a:r>
            <a:r>
              <a:rPr lang="en-US" dirty="0" smtClean="0"/>
              <a:t>logged?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0"/>
            <a:ext cx="12496800" cy="8382001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Almost everything is replicated</a:t>
            </a:r>
            <a:r>
              <a:rPr lang="en-US" sz="3600" dirty="0" smtClean="0"/>
              <a:t>, but...</a:t>
            </a:r>
          </a:p>
          <a:p>
            <a:pPr>
              <a:buNone/>
            </a:pPr>
            <a:endParaRPr lang="en-US" sz="3600" dirty="0" smtClean="0"/>
          </a:p>
          <a:p>
            <a:pPr>
              <a:buFont typeface="Wingdings" charset="2"/>
              <a:buChar char="§"/>
            </a:pPr>
            <a:r>
              <a:rPr lang="en-US" sz="3600" dirty="0" smtClean="0"/>
              <a:t>unlogged tables (As name suggests)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temporary tables</a:t>
            </a:r>
          </a:p>
          <a:p>
            <a:pPr>
              <a:buFont typeface="Wingdings" charset="2"/>
              <a:buChar char="§"/>
            </a:pPr>
            <a:r>
              <a:rPr lang="en-US" sz="3600" dirty="0" smtClean="0"/>
              <a:t>hash indexes? (generally don’t use?)</a:t>
            </a:r>
          </a:p>
          <a:p>
            <a:pPr>
              <a:buFont typeface="Wingdings" charset="2"/>
              <a:buChar char="§"/>
            </a:pPr>
            <a:endParaRPr lang="en-US" sz="3600" dirty="0" smtClean="0"/>
          </a:p>
          <a:p>
            <a:pPr>
              <a:buFont typeface="Wingdings" charset="2"/>
              <a:buChar char="§"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Replication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0"/>
            <a:ext cx="12496800" cy="8382001"/>
          </a:xfrm>
        </p:spPr>
        <p:txBody>
          <a:bodyPr/>
          <a:lstStyle/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7.0: WAL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8.0: PITR (Point-In-Time-Recovery)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8.2: </a:t>
            </a:r>
            <a:r>
              <a:rPr lang="en-US" sz="3600" dirty="0" err="1" smtClean="0"/>
              <a:t>pg_standby</a:t>
            </a: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9.0: </a:t>
            </a:r>
            <a:r>
              <a:rPr lang="en-US" sz="3600" dirty="0" err="1" smtClean="0"/>
              <a:t>Hot_standby</a:t>
            </a:r>
            <a:r>
              <a:rPr lang="en-US" sz="3600" dirty="0" smtClean="0"/>
              <a:t>, Streaming replication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9.1: </a:t>
            </a:r>
            <a:r>
              <a:rPr lang="en-US" sz="3600" dirty="0" err="1" smtClean="0"/>
              <a:t>pg_basebackup</a:t>
            </a:r>
            <a:r>
              <a:rPr lang="en-US" sz="3600" dirty="0" smtClean="0"/>
              <a:t>, Synchronous replication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9.2: Cascading Replication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9.3: Standby can switch timeline to follow new master</a:t>
            </a:r>
          </a:p>
          <a:p>
            <a:pPr>
              <a:buNone/>
            </a:pPr>
            <a:r>
              <a:rPr lang="en-US" sz="3600" dirty="0" err="1" smtClean="0"/>
              <a:t>Postgres</a:t>
            </a:r>
            <a:r>
              <a:rPr lang="en-US" sz="3600" dirty="0" smtClean="0"/>
              <a:t> 9.4: Replication Slots , Logical decoding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Steps to Setting up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447800"/>
            <a:ext cx="11125200" cy="7315200"/>
          </a:xfrm>
        </p:spPr>
        <p:txBody>
          <a:bodyPr/>
          <a:lstStyle/>
          <a:p>
            <a:pPr>
              <a:buNone/>
            </a:pPr>
            <a:r>
              <a:rPr lang="en-US" sz="4800" dirty="0" err="1" smtClean="0"/>
              <a:t>initdb</a:t>
            </a:r>
            <a:endParaRPr lang="en-US" sz="4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0400" y="9291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eorgia"/>
        <a:ea typeface="ヒラギノ明朝 ProN W3"/>
        <a:cs typeface="ヒラギノ明朝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eorgia"/>
        <a:ea typeface="ヒラギノ明朝 ProN W3"/>
        <a:cs typeface="ヒラギノ明朝 ProN W3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">
      <a:majorFont>
        <a:latin typeface="Georgia"/>
        <a:ea typeface="ヒラギノ明朝 ProN W3"/>
        <a:cs typeface="ヒラギノ明朝 ProN W3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11" charset="0"/>
            <a:ea typeface="ヒラギノ角ゴ ProN W3" pitchFamily="-111" charset="-128"/>
            <a:cs typeface="ヒラギノ角ゴ ProN W3" pitchFamily="-111" charset="-128"/>
            <a:sym typeface="Gill Sans" pitchFamily="-111" charset="0"/>
          </a:defRPr>
        </a:defPPr>
      </a:lstStyle>
    </a:lnDef>
  </a:objectDefaults>
  <a:extraClrSchemeLst>
    <a:extraClrScheme>
      <a:clrScheme name="Title &amp; Bullet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Pages>0</Pages>
  <Words>2049</Words>
  <Characters>0</Characters>
  <PresentationFormat>Custom</PresentationFormat>
  <Lines>0</Lines>
  <Paragraphs>371</Paragraphs>
  <Slides>50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Title &amp; Subtitle</vt:lpstr>
      <vt:lpstr>Title &amp; Bullets</vt:lpstr>
      <vt:lpstr>Title &amp; Bullets 2</vt:lpstr>
      <vt:lpstr>Out of the Box Replication  In Postgres 9.4</vt:lpstr>
      <vt:lpstr>Who am I ?</vt:lpstr>
      <vt:lpstr>Agenda</vt:lpstr>
      <vt:lpstr>WAL - Write Ahead Log </vt:lpstr>
      <vt:lpstr>WAL Internals (Basic)</vt:lpstr>
      <vt:lpstr>What is logged?</vt:lpstr>
      <vt:lpstr>What’s NOT logged?</vt:lpstr>
      <vt:lpstr>Postgres Replication History</vt:lpstr>
      <vt:lpstr>Basic Steps to Setting up Replication</vt:lpstr>
      <vt:lpstr>Postgresql.conf</vt:lpstr>
      <vt:lpstr>pg_hba.conf</vt:lpstr>
      <vt:lpstr>Restart database …</vt:lpstr>
      <vt:lpstr>Create replication user</vt:lpstr>
      <vt:lpstr>Take Backup </vt:lpstr>
      <vt:lpstr>Recovery.conf</vt:lpstr>
      <vt:lpstr>Startup standby db</vt:lpstr>
      <vt:lpstr>Not done yet!</vt:lpstr>
      <vt:lpstr>Don’t forget about this setting?</vt:lpstr>
      <vt:lpstr>Setup archiving . . .</vt:lpstr>
      <vt:lpstr>Setup restore command</vt:lpstr>
      <vt:lpstr>Archiving Options</vt:lpstr>
      <vt:lpstr>What if you have more standby machines?</vt:lpstr>
      <vt:lpstr>Replication management tools? </vt:lpstr>
      <vt:lpstr>What about fsync?</vt:lpstr>
      <vt:lpstr>Postgres 9.4 ;  Enter Replication Slots</vt:lpstr>
      <vt:lpstr>Postgresql.conf</vt:lpstr>
      <vt:lpstr>Create Slot</vt:lpstr>
      <vt:lpstr>Primary knows the status of standbys </vt:lpstr>
      <vt:lpstr>Recovery.conf</vt:lpstr>
      <vt:lpstr>Replication slots benefits</vt:lpstr>
      <vt:lpstr>pg_basebackup</vt:lpstr>
      <vt:lpstr>How about archiving?</vt:lpstr>
      <vt:lpstr>Postgres 9.4 – Out of  the Box Replication</vt:lpstr>
      <vt:lpstr>Tutorial – Let’s bring up VM!</vt:lpstr>
      <vt:lpstr>Installing Postgres</vt:lpstr>
      <vt:lpstr>Create Role and Database</vt:lpstr>
      <vt:lpstr>Configure pg_hba.conf</vt:lpstr>
      <vt:lpstr>Prepare Primary DB server </vt:lpstr>
      <vt:lpstr>Restart Primary DB server</vt:lpstr>
      <vt:lpstr>Create replication slot </vt:lpstr>
      <vt:lpstr>Let’s take backup </vt:lpstr>
      <vt:lpstr>Prepare standby db server …</vt:lpstr>
      <vt:lpstr>Configure Standby with init</vt:lpstr>
      <vt:lpstr>Status: pg_stat_replication</vt:lpstr>
      <vt:lpstr>Status : pg_replication_slots</vt:lpstr>
      <vt:lpstr>What about archiving?</vt:lpstr>
      <vt:lpstr>Monitoring</vt:lpstr>
      <vt:lpstr>Monitoring</vt:lpstr>
      <vt:lpstr>Thanks to….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Replication Tool                  RubyRep  </dc:title>
  <dc:subject/>
  <dc:creator/>
  <cp:keywords/>
  <dc:description/>
  <cp:lastModifiedBy>Denish Patel</cp:lastModifiedBy>
  <cp:revision>235</cp:revision>
  <dcterms:created xsi:type="dcterms:W3CDTF">2015-06-17T19:54:16Z</dcterms:created>
  <dcterms:modified xsi:type="dcterms:W3CDTF">2015-06-17T19:58:18Z</dcterms:modified>
</cp:coreProperties>
</file>