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67275" cy="42794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575" userDrawn="1">
          <p15:clr>
            <a:srgbClr val="A4A3A4"/>
          </p15:clr>
        </p15:guide>
        <p15:guide id="3" pos="18469" userDrawn="1">
          <p15:clr>
            <a:srgbClr val="A4A3A4"/>
          </p15:clr>
        </p15:guide>
        <p15:guide id="4" pos="9261" userDrawn="1">
          <p15:clr>
            <a:srgbClr val="A4A3A4"/>
          </p15:clr>
        </p15:guide>
        <p15:guide id="5" pos="9805" userDrawn="1">
          <p15:clr>
            <a:srgbClr val="A4A3A4"/>
          </p15:clr>
        </p15:guide>
        <p15:guide id="6" orient="horz" pos="250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86011" autoAdjust="0"/>
  </p:normalViewPr>
  <p:slideViewPr>
    <p:cSldViewPr snapToGrid="0" snapToObjects="1">
      <p:cViewPr>
        <p:scale>
          <a:sx n="50" d="100"/>
          <a:sy n="50" d="100"/>
        </p:scale>
        <p:origin x="4824" y="-3672"/>
      </p:cViewPr>
      <p:guideLst>
        <p:guide pos="575"/>
        <p:guide pos="18469"/>
        <p:guide pos="9261"/>
        <p:guide pos="9805"/>
        <p:guide orient="horz" pos="250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her Philippe" userId="d439e9b2-42a0-4b0f-a2c3-12ce5e8fab99" providerId="ADAL" clId="{B8AFBE19-36B9-45C7-9C5F-64521988C87E}"/>
    <pc:docChg chg="custSel modSld">
      <pc:chgData name="Walther Philippe" userId="d439e9b2-42a0-4b0f-a2c3-12ce5e8fab99" providerId="ADAL" clId="{B8AFBE19-36B9-45C7-9C5F-64521988C87E}" dt="2025-03-06T12:45:31.825" v="214" actId="20577"/>
      <pc:docMkLst>
        <pc:docMk/>
      </pc:docMkLst>
      <pc:sldChg chg="modSp mod modNotesTx">
        <pc:chgData name="Walther Philippe" userId="d439e9b2-42a0-4b0f-a2c3-12ce5e8fab99" providerId="ADAL" clId="{B8AFBE19-36B9-45C7-9C5F-64521988C87E}" dt="2025-03-06T12:45:31.825" v="214" actId="20577"/>
        <pc:sldMkLst>
          <pc:docMk/>
          <pc:sldMk cId="0" sldId="256"/>
        </pc:sldMkLst>
        <pc:spChg chg="mod">
          <ac:chgData name="Walther Philippe" userId="d439e9b2-42a0-4b0f-a2c3-12ce5e8fab99" providerId="ADAL" clId="{B8AFBE19-36B9-45C7-9C5F-64521988C87E}" dt="2025-02-28T14:36:11.825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Krieger Michael" userId="aa41f388-a35b-4e86-ad40-6febf32fe87a" providerId="ADAL" clId="{70AD65C2-7BC7-4BE7-A956-4F9714BFD2EA}"/>
    <pc:docChg chg="undo redo custSel modSld">
      <pc:chgData name="Krieger Michael" userId="aa41f388-a35b-4e86-ad40-6febf32fe87a" providerId="ADAL" clId="{70AD65C2-7BC7-4BE7-A956-4F9714BFD2EA}" dt="2025-02-13T10:06:45.594" v="165" actId="1076"/>
      <pc:docMkLst>
        <pc:docMk/>
      </pc:docMkLst>
      <pc:sldChg chg="addSp delSp modSp mod">
        <pc:chgData name="Krieger Michael" userId="aa41f388-a35b-4e86-ad40-6febf32fe87a" providerId="ADAL" clId="{70AD65C2-7BC7-4BE7-A956-4F9714BFD2EA}" dt="2025-02-13T10:06:45.594" v="165" actId="1076"/>
        <pc:sldMkLst>
          <pc:docMk/>
          <pc:sldMk cId="0" sldId="256"/>
        </pc:sldMkLst>
        <pc:spChg chg="mod">
          <ac:chgData name="Krieger Michael" userId="aa41f388-a35b-4e86-ad40-6febf32fe87a" providerId="ADAL" clId="{70AD65C2-7BC7-4BE7-A956-4F9714BFD2EA}" dt="2025-02-13T10:05:04.904" v="136" actId="6549"/>
          <ac:spMkLst>
            <pc:docMk/>
            <pc:sldMk cId="0" sldId="256"/>
            <ac:spMk id="2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10:06:32.642" v="164" actId="6549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Krieger Michael" userId="aa41f388-a35b-4e86-ad40-6febf32fe87a" providerId="ADAL" clId="{70AD65C2-7BC7-4BE7-A956-4F9714BFD2EA}" dt="2025-02-13T10:06:45.594" v="165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08:06:52.173" v="21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10:06:45.594" v="16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08:13:19.896" v="66" actId="1076"/>
          <ac:spMkLst>
            <pc:docMk/>
            <pc:sldMk cId="0" sldId="256"/>
            <ac:spMk id="8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08:07:21.841" v="26" actId="14100"/>
          <ac:spMkLst>
            <pc:docMk/>
            <pc:sldMk cId="0" sldId="256"/>
            <ac:spMk id="9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08:11:04.318" v="41" actId="20577"/>
          <ac:spMkLst>
            <pc:docMk/>
            <pc:sldMk cId="0" sldId="256"/>
            <ac:spMk id="10" creationId="{00000000-0000-0000-0000-000000000000}"/>
          </ac:spMkLst>
        </pc:spChg>
        <pc:spChg chg="mod">
          <ac:chgData name="Krieger Michael" userId="aa41f388-a35b-4e86-ad40-6febf32fe87a" providerId="ADAL" clId="{70AD65C2-7BC7-4BE7-A956-4F9714BFD2EA}" dt="2025-02-13T08:10:08.831" v="34" actId="122"/>
          <ac:spMkLst>
            <pc:docMk/>
            <pc:sldMk cId="0" sldId="256"/>
            <ac:spMk id="105" creationId="{8BD427B4-AA5C-A0D3-FF00-03389C979356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10" creationId="{3A631B56-98C4-63A9-BC55-4ECE0DC24E62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13" creationId="{7B136A07-CC5B-23E4-A464-FDF92E3E3955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15" creationId="{30F6E2AC-04D5-1EA7-FE64-BD07EACF42BB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20" creationId="{2ECE4440-6947-5EA1-DF7E-A40936BC7CE0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23" creationId="{EFB0639B-61AB-B05D-177C-FA93AFEC7437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29" creationId="{5D7E2AC8-D950-6BAA-3262-3B5685F2E59B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30" creationId="{E6FAD68B-343A-0F8F-1D81-A5AB1124FB03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31" creationId="{8FF339E6-0F31-1BD0-34FD-8B47BE10D041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32" creationId="{F32A6E50-C13D-F953-F46F-D26B86DD2D11}"/>
          </ac:spMkLst>
        </pc:spChg>
        <pc:spChg chg="mod">
          <ac:chgData name="Krieger Michael" userId="aa41f388-a35b-4e86-ad40-6febf32fe87a" providerId="ADAL" clId="{70AD65C2-7BC7-4BE7-A956-4F9714BFD2EA}" dt="2025-02-13T08:10:56.694" v="40" actId="1076"/>
          <ac:spMkLst>
            <pc:docMk/>
            <pc:sldMk cId="0" sldId="256"/>
            <ac:spMk id="133" creationId="{A5948653-8029-BE8E-E1C9-BD059E948C2D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35" creationId="{2641ADCC-4FAD-7C2B-E606-6BBFBA6BDDA6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38" creationId="{8A5C463F-7E8B-A751-ADD8-9EEC9376AAD4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41" creationId="{F0B9D533-A70D-17D3-72E4-223E738BCAB1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42" creationId="{91082EC7-791F-E439-4E20-2DD4AA997FB1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43" creationId="{843C4C47-C9F3-F97A-29BA-2E059DD0CED6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44" creationId="{96F403B5-52D2-0062-42B0-7D1BB2C88876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45" creationId="{C8E51633-53CD-D408-41F3-DE8369F86C49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46" creationId="{1E94E2FE-3D02-3B35-2DEE-5982F9399CE5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48" creationId="{4F13C64C-8217-AF56-69F3-FF764B8EAD8F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49" creationId="{9853A3B9-5C6F-A6EA-C032-06B6DEB61AC3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50" creationId="{997A3333-7E84-9CF5-C135-4B64370E3F61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54" creationId="{A8776228-8DE2-90FE-CFC5-E9A601675507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56" creationId="{E44BC86F-CB16-108D-50F2-ADEC8BFC21AB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57" creationId="{BF6B8CA8-4636-5DB5-5DE8-15F4C3743E17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58" creationId="{5F089A2C-52C0-688B-51DD-4B18EF461C4A}"/>
          </ac:spMkLst>
        </pc:spChg>
        <pc:spChg chg="mod">
          <ac:chgData name="Krieger Michael" userId="aa41f388-a35b-4e86-ad40-6febf32fe87a" providerId="ADAL" clId="{70AD65C2-7BC7-4BE7-A956-4F9714BFD2EA}" dt="2025-02-13T08:13:29.082" v="67" actId="1076"/>
          <ac:spMkLst>
            <pc:docMk/>
            <pc:sldMk cId="0" sldId="256"/>
            <ac:spMk id="159" creationId="{5BA82B65-D60A-9A1C-8BC7-AC7279DD6BED}"/>
          </ac:spMkLst>
        </pc:spChg>
        <pc:spChg chg="mod">
          <ac:chgData name="Krieger Michael" userId="aa41f388-a35b-4e86-ad40-6febf32fe87a" providerId="ADAL" clId="{70AD65C2-7BC7-4BE7-A956-4F9714BFD2EA}" dt="2025-02-13T10:04:31.411" v="107" actId="1076"/>
          <ac:spMkLst>
            <pc:docMk/>
            <pc:sldMk cId="0" sldId="256"/>
            <ac:spMk id="160" creationId="{74FBFAA9-A878-DA00-DBC1-461152937C8E}"/>
          </ac:spMkLst>
        </pc:spChg>
        <pc:spChg chg="mod">
          <ac:chgData name="Krieger Michael" userId="aa41f388-a35b-4e86-ad40-6febf32fe87a" providerId="ADAL" clId="{70AD65C2-7BC7-4BE7-A956-4F9714BFD2EA}" dt="2025-02-13T08:09:53.247" v="32" actId="12788"/>
          <ac:spMkLst>
            <pc:docMk/>
            <pc:sldMk cId="0" sldId="256"/>
            <ac:spMk id="164" creationId="{8D3F7C2D-B6E6-20E5-F3C0-0E22CD408A8B}"/>
          </ac:spMkLst>
        </pc:spChg>
        <pc:grpChg chg="mod">
          <ac:chgData name="Krieger Michael" userId="aa41f388-a35b-4e86-ad40-6febf32fe87a" providerId="ADAL" clId="{70AD65C2-7BC7-4BE7-A956-4F9714BFD2EA}" dt="2025-02-13T08:09:13.327" v="29" actId="164"/>
          <ac:grpSpMkLst>
            <pc:docMk/>
            <pc:sldMk cId="0" sldId="256"/>
            <ac:grpSpMk id="106" creationId="{5014C4C0-18EC-1020-EA31-419E11E4D5F6}"/>
          </ac:grpSpMkLst>
        </pc:grpChg>
        <pc:grpChg chg="mod">
          <ac:chgData name="Krieger Michael" userId="aa41f388-a35b-4e86-ad40-6febf32fe87a" providerId="ADAL" clId="{70AD65C2-7BC7-4BE7-A956-4F9714BFD2EA}" dt="2025-02-13T08:10:39.310" v="37" actId="164"/>
          <ac:grpSpMkLst>
            <pc:docMk/>
            <pc:sldMk cId="0" sldId="256"/>
            <ac:grpSpMk id="134" creationId="{6B548845-EE15-F8DD-1C5C-573ADBA3E704}"/>
          </ac:grpSpMkLst>
        </pc:grpChg>
        <pc:picChg chg="mod">
          <ac:chgData name="Krieger Michael" userId="aa41f388-a35b-4e86-ad40-6febf32fe87a" providerId="ADAL" clId="{70AD65C2-7BC7-4BE7-A956-4F9714BFD2EA}" dt="2025-02-13T08:01:22.339" v="15" actId="34135"/>
          <ac:picMkLst>
            <pc:docMk/>
            <pc:sldMk cId="0" sldId="256"/>
            <ac:picMk id="16" creationId="{59A2ECF3-CA19-3752-C8E0-973AD0EA825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30AC0E1F-5949-79A6-3C23-1B0B3C9F2D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D85FC9-D54E-F0B2-33EF-0C762A5AFA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E49B40-129A-4B05-98D7-FACDCC29D8DC}" type="datetimeFigureOut">
              <a:rPr lang="fr-CH" smtClean="0"/>
              <a:t>03.07.25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1587916-2443-A1E6-28D9-B667E0E12A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65B69D3-7384-35E9-0B3A-8F370F1B03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5EB33-2392-4963-85A8-FD5F6929505A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5315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9D17F-2E7C-4842-9CBA-2351AB39A2AD}" type="datetimeFigureOut">
              <a:rPr lang="fr-CH" smtClean="0"/>
              <a:t>03.07.25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331FB-6905-4B1C-B854-F29F707956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947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Le poster est une obligation pour tous les TM (confidentiels ou non). Il s’agit d’un document public destiné à la communication et donc les aspects confidentiels ne doivent pas </a:t>
            </a:r>
            <a:r>
              <a:rPr lang="fr-CH"/>
              <a:t>figurer.</a:t>
            </a:r>
            <a:br>
              <a:rPr lang="fr-CH"/>
            </a:br>
            <a:r>
              <a:rPr lang="fr-CH"/>
              <a:t>La </a:t>
            </a:r>
            <a:r>
              <a:rPr lang="fr-CH" dirty="0"/>
              <a:t>mise en forme reste assez libre, un arrière plan peut être ajouté, l’utilisation 1-2-3 colonnes, la mise en place de séparateur, cadre, etc. est laissée au libre choix de l’</a:t>
            </a:r>
            <a:r>
              <a:rPr lang="fr-CH" dirty="0" err="1"/>
              <a:t>étudiant-e</a:t>
            </a:r>
            <a:endParaRPr lang="fr-CH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331FB-6905-4B1C-B854-F29F7079567E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08498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912813" y="3438943"/>
            <a:ext cx="284067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 algn="ctr">
              <a:defRPr sz="9000">
                <a:latin typeface="Arial"/>
              </a:defRPr>
            </a:pPr>
            <a:r>
              <a:rPr lang="en-GB" b="1" dirty="0"/>
              <a:t>Identification of useful rooftop areas for solar energy using machine learning</a:t>
            </a:r>
            <a:endParaRPr lang="en-GB" b="1" noProof="0" dirty="0"/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901066" y="7208124"/>
            <a:ext cx="28406725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500">
                <a:latin typeface="Arial"/>
              </a:defRPr>
            </a:pPr>
            <a:r>
              <a:rPr lang="fr-CH" sz="5000" b="1" dirty="0"/>
              <a:t>Denis Iglesias Garcia</a:t>
            </a:r>
            <a:endParaRPr lang="en-GB" sz="5000" b="1" noProof="0" dirty="0"/>
          </a:p>
          <a:p>
            <a:pPr algn="ctr">
              <a:defRPr sz="5500">
                <a:latin typeface="Arial"/>
              </a:defRPr>
            </a:pPr>
            <a:r>
              <a:rPr lang="en-GB" sz="4400" noProof="0" dirty="0"/>
              <a:t>Master of Science HES-SO in Engineering</a:t>
            </a:r>
          </a:p>
          <a:p>
            <a:pPr algn="ctr">
              <a:defRPr sz="5500">
                <a:latin typeface="Arial"/>
              </a:defRPr>
            </a:pPr>
            <a:r>
              <a:rPr lang="en-GB" sz="4400" dirty="0"/>
              <a:t>Major in Data Science</a:t>
            </a:r>
            <a:endParaRPr lang="en-GB" sz="4400" noProof="0" dirty="0"/>
          </a:p>
          <a:p>
            <a:pPr algn="ctr">
              <a:defRPr sz="5500">
                <a:latin typeface="Arial"/>
              </a:defRPr>
            </a:pPr>
            <a:r>
              <a:rPr lang="en-GB" sz="4400" noProof="0" dirty="0"/>
              <a:t>Under the co-supervision of </a:t>
            </a:r>
            <a:r>
              <a:rPr lang="fr-CH" sz="4400" dirty="0">
                <a:latin typeface="Arial"/>
              </a:rPr>
              <a:t>Prof. Dr. Gilles DESTHIEUX and</a:t>
            </a:r>
          </a:p>
          <a:p>
            <a:pPr algn="ctr">
              <a:defRPr sz="5500">
                <a:latin typeface="Arial"/>
              </a:defRPr>
            </a:pPr>
            <a:r>
              <a:rPr lang="fr-CH" sz="4400" dirty="0">
                <a:latin typeface="Arial"/>
              </a:rPr>
              <a:t>Prof. Dr. Andres UPEGUI POSADA</a:t>
            </a:r>
          </a:p>
          <a:p>
            <a:pPr algn="ctr">
              <a:defRPr sz="5500">
                <a:latin typeface="Arial"/>
              </a:defRPr>
            </a:pPr>
            <a:r>
              <a:rPr lang="en-GB" sz="4400" noProof="0" dirty="0"/>
              <a:t>In collaboration with:</a:t>
            </a:r>
          </a:p>
          <a:p>
            <a:pPr algn="ctr">
              <a:defRPr sz="5500">
                <a:latin typeface="Arial"/>
              </a:defRPr>
            </a:pPr>
            <a:r>
              <a:rPr lang="en-GB" sz="4400" noProof="0" dirty="0"/>
              <a:t>Office Cantonal de </a:t>
            </a:r>
            <a:r>
              <a:rPr lang="en-GB" sz="4400" noProof="0" dirty="0" err="1"/>
              <a:t>l’Energie</a:t>
            </a:r>
            <a:r>
              <a:rPr lang="en-GB" sz="4400" noProof="0" dirty="0"/>
              <a:t> du canton de Genève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5362" y="12028503"/>
            <a:ext cx="13702190" cy="9664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>
              <a:defRPr sz="4000">
                <a:latin typeface="Arial"/>
              </a:defRPr>
            </a:pPr>
            <a:r>
              <a:rPr lang="en-GB" sz="4400" b="1" noProof="0" dirty="0"/>
              <a:t>Introduction</a:t>
            </a:r>
            <a:br>
              <a:rPr lang="en-GB" noProof="0" dirty="0"/>
            </a:br>
            <a:br>
              <a:rPr lang="en-GB" noProof="0" dirty="0"/>
            </a:br>
            <a:r>
              <a:rPr lang="en-GB" sz="4000" dirty="0">
                <a:cs typeface="Arial" panose="020B0604020202020204" pitchFamily="34" charset="0"/>
              </a:rPr>
              <a:t>The energy transition requires optimizing rooftop use for solar installations. However, the lack of precise inventory of available surfaces complicates energy planning.</a:t>
            </a: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r>
              <a:rPr lang="en-GB" sz="4000" dirty="0">
                <a:cs typeface="Arial" panose="020B0604020202020204" pitchFamily="34" charset="0"/>
              </a:rPr>
              <a:t>Objectives: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Analysis of the similar work made by the Swiss Territorial Data Lab (STDL)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Develop an automatic method to identify free spaces on rooftops in Canton of Geneva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Create a reference dataset for semantic segmentation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Evaluate and compare different deep learning architectures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Validate the approach on real-world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399" y="21592109"/>
            <a:ext cx="13787437" cy="108952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>
              <a:defRPr sz="4000">
                <a:latin typeface="Arial"/>
              </a:defRPr>
            </a:pPr>
            <a:r>
              <a:rPr lang="en-GB" sz="4400" b="1" noProof="0" dirty="0"/>
              <a:t>Data and methodology</a:t>
            </a:r>
            <a:br>
              <a:rPr lang="en-GB" noProof="0" dirty="0"/>
            </a:br>
            <a:br>
              <a:rPr lang="en-GB" noProof="0" dirty="0"/>
            </a:br>
            <a:r>
              <a:rPr lang="en-GB" sz="4000" dirty="0">
                <a:cs typeface="Arial" panose="020B0604020202020204" pitchFamily="34" charset="0"/>
              </a:rPr>
              <a:t>Data sources: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530 georeferenced orthophotos (1280×1280 </a:t>
            </a:r>
            <a:r>
              <a:rPr lang="en-GB" sz="4000" dirty="0" err="1">
                <a:latin typeface="Arial"/>
              </a:rPr>
              <a:t>px</a:t>
            </a:r>
            <a:r>
              <a:rPr lang="en-GB" sz="4000" dirty="0">
                <a:latin typeface="Arial"/>
              </a:rPr>
              <a:t>) from SITG 2019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Manual annotation (180h) stratified by SIA category and surface area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5-fold cross-validation</a:t>
            </a: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r>
              <a:rPr lang="en-GB" sz="4000" dirty="0">
                <a:cs typeface="Arial" panose="020B0604020202020204" pitchFamily="34" charset="0"/>
              </a:rPr>
              <a:t>Methodology: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Semantic segmentation with 93 encoder-decoder configurations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Tested architectures: U-Net, </a:t>
            </a:r>
            <a:r>
              <a:rPr lang="en-GB" sz="4000" dirty="0" err="1">
                <a:latin typeface="Arial"/>
              </a:rPr>
              <a:t>LinkNet</a:t>
            </a:r>
            <a:r>
              <a:rPr lang="en-GB" sz="4000" dirty="0">
                <a:latin typeface="Arial"/>
              </a:rPr>
              <a:t>, FPN, </a:t>
            </a:r>
            <a:r>
              <a:rPr lang="en-GB" sz="4000" dirty="0" err="1">
                <a:latin typeface="Arial"/>
              </a:rPr>
              <a:t>SegFormer</a:t>
            </a:r>
            <a:r>
              <a:rPr lang="en-GB" sz="4000" dirty="0">
                <a:latin typeface="Arial"/>
              </a:rPr>
              <a:t>, </a:t>
            </a:r>
            <a:r>
              <a:rPr lang="en-GB" sz="4000" dirty="0" err="1">
                <a:latin typeface="Arial"/>
              </a:rPr>
              <a:t>UPerNet</a:t>
            </a:r>
            <a:endParaRPr lang="en-GB" sz="4000" dirty="0">
              <a:latin typeface="Arial"/>
            </a:endParaRP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Metrics: </a:t>
            </a:r>
            <a:r>
              <a:rPr lang="en-GB" sz="4000" dirty="0" err="1">
                <a:latin typeface="Arial"/>
              </a:rPr>
              <a:t>IoU</a:t>
            </a:r>
            <a:r>
              <a:rPr lang="en-GB" sz="4000" dirty="0">
                <a:latin typeface="Arial"/>
              </a:rPr>
              <a:t>, </a:t>
            </a:r>
            <a:r>
              <a:rPr lang="en-GB" sz="4000" dirty="0" err="1">
                <a:latin typeface="Arial"/>
              </a:rPr>
              <a:t>mAP@k</a:t>
            </a:r>
            <a:r>
              <a:rPr lang="en-GB" sz="4000" dirty="0">
                <a:latin typeface="Arial"/>
              </a:rPr>
              <a:t>, F1-score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K-fold ensemble strategy to improve robustness</a:t>
            </a:r>
          </a:p>
          <a:p>
            <a:pPr>
              <a:defRPr sz="4000">
                <a:latin typeface="Arial"/>
              </a:defRPr>
            </a:pPr>
            <a:endParaRPr lang="en-GB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15579724" y="12028503"/>
            <a:ext cx="13754100" cy="14588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>
              <a:defRPr sz="4000">
                <a:latin typeface="Arial"/>
              </a:defRPr>
            </a:pPr>
            <a:r>
              <a:rPr lang="en-GB" sz="4400" b="1" noProof="0" dirty="0"/>
              <a:t>Results</a:t>
            </a:r>
            <a:br>
              <a:rPr lang="en-GB" noProof="0" dirty="0"/>
            </a:br>
            <a:br>
              <a:rPr lang="en-GB" noProof="0" dirty="0"/>
            </a:br>
            <a:r>
              <a:rPr lang="en-GB" sz="4000" dirty="0">
                <a:cs typeface="Arial" panose="020B0604020202020204" pitchFamily="34" charset="0"/>
              </a:rPr>
              <a:t>Performance: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Best model (Figure 2): </a:t>
            </a:r>
            <a:r>
              <a:rPr lang="en-GB" sz="4000" dirty="0" err="1">
                <a:latin typeface="Arial"/>
              </a:rPr>
              <a:t>LinkNet</a:t>
            </a:r>
            <a:r>
              <a:rPr lang="en-GB" sz="4000" dirty="0">
                <a:latin typeface="Arial"/>
              </a:rPr>
              <a:t> + EfficientNet-B5 (mean test </a:t>
            </a:r>
            <a:r>
              <a:rPr lang="en-GB" sz="4000" dirty="0" err="1">
                <a:latin typeface="Arial"/>
              </a:rPr>
              <a:t>IoU</a:t>
            </a:r>
            <a:r>
              <a:rPr lang="en-GB" sz="4000" dirty="0">
                <a:latin typeface="Arial"/>
              </a:rPr>
              <a:t> = 0.741)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Improvement vs STDL: +85% (</a:t>
            </a:r>
            <a:r>
              <a:rPr lang="en-GB" sz="4000" dirty="0" err="1">
                <a:latin typeface="Arial"/>
              </a:rPr>
              <a:t>IoU</a:t>
            </a:r>
            <a:r>
              <a:rPr lang="en-GB" sz="4000" dirty="0">
                <a:latin typeface="Arial"/>
              </a:rPr>
              <a:t> 0.40 → 0.74)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K-fold ensemble: gain +0.9% to +2.0%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en-GB" sz="4000" dirty="0">
                <a:latin typeface="Arial"/>
              </a:rPr>
              <a:t>Pareto front: marginal gains &gt;25M parameters</a:t>
            </a: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sz="4000" dirty="0"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r>
              <a:rPr lang="en-GB" sz="4000" dirty="0">
                <a:cs typeface="Arial" panose="020B0604020202020204" pitchFamily="34" charset="0"/>
              </a:rPr>
              <a:t>Qualitative validation (HEPIA area):</a:t>
            </a:r>
          </a:p>
          <a:p>
            <a:pPr>
              <a:defRPr sz="4000">
                <a:latin typeface="Arial"/>
              </a:defRPr>
            </a:pPr>
            <a:r>
              <a:rPr lang="en-GB" sz="4000" dirty="0">
                <a:cs typeface="Arial" panose="020B0604020202020204" pitchFamily="34" charset="0"/>
              </a:rPr>
              <a:t>✓ Effective detection of classic obstacles</a:t>
            </a:r>
          </a:p>
          <a:p>
            <a:pPr>
              <a:defRPr sz="4000">
                <a:latin typeface="Arial"/>
              </a:defRPr>
            </a:pPr>
            <a:r>
              <a:rPr lang="en-GB" sz="4000" dirty="0">
                <a:cs typeface="Arial" panose="020B0604020202020204" pitchFamily="34" charset="0"/>
              </a:rPr>
              <a:t>✓ Correct handling of light/moderate shadows</a:t>
            </a:r>
          </a:p>
          <a:p>
            <a:pPr>
              <a:defRPr sz="4000">
                <a:latin typeface="Arial"/>
              </a:defRPr>
            </a:pPr>
            <a:r>
              <a:rPr lang="en-GB" sz="4000" dirty="0">
                <a:cs typeface="Arial" panose="020B0604020202020204" pitchFamily="34" charset="0"/>
              </a:rPr>
              <a:t>✗ Difficulties with green roofs and accessible terraces</a:t>
            </a:r>
            <a:endParaRPr lang="en-GB" sz="4000" b="0" noProof="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defRPr sz="4000">
                <a:latin typeface="Arial"/>
              </a:defRPr>
            </a:pPr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15579724" y="26256372"/>
            <a:ext cx="13754100" cy="781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>
              <a:defRPr sz="4000">
                <a:latin typeface="Arial"/>
              </a:defRPr>
            </a:pPr>
            <a:r>
              <a:rPr lang="en-GB" sz="4400" b="1" noProof="0" dirty="0"/>
              <a:t>Conclusion</a:t>
            </a:r>
            <a:br>
              <a:rPr lang="en-GB" noProof="0" dirty="0"/>
            </a:br>
            <a:br>
              <a:rPr lang="en-GB" noProof="0" dirty="0"/>
            </a:br>
            <a:r>
              <a:rPr lang="fr-CH" sz="4000" dirty="0"/>
              <a:t>Main contributions: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fr-CH" sz="4000" dirty="0"/>
              <a:t>First </a:t>
            </a:r>
            <a:r>
              <a:rPr lang="fr-CH" sz="4000" dirty="0" err="1"/>
              <a:t>annotated</a:t>
            </a:r>
            <a:r>
              <a:rPr lang="fr-CH" sz="4000" dirty="0"/>
              <a:t> </a:t>
            </a:r>
            <a:r>
              <a:rPr lang="fr-CH" sz="4000" dirty="0" err="1"/>
              <a:t>dataset</a:t>
            </a:r>
            <a:r>
              <a:rPr lang="fr-CH" sz="4000" dirty="0"/>
              <a:t> for Geneva </a:t>
            </a:r>
            <a:r>
              <a:rPr lang="fr-CH" sz="4000" dirty="0" err="1"/>
              <a:t>rooftops</a:t>
            </a:r>
            <a:r>
              <a:rPr lang="fr-CH" sz="4000" dirty="0"/>
              <a:t> (530 images)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fr-CH" sz="4000" dirty="0" err="1"/>
              <a:t>Robust</a:t>
            </a:r>
            <a:r>
              <a:rPr lang="fr-CH" sz="4000" dirty="0"/>
              <a:t> </a:t>
            </a:r>
            <a:r>
              <a:rPr lang="fr-CH" sz="4000" dirty="0" err="1"/>
              <a:t>methodology</a:t>
            </a:r>
            <a:r>
              <a:rPr lang="fr-CH" sz="4000" dirty="0"/>
              <a:t> </a:t>
            </a:r>
            <a:r>
              <a:rPr lang="fr-CH" sz="4000" dirty="0" err="1"/>
              <a:t>with</a:t>
            </a:r>
            <a:r>
              <a:rPr lang="fr-CH" sz="4000" dirty="0"/>
              <a:t> </a:t>
            </a:r>
            <a:r>
              <a:rPr lang="fr-CH" sz="4000" dirty="0" err="1"/>
              <a:t>IoU</a:t>
            </a:r>
            <a:r>
              <a:rPr lang="fr-CH" sz="4000" dirty="0"/>
              <a:t> &gt; 0.74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fr-CH" sz="4000" dirty="0" err="1"/>
              <a:t>Processing</a:t>
            </a:r>
            <a:r>
              <a:rPr lang="fr-CH" sz="4000" dirty="0"/>
              <a:t> time: few seconds vs 7 min (SAM)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endParaRPr lang="fr-CH" sz="4000" dirty="0"/>
          </a:p>
          <a:p>
            <a:pPr>
              <a:defRPr sz="4000">
                <a:latin typeface="Arial"/>
              </a:defRPr>
            </a:pPr>
            <a:r>
              <a:rPr lang="fr-CH" sz="4000" dirty="0"/>
              <a:t>Limitations and perspectives: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fr-CH" sz="4000" dirty="0" err="1"/>
              <a:t>Enrich</a:t>
            </a:r>
            <a:r>
              <a:rPr lang="fr-CH" sz="4000" dirty="0"/>
              <a:t> </a:t>
            </a:r>
            <a:r>
              <a:rPr lang="fr-CH" sz="4000" dirty="0" err="1"/>
              <a:t>dataset</a:t>
            </a:r>
            <a:r>
              <a:rPr lang="fr-CH" sz="4000" dirty="0"/>
              <a:t> (green roofs, intense </a:t>
            </a:r>
            <a:r>
              <a:rPr lang="fr-CH" sz="4000" dirty="0" err="1"/>
              <a:t>shadows</a:t>
            </a:r>
            <a:r>
              <a:rPr lang="fr-CH" sz="4000" dirty="0"/>
              <a:t>)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fr-CH" sz="4000" dirty="0" err="1"/>
              <a:t>Integrate</a:t>
            </a:r>
            <a:r>
              <a:rPr lang="fr-CH" sz="4000" dirty="0"/>
              <a:t> 3D data (</a:t>
            </a:r>
            <a:r>
              <a:rPr lang="fr-CH" sz="4000" dirty="0" err="1"/>
              <a:t>LiDAR</a:t>
            </a:r>
            <a:r>
              <a:rPr lang="fr-CH" sz="4000" dirty="0"/>
              <a:t>) to </a:t>
            </a:r>
            <a:r>
              <a:rPr lang="fr-CH" sz="4000" dirty="0" err="1"/>
              <a:t>improve</a:t>
            </a:r>
            <a:r>
              <a:rPr lang="fr-CH" sz="4000" dirty="0"/>
              <a:t> discrimination</a:t>
            </a:r>
          </a:p>
          <a:p>
            <a:pPr marL="571500" indent="-571500">
              <a:buFontTx/>
              <a:buChar char="-"/>
              <a:defRPr sz="4000">
                <a:latin typeface="Arial"/>
              </a:defRPr>
            </a:pPr>
            <a:r>
              <a:rPr lang="fr-CH" sz="4000" dirty="0"/>
              <a:t>Direct </a:t>
            </a:r>
            <a:r>
              <a:rPr lang="fr-CH" sz="4000" dirty="0" err="1"/>
              <a:t>connection</a:t>
            </a:r>
            <a:r>
              <a:rPr lang="fr-CH" sz="4000" dirty="0"/>
              <a:t> </a:t>
            </a:r>
            <a:r>
              <a:rPr lang="fr-CH" sz="4000" dirty="0" err="1"/>
              <a:t>with</a:t>
            </a:r>
            <a:r>
              <a:rPr lang="fr-CH" sz="4000" dirty="0"/>
              <a:t> Geneva </a:t>
            </a:r>
            <a:r>
              <a:rPr lang="fr-CH" sz="4000" dirty="0" err="1"/>
              <a:t>solar</a:t>
            </a:r>
            <a:r>
              <a:rPr lang="fr-CH" sz="4000" dirty="0"/>
              <a:t> cadastre</a:t>
            </a:r>
            <a:endParaRPr lang="en-GB" noProof="0" dirty="0"/>
          </a:p>
          <a:p>
            <a:pPr>
              <a:defRPr sz="4000">
                <a:latin typeface="Arial"/>
              </a:defRPr>
            </a:pPr>
            <a:endParaRPr lang="en-GB" noProof="0" dirty="0"/>
          </a:p>
        </p:txBody>
      </p:sp>
      <p:sp>
        <p:nvSpPr>
          <p:cNvPr id="9" name="TextBox 8"/>
          <p:cNvSpPr txBox="1"/>
          <p:nvPr/>
        </p:nvSpPr>
        <p:spPr>
          <a:xfrm>
            <a:off x="15598774" y="37028323"/>
            <a:ext cx="13754101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>
              <a:defRPr sz="2800">
                <a:latin typeface="Arial"/>
              </a:defRPr>
            </a:pPr>
            <a:r>
              <a:rPr lang="en-GB" sz="4000" b="1" noProof="0" dirty="0"/>
              <a:t>References</a:t>
            </a:r>
            <a:br>
              <a:rPr lang="en-GB" noProof="0" dirty="0"/>
            </a:br>
            <a:endParaRPr lang="en-GB" noProof="0" dirty="0"/>
          </a:p>
          <a:p>
            <a:pPr>
              <a:defRPr sz="2800">
                <a:latin typeface="Arial"/>
              </a:defRPr>
            </a:pPr>
            <a:r>
              <a:rPr lang="en-US" altLang="fr-FR" sz="3600" dirty="0">
                <a:latin typeface="Arial"/>
                <a:cs typeface="Arial" panose="020B0604020202020204" pitchFamily="34" charset="0"/>
              </a:rPr>
              <a:t>[1] </a:t>
            </a:r>
            <a:r>
              <a:rPr lang="en-US" altLang="fr-FR" sz="3600" dirty="0" err="1">
                <a:latin typeface="Arial"/>
                <a:cs typeface="Arial" panose="020B0604020202020204" pitchFamily="34" charset="0"/>
              </a:rPr>
              <a:t>Desthieux</a:t>
            </a:r>
            <a:r>
              <a:rPr lang="en-US" altLang="fr-FR" sz="3600" dirty="0">
                <a:latin typeface="Arial"/>
                <a:cs typeface="Arial" panose="020B0604020202020204" pitchFamily="34" charset="0"/>
              </a:rPr>
              <a:t> G., et al. (2018). Solar cadaster of Geneva.</a:t>
            </a:r>
            <a:endParaRPr lang="en-GB" sz="3600" dirty="0">
              <a:latin typeface="Arial"/>
              <a:cs typeface="Arial" panose="020B0604020202020204" pitchFamily="34" charset="0"/>
            </a:endParaRPr>
          </a:p>
          <a:p>
            <a:pPr>
              <a:defRPr sz="2800">
                <a:latin typeface="Arial"/>
              </a:defRPr>
            </a:pPr>
            <a:r>
              <a:rPr lang="en-US" altLang="fr-FR" sz="3600" dirty="0">
                <a:cs typeface="Arial" panose="020B0604020202020204" pitchFamily="34" charset="0"/>
              </a:rPr>
              <a:t>[2] Krapf S., et al. (2022). Roof Information Dataset for CV-Based PV Assessment.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598774" y="33480300"/>
            <a:ext cx="1375410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noProof="0" dirty="0"/>
          </a:p>
          <a:p>
            <a:pPr>
              <a:defRPr sz="2800">
                <a:latin typeface="Arial"/>
              </a:defRPr>
            </a:pPr>
            <a:r>
              <a:rPr lang="en-GB" sz="4000" b="1" noProof="0" dirty="0"/>
              <a:t>Acknowledgments</a:t>
            </a:r>
            <a:br>
              <a:rPr lang="en-GB" noProof="0" dirty="0"/>
            </a:br>
            <a:endParaRPr lang="en-GB" noProof="0" dirty="0"/>
          </a:p>
          <a:p>
            <a:pPr>
              <a:defRPr sz="2800">
                <a:latin typeface="Arial"/>
              </a:defRPr>
            </a:pPr>
            <a:r>
              <a:rPr lang="fr-CH" sz="3600" dirty="0" err="1"/>
              <a:t>Thanks</a:t>
            </a:r>
            <a:r>
              <a:rPr lang="fr-CH" sz="3600" dirty="0"/>
              <a:t> to </a:t>
            </a:r>
            <a:r>
              <a:rPr lang="fr-CH" sz="3600" dirty="0" err="1"/>
              <a:t>Swiss</a:t>
            </a:r>
            <a:r>
              <a:rPr lang="fr-CH" sz="3600" dirty="0"/>
              <a:t> Territorial Data </a:t>
            </a:r>
            <a:r>
              <a:rPr lang="fr-CH" sz="3600" dirty="0" err="1"/>
              <a:t>Lab</a:t>
            </a:r>
            <a:r>
              <a:rPr lang="fr-CH" sz="3600" dirty="0"/>
              <a:t> (STDL), Office cantonal de l'énergie (OCEN), Système d'Information du Territoire à Genève (SITG) for data </a:t>
            </a:r>
            <a:r>
              <a:rPr lang="fr-CH" sz="3600" dirty="0" err="1"/>
              <a:t>access</a:t>
            </a:r>
            <a:r>
              <a:rPr lang="fr-CH" sz="3600" dirty="0"/>
              <a:t>, and </a:t>
            </a:r>
            <a:r>
              <a:rPr lang="fr-CH" sz="3600" dirty="0" err="1"/>
              <a:t>technical</a:t>
            </a:r>
            <a:r>
              <a:rPr lang="fr-CH" sz="3600" dirty="0"/>
              <a:t> teams for </a:t>
            </a:r>
            <a:r>
              <a:rPr lang="fr-CH" sz="3600" dirty="0" err="1"/>
              <a:t>computing</a:t>
            </a:r>
            <a:r>
              <a:rPr lang="fr-CH" sz="3600" dirty="0"/>
              <a:t> cluster </a:t>
            </a:r>
            <a:r>
              <a:rPr lang="fr-CH" sz="3600" dirty="0" err="1"/>
              <a:t>access</a:t>
            </a:r>
            <a:r>
              <a:rPr lang="fr-CH" sz="3600" dirty="0"/>
              <a:t>.</a:t>
            </a:r>
            <a:endParaRPr lang="en-GB" sz="3600" noProof="0" dirty="0"/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B305C16-E548-D6A6-B21B-9BAE4174783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7534915" y="830005"/>
            <a:ext cx="1871806" cy="18718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830722F-2DED-9520-A3D6-B41E2C66B62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0800000">
            <a:off x="914400" y="40090795"/>
            <a:ext cx="1871806" cy="1871811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 </a:t>
            </a:r>
          </a:p>
        </p:txBody>
      </p:sp>
      <p:pic>
        <p:nvPicPr>
          <p:cNvPr id="15" name="Image 4" descr="Une image contenant Police, logo, texte, Graphique&#10;&#10;Le contenu généré par l’IA peut être incorrect.">
            <a:extLst>
              <a:ext uri="{FF2B5EF4-FFF2-40B4-BE49-F238E27FC236}">
                <a16:creationId xmlns:a16="http://schemas.microsoft.com/office/drawing/2014/main" id="{9040CE6F-6388-F85A-DA8D-F45F3136A06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389" y="39391069"/>
            <a:ext cx="5522001" cy="327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 6">
            <a:extLst>
              <a:ext uri="{FF2B5EF4-FFF2-40B4-BE49-F238E27FC236}">
                <a16:creationId xmlns:a16="http://schemas.microsoft.com/office/drawing/2014/main" id="{59A2ECF3-CA19-3752-C8E0-973AD0EA82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1" y="830005"/>
            <a:ext cx="13511368" cy="122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 Box 305">
            <a:extLst>
              <a:ext uri="{FF2B5EF4-FFF2-40B4-BE49-F238E27FC236}">
                <a16:creationId xmlns:a16="http://schemas.microsoft.com/office/drawing/2014/main" id="{8BD427B4-AA5C-A0D3-FF00-03389C979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885" y="42117121"/>
            <a:ext cx="7810500" cy="64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3600" noProof="0" dirty="0">
                <a:solidFill>
                  <a:schemeClr val="tx1"/>
                </a:solidFill>
                <a:cs typeface="Arial" panose="020B0604020202020204" pitchFamily="34" charset="0"/>
              </a:rPr>
              <a:t>Figure 1. </a:t>
            </a:r>
            <a:r>
              <a:rPr lang="en-GB" sz="3600" dirty="0">
                <a:solidFill>
                  <a:schemeClr val="tx1"/>
                </a:solidFill>
                <a:cs typeface="Arial" panose="020B0604020202020204" pitchFamily="34" charset="0"/>
              </a:rPr>
              <a:t>Methodology</a:t>
            </a:r>
            <a:r>
              <a:rPr lang="en-GB" sz="3600" noProof="0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133" name="Text Box 405">
            <a:extLst>
              <a:ext uri="{FF2B5EF4-FFF2-40B4-BE49-F238E27FC236}">
                <a16:creationId xmlns:a16="http://schemas.microsoft.com/office/drawing/2014/main" id="{A5948653-8029-BE8E-E1C9-BD059E948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48296" y="22616930"/>
            <a:ext cx="16566848" cy="645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419070" tIns="45267" rIns="419070" bIns="45267">
            <a:spAutoFit/>
          </a:bodyPr>
          <a:lstStyle>
            <a:lvl1pPr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1pPr>
            <a:lvl2pPr marL="742950" indent="-28575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2pPr>
            <a:lvl3pPr marL="11430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3pPr>
            <a:lvl4pPr marL="16002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4pPr>
            <a:lvl5pPr marL="2057400" indent="-228600" defTabSz="908050"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GB" sz="3600" noProof="0" dirty="0">
                <a:solidFill>
                  <a:schemeClr val="tx1"/>
                </a:solidFill>
                <a:cs typeface="Arial" panose="020B0604020202020204" pitchFamily="34" charset="0"/>
              </a:rPr>
              <a:t>Figure 2. </a:t>
            </a:r>
            <a:r>
              <a:rPr lang="en-GB" sz="3600" dirty="0">
                <a:solidFill>
                  <a:schemeClr val="tx1"/>
                </a:solidFill>
                <a:cs typeface="Arial" panose="020B0604020202020204" pitchFamily="34" charset="0"/>
              </a:rPr>
              <a:t>Original (left) – Ground truth (</a:t>
            </a:r>
            <a:r>
              <a:rPr lang="en-GB" sz="3600" dirty="0" err="1">
                <a:solidFill>
                  <a:schemeClr val="tx1"/>
                </a:solidFill>
                <a:cs typeface="Arial" panose="020B0604020202020204" pitchFamily="34" charset="0"/>
              </a:rPr>
              <a:t>center</a:t>
            </a:r>
            <a:r>
              <a:rPr lang="en-GB" sz="3600" dirty="0">
                <a:solidFill>
                  <a:schemeClr val="tx1"/>
                </a:solidFill>
                <a:cs typeface="Arial" panose="020B0604020202020204" pitchFamily="34" charset="0"/>
              </a:rPr>
              <a:t>) – Prediction (</a:t>
            </a:r>
            <a:r>
              <a:rPr lang="fr-CH" sz="3600" dirty="0" err="1">
                <a:solidFill>
                  <a:schemeClr val="tx1"/>
                </a:solidFill>
                <a:cs typeface="Arial" panose="020B0604020202020204" pitchFamily="34" charset="0"/>
              </a:rPr>
              <a:t>IoU</a:t>
            </a:r>
            <a:r>
              <a:rPr lang="fr-CH" sz="3600" dirty="0">
                <a:solidFill>
                  <a:schemeClr val="tx1"/>
                </a:solidFill>
                <a:cs typeface="Arial" panose="020B0604020202020204" pitchFamily="34" charset="0"/>
              </a:rPr>
              <a:t> =0.986</a:t>
            </a:r>
            <a:r>
              <a:rPr lang="en-GB" sz="3600" dirty="0">
                <a:solidFill>
                  <a:schemeClr val="tx1"/>
                </a:solidFill>
                <a:cs typeface="Arial" panose="020B0604020202020204" pitchFamily="34" charset="0"/>
              </a:rPr>
              <a:t>)</a:t>
            </a:r>
          </a:p>
        </p:txBody>
      </p:sp>
      <p:pic>
        <p:nvPicPr>
          <p:cNvPr id="11" name="Image 10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55717F8F-C91A-1543-E53C-E77B2599FF4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4" t="652" b="307"/>
          <a:stretch>
            <a:fillRect/>
          </a:stretch>
        </p:blipFill>
        <p:spPr>
          <a:xfrm>
            <a:off x="693700" y="31867247"/>
            <a:ext cx="14439937" cy="10322153"/>
          </a:xfrm>
          <a:prstGeom prst="rect">
            <a:avLst/>
          </a:prstGeom>
        </p:spPr>
      </p:pic>
      <p:pic>
        <p:nvPicPr>
          <p:cNvPr id="17" name="Image 16" descr="Une image contenant capture d’écran, fournitures de bureau, conception, enveloppe&#10;&#10;Le contenu généré par l’IA peut être incorrect.">
            <a:extLst>
              <a:ext uri="{FF2B5EF4-FFF2-40B4-BE49-F238E27FC236}">
                <a16:creationId xmlns:a16="http://schemas.microsoft.com/office/drawing/2014/main" id="{B5055DC6-8379-973D-960F-D715483828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896257" y="17478245"/>
            <a:ext cx="5126044" cy="5126044"/>
          </a:xfrm>
          <a:prstGeom prst="rect">
            <a:avLst/>
          </a:prstGeom>
        </p:spPr>
      </p:pic>
      <p:pic>
        <p:nvPicPr>
          <p:cNvPr id="19" name="Image 18" descr="Une image contenant capture d’écran, Bleu électrique, Rectangle, Propriété matérielle&#10;&#10;Le contenu généré par l’IA peut être incorrect.">
            <a:extLst>
              <a:ext uri="{FF2B5EF4-FFF2-40B4-BE49-F238E27FC236}">
                <a16:creationId xmlns:a16="http://schemas.microsoft.com/office/drawing/2014/main" id="{B6483AB9-73E9-54C2-BD15-0108088553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668698" y="17478245"/>
            <a:ext cx="5126044" cy="5126044"/>
          </a:xfrm>
          <a:prstGeom prst="rect">
            <a:avLst/>
          </a:prstGeom>
        </p:spPr>
      </p:pic>
      <p:pic>
        <p:nvPicPr>
          <p:cNvPr id="21" name="Image 20" descr="Une image contenant fournitures de bureau, Rectangle, enveloppe, Propriété matérielle&#10;&#10;Le contenu généré par l’IA peut être incorrect.">
            <a:extLst>
              <a:ext uri="{FF2B5EF4-FFF2-40B4-BE49-F238E27FC236}">
                <a16:creationId xmlns:a16="http://schemas.microsoft.com/office/drawing/2014/main" id="{511F5908-81BF-3D63-30A3-7BA483352F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1139" y="17478245"/>
            <a:ext cx="5130014" cy="51300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6feefce-63aa-46e9-9ef0-d7ec09bf2f30" xsi:nil="true"/>
    <lcf76f155ced4ddcb4097134ff3c332f xmlns="9e49ea30-7ce7-4537-8254-edb55b760405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2CAD263EF2544FA65D52932D3F60BD" ma:contentTypeVersion="18" ma:contentTypeDescription="Crée un document." ma:contentTypeScope="" ma:versionID="126c42bf3d67da6e4713021686153281">
  <xsd:schema xmlns:xsd="http://www.w3.org/2001/XMLSchema" xmlns:xs="http://www.w3.org/2001/XMLSchema" xmlns:p="http://schemas.microsoft.com/office/2006/metadata/properties" xmlns:ns2="9e49ea30-7ce7-4537-8254-edb55b760405" xmlns:ns3="f12361e0-bdf9-417a-a112-e020fa8d1831" xmlns:ns4="06feefce-63aa-46e9-9ef0-d7ec09bf2f30" targetNamespace="http://schemas.microsoft.com/office/2006/metadata/properties" ma:root="true" ma:fieldsID="d04214e8e44be55893c90fa0646e5e66" ns2:_="" ns3:_="" ns4:_="">
    <xsd:import namespace="9e49ea30-7ce7-4537-8254-edb55b760405"/>
    <xsd:import namespace="f12361e0-bdf9-417a-a112-e020fa8d1831"/>
    <xsd:import namespace="06feefce-63aa-46e9-9ef0-d7ec09bf2f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49ea30-7ce7-4537-8254-edb55b76040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e5965820-1b97-4994-ad5a-2b1f2cea3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2361e0-bdf9-417a-a112-e020fa8d183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eefce-63aa-46e9-9ef0-d7ec09bf2f30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86033ff0-9b68-451e-8e57-e5a992811a27}" ma:internalName="TaxCatchAll" ma:showField="CatchAllData" ma:web="06feefce-63aa-46e9-9ef0-d7ec09bf2f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4FE7CD-4496-4EB1-8C2F-79E0C2AFD1AA}">
  <ds:schemaRefs>
    <ds:schemaRef ds:uri="http://schemas.microsoft.com/office/2006/metadata/properties"/>
    <ds:schemaRef ds:uri="http://schemas.microsoft.com/office/infopath/2007/PartnerControls"/>
    <ds:schemaRef ds:uri="06feefce-63aa-46e9-9ef0-d7ec09bf2f30"/>
    <ds:schemaRef ds:uri="9e49ea30-7ce7-4537-8254-edb55b760405"/>
  </ds:schemaRefs>
</ds:datastoreItem>
</file>

<file path=customXml/itemProps2.xml><?xml version="1.0" encoding="utf-8"?>
<ds:datastoreItem xmlns:ds="http://schemas.openxmlformats.org/officeDocument/2006/customXml" ds:itemID="{331F2DD3-FE53-4FCD-A64E-868318154F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49ea30-7ce7-4537-8254-edb55b760405"/>
    <ds:schemaRef ds:uri="f12361e0-bdf9-417a-a112-e020fa8d1831"/>
    <ds:schemaRef ds:uri="06feefce-63aa-46e9-9ef0-d7ec09bf2f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52D15A-8B24-41D6-BB69-7146505A0E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518</Words>
  <Application>Microsoft Macintosh PowerPoint</Application>
  <PresentationFormat>Personnalisé</PresentationFormat>
  <Paragraphs>72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Poster TM</dc:title>
  <dc:subject/>
  <dc:creator>philippe.walther@hes-so.ch</dc:creator>
  <cp:keywords/>
  <dc:description>generated using python-pptx</dc:description>
  <cp:lastModifiedBy>Iglesias Garcia Denis</cp:lastModifiedBy>
  <cp:revision>8</cp:revision>
  <dcterms:created xsi:type="dcterms:W3CDTF">2013-01-27T09:14:16Z</dcterms:created>
  <dcterms:modified xsi:type="dcterms:W3CDTF">2025-07-03T17:51:22Z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0x0101007B2CAD263EF2544FA65D52932D3F60BD</vt:lpwstr>
  </property>
  <property fmtid="{D5CDD505-2E9C-101B-9397-08002B2CF9AE}" pid="3" name="MediaServiceImageTags">
    <vt:lpwstr/>
  </property>
</Properties>
</file>