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62" r:id="rId3"/>
    <p:sldId id="257" r:id="rId4"/>
    <p:sldId id="270" r:id="rId5"/>
    <p:sldId id="287" r:id="rId6"/>
    <p:sldId id="275" r:id="rId7"/>
    <p:sldId id="276" r:id="rId8"/>
    <p:sldId id="277" r:id="rId9"/>
    <p:sldId id="271" r:id="rId10"/>
    <p:sldId id="272" r:id="rId11"/>
    <p:sldId id="274" r:id="rId12"/>
    <p:sldId id="273" r:id="rId13"/>
    <p:sldId id="278" r:id="rId14"/>
    <p:sldId id="279" r:id="rId15"/>
    <p:sldId id="280" r:id="rId16"/>
    <p:sldId id="281" r:id="rId17"/>
    <p:sldId id="283" r:id="rId18"/>
    <p:sldId id="284" r:id="rId19"/>
    <p:sldId id="285" r:id="rId20"/>
    <p:sldId id="286" r:id="rId21"/>
    <p:sldId id="264" r:id="rId22"/>
    <p:sldId id="293" r:id="rId23"/>
    <p:sldId id="288" r:id="rId24"/>
    <p:sldId id="289" r:id="rId25"/>
    <p:sldId id="290" r:id="rId26"/>
    <p:sldId id="291" r:id="rId27"/>
    <p:sldId id="292" r:id="rId28"/>
    <p:sldId id="294" r:id="rId2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AFCA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61" autoAdjust="0"/>
    <p:restoredTop sz="94434" autoAdjust="0"/>
  </p:normalViewPr>
  <p:slideViewPr>
    <p:cSldViewPr snapToGrid="0">
      <p:cViewPr varScale="1">
        <p:scale>
          <a:sx n="123" d="100"/>
          <a:sy n="123" d="100"/>
        </p:scale>
        <p:origin x="114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2BAF82-5528-4004-8A93-CF9DCB670FBB}" type="datetimeFigureOut">
              <a:rPr lang="ru-RU" smtClean="0"/>
              <a:t>27.06.2014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B6928A-C9DC-4693-B922-3D907FDA33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2702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B6928A-C9DC-4693-B922-3D907FDA33B1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31939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B6928A-C9DC-4693-B922-3D907FDA33B1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50464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B6928A-C9DC-4693-B922-3D907FDA33B1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06335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B6928A-C9DC-4693-B922-3D907FDA33B1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02585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B6928A-C9DC-4693-B922-3D907FDA33B1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60537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B6928A-C9DC-4693-B922-3D907FDA33B1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04254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B6928A-C9DC-4693-B922-3D907FDA33B1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21681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B6928A-C9DC-4693-B922-3D907FDA33B1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3485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B6928A-C9DC-4693-B922-3D907FDA33B1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21418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B6928A-C9DC-4693-B922-3D907FDA33B1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338593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B6928A-C9DC-4693-B922-3D907FDA33B1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69336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B6928A-C9DC-4693-B922-3D907FDA33B1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889766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B6928A-C9DC-4693-B922-3D907FDA33B1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249581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B6928A-C9DC-4693-B922-3D907FDA33B1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298402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B6928A-C9DC-4693-B922-3D907FDA33B1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721735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B6928A-C9DC-4693-B922-3D907FDA33B1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952925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B6928A-C9DC-4693-B922-3D907FDA33B1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02886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B6928A-C9DC-4693-B922-3D907FDA33B1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94740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B6928A-C9DC-4693-B922-3D907FDA33B1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01292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B6928A-C9DC-4693-B922-3D907FDA33B1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15614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B6928A-C9DC-4693-B922-3D907FDA33B1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57405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B6928A-C9DC-4693-B922-3D907FDA33B1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23103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B6928A-C9DC-4693-B922-3D907FDA33B1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06762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B6928A-C9DC-4693-B922-3D907FDA33B1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7047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ABCE-9EC6-47A3-BEF8-19FE9F9AF06E}" type="datetimeFigureOut">
              <a:rPr lang="ru-RU" smtClean="0"/>
              <a:t>27.06.2014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3C4D4-DCB3-43E0-80D4-6D361DF9C8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8419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ABCE-9EC6-47A3-BEF8-19FE9F9AF06E}" type="datetimeFigureOut">
              <a:rPr lang="ru-RU" smtClean="0"/>
              <a:t>27.06.2014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3C4D4-DCB3-43E0-80D4-6D361DF9C8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4484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ABCE-9EC6-47A3-BEF8-19FE9F9AF06E}" type="datetimeFigureOut">
              <a:rPr lang="ru-RU" smtClean="0"/>
              <a:t>27.06.2014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3C4D4-DCB3-43E0-80D4-6D361DF9C8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510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ABCE-9EC6-47A3-BEF8-19FE9F9AF06E}" type="datetimeFigureOut">
              <a:rPr lang="ru-RU" smtClean="0"/>
              <a:t>27.06.2014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3C4D4-DCB3-43E0-80D4-6D361DF9C8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7571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ABCE-9EC6-47A3-BEF8-19FE9F9AF06E}" type="datetimeFigureOut">
              <a:rPr lang="ru-RU" smtClean="0"/>
              <a:t>27.06.2014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3C4D4-DCB3-43E0-80D4-6D361DF9C8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2339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ABCE-9EC6-47A3-BEF8-19FE9F9AF06E}" type="datetimeFigureOut">
              <a:rPr lang="ru-RU" smtClean="0"/>
              <a:t>27.06.2014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3C4D4-DCB3-43E0-80D4-6D361DF9C8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9562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ABCE-9EC6-47A3-BEF8-19FE9F9AF06E}" type="datetimeFigureOut">
              <a:rPr lang="ru-RU" smtClean="0"/>
              <a:t>27.06.2014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3C4D4-DCB3-43E0-80D4-6D361DF9C8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2414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ABCE-9EC6-47A3-BEF8-19FE9F9AF06E}" type="datetimeFigureOut">
              <a:rPr lang="ru-RU" smtClean="0"/>
              <a:t>27.06.2014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3C4D4-DCB3-43E0-80D4-6D361DF9C8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3052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ABCE-9EC6-47A3-BEF8-19FE9F9AF06E}" type="datetimeFigureOut">
              <a:rPr lang="ru-RU" smtClean="0"/>
              <a:t>27.06.2014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3C4D4-DCB3-43E0-80D4-6D361DF9C8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7388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ABCE-9EC6-47A3-BEF8-19FE9F9AF06E}" type="datetimeFigureOut">
              <a:rPr lang="ru-RU" smtClean="0"/>
              <a:t>27.06.2014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3C4D4-DCB3-43E0-80D4-6D361DF9C8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9722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ABCE-9EC6-47A3-BEF8-19FE9F9AF06E}" type="datetimeFigureOut">
              <a:rPr lang="ru-RU" smtClean="0"/>
              <a:t>27.06.2014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3C4D4-DCB3-43E0-80D4-6D361DF9C8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3978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99ABCE-9EC6-47A3-BEF8-19FE9F9AF06E}" type="datetimeFigureOut">
              <a:rPr lang="ru-RU" smtClean="0"/>
              <a:t>27.06.2014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03C4D4-DCB3-43E0-80D4-6D361DF9C8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5155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9.gi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87105" y="1119117"/>
            <a:ext cx="9671713" cy="1599276"/>
          </a:xfrm>
        </p:spPr>
        <p:txBody>
          <a:bodyPr>
            <a:normAutofit fontScale="90000"/>
          </a:bodyPr>
          <a:lstStyle/>
          <a:p>
            <a:pPr algn="l"/>
            <a:r>
              <a:rPr lang="ru-RU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Распределенные приложения и </a:t>
            </a:r>
            <a:r>
              <a:rPr lang="en-US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Azure Service Bus</a:t>
            </a:r>
            <a:endParaRPr lang="ru-RU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6855" y="5260110"/>
            <a:ext cx="5286233" cy="1283861"/>
          </a:xfrm>
        </p:spPr>
        <p:txBody>
          <a:bodyPr/>
          <a:lstStyle/>
          <a:p>
            <a:pPr algn="l"/>
            <a:r>
              <a:rPr lang="ru-RU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Денис Иванов</a:t>
            </a:r>
            <a:endParaRPr lang="en-US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l"/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@</a:t>
            </a:r>
            <a:r>
              <a:rPr lang="en-US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denisivanov</a:t>
            </a:r>
            <a:endParaRPr lang="en-US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7608" y="2068310"/>
            <a:ext cx="3070459" cy="3191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105" y="5188684"/>
            <a:ext cx="1809750" cy="94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85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1180605" y="2659062"/>
            <a:ext cx="10749813" cy="24334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indent="-742950">
              <a:buFont typeface="+mj-lt"/>
              <a:buAutoNum type="arabicPeriod"/>
            </a:pPr>
            <a:endParaRPr lang="ru-RU" sz="4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074" name="Picture 2" descr="http://www.stroim-s-umom.ru/wp-content/uploads/2013/01/Kladka-kirpicha-1259649414_6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192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8712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205" y="499177"/>
            <a:ext cx="10515600" cy="1325563"/>
          </a:xfrm>
        </p:spPr>
        <p:txBody>
          <a:bodyPr>
            <a:normAutofit/>
          </a:bodyPr>
          <a:lstStyle/>
          <a:p>
            <a:pPr algn="r"/>
            <a:r>
              <a:rPr lang="ru-RU" sz="5400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Проблема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205" y="2506662"/>
            <a:ext cx="10749813" cy="2433473"/>
          </a:xfrm>
        </p:spPr>
        <p:txBody>
          <a:bodyPr>
            <a:noAutofit/>
          </a:bodyPr>
          <a:lstStyle/>
          <a:p>
            <a:pPr marL="742950" indent="-742950">
              <a:buFont typeface="+mj-lt"/>
              <a:buAutoNum type="arabicPeriod"/>
            </a:pPr>
            <a:endParaRPr lang="ru-RU" sz="4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572" y="676918"/>
            <a:ext cx="1847139" cy="970080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1180605" y="2659062"/>
            <a:ext cx="10749813" cy="24334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indent="-742950">
              <a:buFont typeface="+mj-lt"/>
              <a:buAutoNum type="arabicPeriod"/>
            </a:pPr>
            <a:endParaRPr lang="ru-RU" sz="4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0389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1180605" y="2659062"/>
            <a:ext cx="10749813" cy="24334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indent="-742950">
              <a:buFont typeface="+mj-lt"/>
              <a:buAutoNum type="arabicPeriod"/>
            </a:pPr>
            <a:endParaRPr lang="ru-RU" sz="4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4098" name="Picture 2" descr="http://womenofrussia.org/userfiles/image/%D1%81%D0%B5%D1%80%D0%B5%D0%B13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18" b="28477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17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205" y="499177"/>
            <a:ext cx="10515600" cy="1325563"/>
          </a:xfrm>
        </p:spPr>
        <p:txBody>
          <a:bodyPr>
            <a:normAutofit/>
          </a:bodyPr>
          <a:lstStyle/>
          <a:p>
            <a:pPr algn="r"/>
            <a:r>
              <a:rPr lang="ru-RU" sz="5400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Проблема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205" y="2506662"/>
            <a:ext cx="10749813" cy="2433473"/>
          </a:xfrm>
        </p:spPr>
        <p:txBody>
          <a:bodyPr>
            <a:noAutofit/>
          </a:bodyPr>
          <a:lstStyle/>
          <a:p>
            <a:pPr marL="742950" indent="-742950">
              <a:buFont typeface="+mj-lt"/>
              <a:buAutoNum type="arabicPeriod"/>
            </a:pPr>
            <a:endParaRPr lang="ru-RU" sz="4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572" y="676918"/>
            <a:ext cx="1847139" cy="970080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1180605" y="2659062"/>
            <a:ext cx="10749813" cy="24334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indent="-742950">
              <a:buFont typeface="+mj-lt"/>
              <a:buAutoNum type="arabicPeriod"/>
            </a:pPr>
            <a:endParaRPr lang="ru-RU" sz="4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176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1180605" y="2659062"/>
            <a:ext cx="10749813" cy="24334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indent="-742950">
              <a:buFont typeface="+mj-lt"/>
              <a:buAutoNum type="arabicPeriod"/>
            </a:pPr>
            <a:endParaRPr lang="ru-RU" sz="4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5124" name="Picture 4" descr="http://upload.wikimedia.org/wikipedia/commons/9/95/FirePhotography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09" b="3458"/>
          <a:stretch/>
        </p:blipFill>
        <p:spPr bwMode="auto">
          <a:xfrm>
            <a:off x="0" y="-1"/>
            <a:ext cx="121920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325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205" y="499177"/>
            <a:ext cx="10515600" cy="1325563"/>
          </a:xfrm>
        </p:spPr>
        <p:txBody>
          <a:bodyPr>
            <a:normAutofit fontScale="90000"/>
          </a:bodyPr>
          <a:lstStyle/>
          <a:p>
            <a:pPr algn="r"/>
            <a:r>
              <a:rPr lang="ru-RU" sz="5400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Подходы к проектированию приложений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205" y="2506662"/>
            <a:ext cx="10749813" cy="2433473"/>
          </a:xfrm>
        </p:spPr>
        <p:txBody>
          <a:bodyPr>
            <a:noAutofit/>
          </a:bodyPr>
          <a:lstStyle/>
          <a:p>
            <a:pPr>
              <a:buClr>
                <a:schemeClr val="tx1">
                  <a:lumMod val="50000"/>
                  <a:lumOff val="50000"/>
                </a:schemeClr>
              </a:buClr>
              <a:buFont typeface="Segoe UI Light" panose="020B0502040204020203" pitchFamily="34" charset="0"/>
              <a:buChar char="-"/>
            </a:pPr>
            <a:r>
              <a:rPr lang="ru-RU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Эволюционный</a:t>
            </a:r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/</a:t>
            </a:r>
            <a:r>
              <a:rPr lang="ru-RU" sz="4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легаси</a:t>
            </a:r>
            <a:r>
              <a:rPr lang="ru-RU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-система</a:t>
            </a:r>
          </a:p>
          <a:p>
            <a:pPr>
              <a:buClr>
                <a:schemeClr val="tx1">
                  <a:lumMod val="50000"/>
                  <a:lumOff val="50000"/>
                </a:schemeClr>
              </a:buClr>
              <a:buFont typeface="Segoe UI Light" panose="020B0502040204020203" pitchFamily="34" charset="0"/>
              <a:buChar char="-"/>
            </a:pPr>
            <a:r>
              <a:rPr lang="ru-RU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На основе прошлого опыта</a:t>
            </a:r>
          </a:p>
          <a:p>
            <a:pPr>
              <a:buClr>
                <a:schemeClr val="tx1">
                  <a:lumMod val="50000"/>
                  <a:lumOff val="50000"/>
                </a:schemeClr>
              </a:buClr>
              <a:buFont typeface="Segoe UI Light" panose="020B0502040204020203" pitchFamily="34" charset="0"/>
              <a:buChar char="-"/>
            </a:pPr>
            <a:r>
              <a:rPr lang="ru-RU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По примеру существующего приложения</a:t>
            </a:r>
          </a:p>
          <a:p>
            <a:pPr>
              <a:buClr>
                <a:schemeClr val="tx1">
                  <a:lumMod val="50000"/>
                  <a:lumOff val="50000"/>
                </a:schemeClr>
              </a:buClr>
              <a:buFont typeface="Segoe UI Light" panose="020B0502040204020203" pitchFamily="34" charset="0"/>
              <a:buChar char="-"/>
            </a:pPr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DDD</a:t>
            </a:r>
            <a:endParaRPr lang="ru-RU" sz="4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572" y="676918"/>
            <a:ext cx="1847139" cy="97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977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205" y="499177"/>
            <a:ext cx="10515600" cy="1325563"/>
          </a:xfrm>
        </p:spPr>
        <p:txBody>
          <a:bodyPr>
            <a:normAutofit/>
          </a:bodyPr>
          <a:lstStyle/>
          <a:p>
            <a:pPr algn="r"/>
            <a:r>
              <a:rPr lang="en-US" sz="5400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Message driven architecture</a:t>
            </a:r>
            <a:endParaRPr lang="ru-RU" sz="5400" dirty="0">
              <a:solidFill>
                <a:srgbClr val="00B0F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205" y="2506662"/>
            <a:ext cx="10749813" cy="2433473"/>
          </a:xfrm>
        </p:spPr>
        <p:txBody>
          <a:bodyPr>
            <a:noAutofit/>
          </a:bodyPr>
          <a:lstStyle/>
          <a:p>
            <a:pPr>
              <a:buClr>
                <a:schemeClr val="tx1">
                  <a:lumMod val="50000"/>
                  <a:lumOff val="50000"/>
                </a:schemeClr>
              </a:buClr>
              <a:buFont typeface="Segoe UI Light" panose="020B0502040204020203" pitchFamily="34" charset="0"/>
              <a:buChar char="-"/>
            </a:pPr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Bounded contexts</a:t>
            </a:r>
          </a:p>
          <a:p>
            <a:pPr>
              <a:buClr>
                <a:schemeClr val="tx1">
                  <a:lumMod val="50000"/>
                  <a:lumOff val="50000"/>
                </a:schemeClr>
              </a:buClr>
              <a:buFont typeface="Segoe UI Light" panose="020B0502040204020203" pitchFamily="34" charset="0"/>
              <a:buChar char="-"/>
            </a:pPr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Aggregates/aggregate roots</a:t>
            </a:r>
          </a:p>
          <a:p>
            <a:pPr>
              <a:buClr>
                <a:schemeClr val="tx1">
                  <a:lumMod val="50000"/>
                  <a:lumOff val="50000"/>
                </a:schemeClr>
              </a:buClr>
              <a:buFont typeface="Segoe UI Light" panose="020B0502040204020203" pitchFamily="34" charset="0"/>
              <a:buChar char="-"/>
            </a:pPr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Commands and events</a:t>
            </a:r>
            <a:endParaRPr lang="ru-RU" sz="4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572" y="676918"/>
            <a:ext cx="1847139" cy="97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86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205" y="499177"/>
            <a:ext cx="10515600" cy="1325563"/>
          </a:xfrm>
        </p:spPr>
        <p:txBody>
          <a:bodyPr>
            <a:normAutofit/>
          </a:bodyPr>
          <a:lstStyle/>
          <a:p>
            <a:pPr algn="r"/>
            <a:r>
              <a:rPr lang="ru-RU" sz="5400" dirty="0" err="1" smtClean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Демо</a:t>
            </a:r>
            <a:r>
              <a:rPr lang="en-US" sz="5400" dirty="0" smtClean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</a:t>
            </a:r>
            <a:r>
              <a:rPr lang="ru-RU" sz="5400" dirty="0" smtClean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приложение</a:t>
            </a:r>
            <a:endParaRPr lang="ru-RU" sz="5400" dirty="0">
              <a:solidFill>
                <a:srgbClr val="00B0F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1098" y="3097212"/>
            <a:ext cx="10749813" cy="2636838"/>
          </a:xfrm>
        </p:spPr>
        <p:txBody>
          <a:bodyPr>
            <a:noAutofit/>
          </a:bodyPr>
          <a:lstStyle/>
          <a:p>
            <a:pPr marL="0" indent="0"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ru-RU" sz="3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Продажа </a:t>
            </a:r>
            <a:r>
              <a:rPr lang="ru-RU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рекламы</a:t>
            </a:r>
          </a:p>
          <a:p>
            <a:pPr marL="1219200" lvl="1" indent="-457200">
              <a:buClr>
                <a:schemeClr val="tx1">
                  <a:lumMod val="50000"/>
                  <a:lumOff val="50000"/>
                </a:schemeClr>
              </a:buClr>
              <a:buFont typeface="Segoe UI Light" panose="020B0502040204020203" pitchFamily="34" charset="0"/>
              <a:buChar char="-"/>
            </a:pPr>
            <a:r>
              <a:rPr lang="ru-RU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Подбор параметров заказа</a:t>
            </a:r>
          </a:p>
          <a:p>
            <a:pPr marL="1219200" lvl="1" indent="-457200">
              <a:buClr>
                <a:schemeClr val="tx1">
                  <a:lumMod val="50000"/>
                  <a:lumOff val="50000"/>
                </a:schemeClr>
              </a:buClr>
              <a:buFont typeface="Segoe UI Light" panose="020B0502040204020203" pitchFamily="34" charset="0"/>
              <a:buChar char="-"/>
            </a:pPr>
            <a:r>
              <a:rPr lang="ru-RU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Создание заказа</a:t>
            </a:r>
          </a:p>
          <a:p>
            <a:pPr marL="1219200" lvl="1" indent="-457200">
              <a:buClr>
                <a:schemeClr val="tx1">
                  <a:lumMod val="50000"/>
                  <a:lumOff val="50000"/>
                </a:schemeClr>
              </a:buClr>
              <a:buFont typeface="Segoe UI Light" panose="020B0502040204020203" pitchFamily="34" charset="0"/>
              <a:buChar char="-"/>
            </a:pPr>
            <a:r>
              <a:rPr lang="ru-RU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Жизненный цикл </a:t>
            </a:r>
            <a:r>
              <a:rPr lang="ru-RU" sz="3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заказа</a:t>
            </a:r>
          </a:p>
          <a:p>
            <a:pPr marL="0" indent="0">
              <a:buNone/>
            </a:pPr>
            <a:endParaRPr lang="ru-RU" sz="3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572" y="676918"/>
            <a:ext cx="1847139" cy="97008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934200" y="2146944"/>
            <a:ext cx="52578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>
                <a:solidFill>
                  <a:srgbClr val="AFCA48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2 </a:t>
            </a:r>
            <a:r>
              <a:rPr lang="en-US" sz="4400" dirty="0">
                <a:solidFill>
                  <a:srgbClr val="AFCA48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bounded </a:t>
            </a:r>
            <a:r>
              <a:rPr lang="en-US" sz="4400" dirty="0" smtClean="0">
                <a:solidFill>
                  <a:srgbClr val="AFCA48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contexts</a:t>
            </a:r>
            <a:endParaRPr lang="en-US" sz="4400" dirty="0">
              <a:solidFill>
                <a:srgbClr val="AFCA48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ru-RU" sz="4400" dirty="0">
              <a:solidFill>
                <a:srgbClr val="AFCA4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5819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205" y="499177"/>
            <a:ext cx="10515600" cy="1325563"/>
          </a:xfrm>
        </p:spPr>
        <p:txBody>
          <a:bodyPr>
            <a:normAutofit/>
          </a:bodyPr>
          <a:lstStyle/>
          <a:p>
            <a:pPr algn="r"/>
            <a:r>
              <a:rPr lang="ru-RU" sz="5400" dirty="0" err="1" smtClean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Демо</a:t>
            </a:r>
            <a:r>
              <a:rPr lang="en-US" sz="5400" dirty="0" smtClean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</a:t>
            </a:r>
            <a:r>
              <a:rPr lang="ru-RU" sz="5400" dirty="0" smtClean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приложение</a:t>
            </a:r>
            <a:endParaRPr lang="ru-RU" sz="5400" dirty="0">
              <a:solidFill>
                <a:srgbClr val="00B0F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1098" y="3097212"/>
            <a:ext cx="10749813" cy="2560638"/>
          </a:xfrm>
        </p:spPr>
        <p:txBody>
          <a:bodyPr>
            <a:noAutofit/>
          </a:bodyPr>
          <a:lstStyle/>
          <a:p>
            <a:pPr marL="0" indent="0"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ru-RU" sz="3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Производство рекламы</a:t>
            </a:r>
          </a:p>
          <a:p>
            <a:pPr marL="1257300" lvl="1" indent="-495300">
              <a:buClr>
                <a:schemeClr val="tx1">
                  <a:lumMod val="50000"/>
                  <a:lumOff val="50000"/>
                </a:schemeClr>
              </a:buClr>
              <a:buFont typeface="Segoe UI Light" panose="020B0502040204020203" pitchFamily="34" charset="0"/>
              <a:buChar char="-"/>
            </a:pPr>
            <a:r>
              <a:rPr lang="ru-RU" sz="32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Валидация</a:t>
            </a:r>
            <a:r>
              <a:rPr lang="ru-RU" sz="3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заказа</a:t>
            </a:r>
          </a:p>
          <a:p>
            <a:pPr marL="1257300" lvl="1" indent="-495300">
              <a:buClr>
                <a:schemeClr val="tx1">
                  <a:lumMod val="50000"/>
                  <a:lumOff val="50000"/>
                </a:schemeClr>
              </a:buClr>
              <a:buFont typeface="Segoe UI Light" panose="020B0502040204020203" pitchFamily="34" charset="0"/>
              <a:buChar char="-"/>
            </a:pPr>
            <a:r>
              <a:rPr lang="ru-RU" sz="3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Оформление рекламных материалов</a:t>
            </a:r>
          </a:p>
          <a:p>
            <a:pPr marL="0" indent="0">
              <a:buNone/>
            </a:pPr>
            <a:endParaRPr lang="ru-RU" sz="3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572" y="676918"/>
            <a:ext cx="1847139" cy="97008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934200" y="2146944"/>
            <a:ext cx="52578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>
                <a:solidFill>
                  <a:srgbClr val="AFCA48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2 </a:t>
            </a:r>
            <a:r>
              <a:rPr lang="en-US" sz="4400" dirty="0">
                <a:solidFill>
                  <a:srgbClr val="AFCA48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bounded </a:t>
            </a:r>
            <a:r>
              <a:rPr lang="en-US" sz="4400" dirty="0" smtClean="0">
                <a:solidFill>
                  <a:srgbClr val="AFCA48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contexts</a:t>
            </a:r>
            <a:endParaRPr lang="en-US" sz="4400" dirty="0">
              <a:solidFill>
                <a:srgbClr val="AFCA48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ru-RU" sz="4400" dirty="0">
              <a:solidFill>
                <a:srgbClr val="AFCA4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8214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1749" y="499177"/>
            <a:ext cx="8972055" cy="1325563"/>
          </a:xfrm>
        </p:spPr>
        <p:txBody>
          <a:bodyPr>
            <a:normAutofit fontScale="90000"/>
          </a:bodyPr>
          <a:lstStyle/>
          <a:p>
            <a:pPr algn="r"/>
            <a:r>
              <a:rPr lang="ru-RU" sz="5400" dirty="0" smtClean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Топология </a:t>
            </a:r>
            <a:r>
              <a:rPr lang="ru-RU" sz="5400" dirty="0" err="1" smtClean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демо</a:t>
            </a:r>
            <a:r>
              <a:rPr lang="ru-RU" sz="5400" dirty="0" smtClean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-приложения</a:t>
            </a:r>
            <a:endParaRPr lang="ru-RU" sz="5400" dirty="0">
              <a:solidFill>
                <a:srgbClr val="00B0F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572" y="676918"/>
            <a:ext cx="1847139" cy="970080"/>
          </a:xfrm>
          <a:prstGeom prst="rect">
            <a:avLst/>
          </a:prstGeom>
        </p:spPr>
      </p:pic>
      <p:pic>
        <p:nvPicPr>
          <p:cNvPr id="6146" name="Picture 2" descr="http://dave-woods.co.uk/wp-content/uploads/2010/02/screens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2685" y="1734613"/>
            <a:ext cx="4281805" cy="2725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ttp://i43.tinypic.com/23wqr5s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907" y="4695528"/>
            <a:ext cx="3303778" cy="1668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Arrow Connector 10"/>
          <p:cNvCxnSpPr>
            <a:endCxn id="6148" idx="0"/>
          </p:cNvCxnSpPr>
          <p:nvPr/>
        </p:nvCxnSpPr>
        <p:spPr>
          <a:xfrm flipH="1">
            <a:off x="2050796" y="3414713"/>
            <a:ext cx="4088670" cy="1280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loud 12"/>
          <p:cNvSpPr/>
          <p:nvPr/>
        </p:nvSpPr>
        <p:spPr>
          <a:xfrm>
            <a:off x="4782154" y="4849470"/>
            <a:ext cx="2714625" cy="1313715"/>
          </a:xfrm>
          <a:prstGeom prst="clou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5" name="Straight Arrow Connector 14"/>
          <p:cNvCxnSpPr>
            <a:stCxn id="6148" idx="3"/>
            <a:endCxn id="13" idx="2"/>
          </p:cNvCxnSpPr>
          <p:nvPr/>
        </p:nvCxnSpPr>
        <p:spPr>
          <a:xfrm flipV="1">
            <a:off x="3702685" y="5506328"/>
            <a:ext cx="1087889" cy="236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3" idx="0"/>
            <a:endCxn id="35" idx="1"/>
          </p:cNvCxnSpPr>
          <p:nvPr/>
        </p:nvCxnSpPr>
        <p:spPr>
          <a:xfrm flipV="1">
            <a:off x="7494517" y="5506327"/>
            <a:ext cx="87972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35" idx="0"/>
          </p:cNvCxnSpPr>
          <p:nvPr/>
        </p:nvCxnSpPr>
        <p:spPr>
          <a:xfrm flipH="1" flipV="1">
            <a:off x="7158038" y="3414713"/>
            <a:ext cx="2868090" cy="12571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4" descr="http://i43.tinypic.com/23wqr5s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4239" y="4671842"/>
            <a:ext cx="3303778" cy="1668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8736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kmedia.co/clientes/ability/images/timthumb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9256" y="334850"/>
            <a:ext cx="6567942" cy="6266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2735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205" y="499177"/>
            <a:ext cx="10515600" cy="1325563"/>
          </a:xfrm>
        </p:spPr>
        <p:txBody>
          <a:bodyPr>
            <a:normAutofit/>
          </a:bodyPr>
          <a:lstStyle/>
          <a:p>
            <a:pPr algn="r"/>
            <a:r>
              <a:rPr lang="ru-RU" sz="5400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Используемые технологии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205" y="2506662"/>
            <a:ext cx="10749813" cy="2433473"/>
          </a:xfrm>
        </p:spPr>
        <p:txBody>
          <a:bodyPr>
            <a:noAutofit/>
          </a:bodyPr>
          <a:lstStyle/>
          <a:p>
            <a:pPr>
              <a:buClr>
                <a:schemeClr val="tx1">
                  <a:lumMod val="50000"/>
                  <a:lumOff val="50000"/>
                </a:schemeClr>
              </a:buClr>
              <a:buFont typeface="Segoe UI Light" panose="020B0502040204020203" pitchFamily="34" charset="0"/>
              <a:buChar char="-"/>
            </a:pPr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OWIN</a:t>
            </a:r>
          </a:p>
          <a:p>
            <a:pPr>
              <a:buClr>
                <a:schemeClr val="tx1">
                  <a:lumMod val="50000"/>
                  <a:lumOff val="50000"/>
                </a:schemeClr>
              </a:buClr>
              <a:buFont typeface="Segoe UI Light" panose="020B0502040204020203" pitchFamily="34" charset="0"/>
              <a:buChar char="-"/>
            </a:pPr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SignalR</a:t>
            </a:r>
          </a:p>
          <a:p>
            <a:pPr>
              <a:buClr>
                <a:schemeClr val="tx1">
                  <a:lumMod val="50000"/>
                  <a:lumOff val="50000"/>
                </a:schemeClr>
              </a:buClr>
              <a:buFont typeface="Segoe UI Light" panose="020B0502040204020203" pitchFamily="34" charset="0"/>
              <a:buChar char="-"/>
            </a:pPr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Service Bus For Windows 1.1</a:t>
            </a:r>
            <a:endParaRPr lang="ru-RU" sz="4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572" y="676918"/>
            <a:ext cx="1847139" cy="97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431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www.onairproductions.info/bilder/logo_index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4977" y="692552"/>
            <a:ext cx="9233124" cy="5539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3425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http://relax.dviger.com/public/user_files/blog/users/1353/corel/cloud05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-1" y="-1"/>
            <a:ext cx="12192001" cy="6885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98528" y="5935850"/>
            <a:ext cx="116934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http://devday-net-demo.azurewebsites.net/</a:t>
            </a:r>
            <a:endParaRPr lang="ru-RU" sz="48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8003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74711" y="499177"/>
            <a:ext cx="9169094" cy="1325563"/>
          </a:xfrm>
        </p:spPr>
        <p:txBody>
          <a:bodyPr>
            <a:normAutofit fontScale="90000"/>
          </a:bodyPr>
          <a:lstStyle/>
          <a:p>
            <a:pPr algn="r"/>
            <a:r>
              <a:rPr lang="ru-RU" sz="5400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Возможности </a:t>
            </a:r>
            <a:r>
              <a:rPr lang="en-US" sz="5400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/>
            </a:r>
            <a:br>
              <a:rPr lang="en-US" sz="5400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5400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Service Bus For Windows</a:t>
            </a:r>
            <a:r>
              <a:rPr lang="en-US" sz="5400" dirty="0" smtClean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/</a:t>
            </a:r>
            <a:r>
              <a:rPr lang="ru-RU" sz="5400" dirty="0" smtClean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/>
            </a:r>
            <a:br>
              <a:rPr lang="ru-RU" sz="5400" dirty="0" smtClean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5400" dirty="0" smtClean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Azure </a:t>
            </a:r>
            <a:r>
              <a:rPr lang="en-US" sz="5400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Service Bus</a:t>
            </a:r>
            <a:endParaRPr lang="ru-RU" sz="5400" dirty="0">
              <a:solidFill>
                <a:srgbClr val="00B0F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205" y="2506662"/>
            <a:ext cx="10749813" cy="2433473"/>
          </a:xfrm>
        </p:spPr>
        <p:txBody>
          <a:bodyPr>
            <a:noAutofit/>
          </a:bodyPr>
          <a:lstStyle/>
          <a:p>
            <a:pPr>
              <a:buClr>
                <a:schemeClr val="tx1">
                  <a:lumMod val="50000"/>
                  <a:lumOff val="50000"/>
                </a:schemeClr>
              </a:buClr>
              <a:buFont typeface="Segoe UI Light" panose="020B0502040204020203" pitchFamily="34" charset="0"/>
              <a:buChar char="-"/>
            </a:pPr>
            <a:r>
              <a:rPr lang="en-US" sz="4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Namespaces</a:t>
            </a:r>
            <a:endParaRPr lang="ru-RU" sz="4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buClr>
                <a:schemeClr val="tx1">
                  <a:lumMod val="50000"/>
                  <a:lumOff val="50000"/>
                </a:schemeClr>
              </a:buClr>
              <a:buFont typeface="Segoe UI Light" panose="020B0502040204020203" pitchFamily="34" charset="0"/>
              <a:buChar char="-"/>
            </a:pPr>
            <a:r>
              <a:rPr lang="en-US" sz="4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Brokered/relayed messaging</a:t>
            </a:r>
          </a:p>
          <a:p>
            <a:pPr>
              <a:buClr>
                <a:schemeClr val="tx1">
                  <a:lumMod val="50000"/>
                  <a:lumOff val="50000"/>
                </a:schemeClr>
              </a:buClr>
              <a:buFont typeface="Segoe UI Light" panose="020B0502040204020203" pitchFamily="34" charset="0"/>
              <a:buChar char="-"/>
            </a:pPr>
            <a:r>
              <a:rPr lang="en-US" sz="4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Queues/topics</a:t>
            </a:r>
          </a:p>
          <a:p>
            <a:pPr>
              <a:buClr>
                <a:schemeClr val="tx1">
                  <a:lumMod val="50000"/>
                  <a:lumOff val="50000"/>
                </a:schemeClr>
              </a:buClr>
              <a:buFont typeface="Segoe UI Light" panose="020B0502040204020203" pitchFamily="34" charset="0"/>
              <a:buChar char="-"/>
            </a:pPr>
            <a:r>
              <a:rPr lang="en-US" sz="4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Subscriptions/routing</a:t>
            </a:r>
          </a:p>
          <a:p>
            <a:pPr>
              <a:buClr>
                <a:schemeClr val="tx1">
                  <a:lumMod val="50000"/>
                  <a:lumOff val="50000"/>
                </a:schemeClr>
              </a:buClr>
              <a:buFont typeface="Segoe UI Light" panose="020B0502040204020203" pitchFamily="34" charset="0"/>
              <a:buChar char="-"/>
            </a:pPr>
            <a:r>
              <a:rPr lang="en-US" sz="4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Poison messages (dead letter queue)</a:t>
            </a:r>
            <a:endParaRPr lang="en-US" sz="4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572" y="676918"/>
            <a:ext cx="1847139" cy="97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375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74711" y="499177"/>
            <a:ext cx="9169094" cy="1325563"/>
          </a:xfrm>
        </p:spPr>
        <p:txBody>
          <a:bodyPr>
            <a:normAutofit fontScale="90000"/>
          </a:bodyPr>
          <a:lstStyle/>
          <a:p>
            <a:pPr algn="r"/>
            <a:r>
              <a:rPr lang="ru-RU" sz="5400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Возможности </a:t>
            </a:r>
            <a:r>
              <a:rPr lang="en-US" sz="5400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/>
            </a:r>
            <a:br>
              <a:rPr lang="en-US" sz="5400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5400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Service Bus For Windows</a:t>
            </a:r>
            <a:r>
              <a:rPr lang="en-US" sz="5400" dirty="0" smtClean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/</a:t>
            </a:r>
            <a:r>
              <a:rPr lang="ru-RU" sz="5400" dirty="0" smtClean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/>
            </a:r>
            <a:br>
              <a:rPr lang="ru-RU" sz="5400" dirty="0" smtClean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5400" dirty="0" smtClean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Azure </a:t>
            </a:r>
            <a:r>
              <a:rPr lang="en-US" sz="5400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Service Bus</a:t>
            </a:r>
            <a:endParaRPr lang="ru-RU" sz="5400" dirty="0">
              <a:solidFill>
                <a:srgbClr val="00B0F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205" y="2506662"/>
            <a:ext cx="10749813" cy="2433473"/>
          </a:xfrm>
        </p:spPr>
        <p:txBody>
          <a:bodyPr>
            <a:noAutofit/>
          </a:bodyPr>
          <a:lstStyle/>
          <a:p>
            <a:pPr>
              <a:buClr>
                <a:schemeClr val="tx1">
                  <a:lumMod val="50000"/>
                  <a:lumOff val="50000"/>
                </a:schemeClr>
              </a:buClr>
              <a:buFont typeface="Segoe UI Light" panose="020B0502040204020203" pitchFamily="34" charset="0"/>
              <a:buChar char="-"/>
            </a:pPr>
            <a:r>
              <a:rPr lang="en-US" sz="4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Batching</a:t>
            </a:r>
            <a:endParaRPr lang="en-US" sz="4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buClr>
                <a:schemeClr val="tx1">
                  <a:lumMod val="50000"/>
                  <a:lumOff val="50000"/>
                </a:schemeClr>
              </a:buClr>
              <a:buFont typeface="Segoe UI Light" panose="020B0502040204020203" pitchFamily="34" charset="0"/>
              <a:buChar char="-"/>
            </a:pPr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Duplicate detection</a:t>
            </a:r>
          </a:p>
          <a:p>
            <a:pPr>
              <a:buClr>
                <a:schemeClr val="tx1">
                  <a:lumMod val="50000"/>
                  <a:lumOff val="50000"/>
                </a:schemeClr>
              </a:buClr>
              <a:buFont typeface="Segoe UI Light" panose="020B0502040204020203" pitchFamily="34" charset="0"/>
              <a:buChar char="-"/>
            </a:pPr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Retries, delivery delay, message expires</a:t>
            </a:r>
          </a:p>
          <a:p>
            <a:pPr>
              <a:buClr>
                <a:schemeClr val="tx1">
                  <a:lumMod val="50000"/>
                  <a:lumOff val="50000"/>
                </a:schemeClr>
              </a:buClr>
              <a:buFont typeface="Segoe UI Light" panose="020B0502040204020203" pitchFamily="34" charset="0"/>
              <a:buChar char="-"/>
            </a:pPr>
            <a:r>
              <a:rPr lang="en-US" sz="4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AMQP </a:t>
            </a:r>
          </a:p>
          <a:p>
            <a:pPr>
              <a:buClr>
                <a:schemeClr val="tx1">
                  <a:lumMod val="50000"/>
                  <a:lumOff val="50000"/>
                </a:schemeClr>
              </a:buClr>
              <a:buFont typeface="Segoe UI Light" panose="020B0502040204020203" pitchFamily="34" charset="0"/>
              <a:buChar char="-"/>
            </a:pPr>
            <a:r>
              <a:rPr lang="en-US" sz="4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REST </a:t>
            </a:r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API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572" y="676918"/>
            <a:ext cx="1847139" cy="97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418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205" y="499177"/>
            <a:ext cx="10515600" cy="1325563"/>
          </a:xfrm>
        </p:spPr>
        <p:txBody>
          <a:bodyPr>
            <a:normAutofit/>
          </a:bodyPr>
          <a:lstStyle/>
          <a:p>
            <a:pPr algn="r"/>
            <a:r>
              <a:rPr lang="ru-RU" sz="5400" dirty="0" smtClean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Профиты</a:t>
            </a:r>
            <a:endParaRPr lang="ru-RU" sz="5400" dirty="0">
              <a:solidFill>
                <a:srgbClr val="00B0F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205" y="2506662"/>
            <a:ext cx="10749813" cy="2433473"/>
          </a:xfrm>
        </p:spPr>
        <p:txBody>
          <a:bodyPr>
            <a:noAutofit/>
          </a:bodyPr>
          <a:lstStyle/>
          <a:p>
            <a:pPr>
              <a:buClr>
                <a:schemeClr val="tx1">
                  <a:lumMod val="50000"/>
                  <a:lumOff val="50000"/>
                </a:schemeClr>
              </a:buClr>
              <a:buFont typeface="Segoe UI Light" panose="020B0502040204020203" pitchFamily="34" charset="0"/>
              <a:buChar char="-"/>
            </a:pPr>
            <a:r>
              <a:rPr lang="ru-RU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Независимое изменение разных частей приложения</a:t>
            </a:r>
            <a:endParaRPr lang="en-US" sz="4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buClr>
                <a:schemeClr val="tx1">
                  <a:lumMod val="50000"/>
                  <a:lumOff val="50000"/>
                </a:schemeClr>
              </a:buClr>
              <a:buFont typeface="Segoe UI Light" panose="020B0502040204020203" pitchFamily="34" charset="0"/>
              <a:buChar char="-"/>
            </a:pPr>
            <a:r>
              <a:rPr lang="ru-RU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Отказоустойчивость и динамическая балансировка</a:t>
            </a:r>
          </a:p>
          <a:p>
            <a:pPr>
              <a:buClr>
                <a:schemeClr val="tx1">
                  <a:lumMod val="50000"/>
                  <a:lumOff val="50000"/>
                </a:schemeClr>
              </a:buClr>
              <a:buFont typeface="Segoe UI Light" panose="020B0502040204020203" pitchFamily="34" charset="0"/>
              <a:buChar char="-"/>
            </a:pPr>
            <a:r>
              <a:rPr lang="ru-RU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Синхронное или асинхронное выполнение</a:t>
            </a:r>
          </a:p>
          <a:p>
            <a:pPr>
              <a:buClr>
                <a:schemeClr val="tx1">
                  <a:lumMod val="50000"/>
                  <a:lumOff val="50000"/>
                </a:schemeClr>
              </a:buClr>
              <a:buFont typeface="Segoe UI Light" panose="020B0502040204020203" pitchFamily="34" charset="0"/>
              <a:buChar char="-"/>
            </a:pPr>
            <a:r>
              <a:rPr lang="ru-RU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Легко реализуемый </a:t>
            </a:r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Task-based UI (wizards)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572" y="676918"/>
            <a:ext cx="1847139" cy="97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150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205" y="499177"/>
            <a:ext cx="10515600" cy="1325563"/>
          </a:xfrm>
        </p:spPr>
        <p:txBody>
          <a:bodyPr>
            <a:normAutofit/>
          </a:bodyPr>
          <a:lstStyle/>
          <a:p>
            <a:pPr algn="r"/>
            <a:r>
              <a:rPr lang="ru-RU" sz="5400" dirty="0" smtClean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Напоследок</a:t>
            </a:r>
            <a:endParaRPr lang="ru-RU" sz="5400" dirty="0">
              <a:solidFill>
                <a:srgbClr val="00B0F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205" y="2506662"/>
            <a:ext cx="10749813" cy="2433473"/>
          </a:xfrm>
        </p:spPr>
        <p:txBody>
          <a:bodyPr>
            <a:noAutofit/>
          </a:bodyPr>
          <a:lstStyle/>
          <a:p>
            <a:pPr>
              <a:buClr>
                <a:schemeClr val="tx1">
                  <a:lumMod val="50000"/>
                  <a:lumOff val="50000"/>
                </a:schemeClr>
              </a:buClr>
              <a:buFont typeface="Segoe UI Light" panose="020B0502040204020203" pitchFamily="34" charset="0"/>
              <a:buChar char="-"/>
            </a:pPr>
            <a:r>
              <a:rPr lang="ru-RU" sz="4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Повышение гибкости ведет к усложнению инфраструктуры</a:t>
            </a:r>
            <a:endParaRPr lang="en-US" sz="4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buClr>
                <a:schemeClr val="tx1">
                  <a:lumMod val="50000"/>
                  <a:lumOff val="50000"/>
                </a:schemeClr>
              </a:buClr>
              <a:buFont typeface="Segoe UI Light" panose="020B0502040204020203" pitchFamily="34" charset="0"/>
              <a:buChar char="-"/>
            </a:pPr>
            <a:r>
              <a:rPr lang="ru-RU" sz="4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Выберите подходящий способ проектирования</a:t>
            </a:r>
            <a:endParaRPr lang="ru-RU" sz="4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buClr>
                <a:schemeClr val="tx1">
                  <a:lumMod val="50000"/>
                  <a:lumOff val="50000"/>
                </a:schemeClr>
              </a:buClr>
              <a:buFont typeface="Segoe UI Light" panose="020B0502040204020203" pitchFamily="34" charset="0"/>
              <a:buChar char="-"/>
            </a:pPr>
            <a:r>
              <a:rPr lang="ru-RU" sz="4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Определите цели и этапы</a:t>
            </a:r>
            <a:endParaRPr lang="ru-RU" sz="4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buClr>
                <a:schemeClr val="tx1">
                  <a:lumMod val="50000"/>
                  <a:lumOff val="50000"/>
                </a:schemeClr>
              </a:buClr>
              <a:buFont typeface="Segoe UI Light" panose="020B0502040204020203" pitchFamily="34" charset="0"/>
              <a:buChar char="-"/>
            </a:pPr>
            <a:r>
              <a:rPr lang="ru-RU" sz="4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Используйте наиболее удобные инструменты</a:t>
            </a:r>
            <a:endParaRPr lang="en-US" sz="4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572" y="676918"/>
            <a:ext cx="1847139" cy="97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297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205" y="499177"/>
            <a:ext cx="10515600" cy="1325563"/>
          </a:xfrm>
        </p:spPr>
        <p:txBody>
          <a:bodyPr>
            <a:normAutofit/>
          </a:bodyPr>
          <a:lstStyle/>
          <a:p>
            <a:pPr algn="r"/>
            <a:r>
              <a:rPr lang="ru-RU" sz="5400" dirty="0" smtClean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Вопросы?</a:t>
            </a:r>
            <a:endParaRPr lang="ru-RU" sz="5400" dirty="0">
              <a:solidFill>
                <a:srgbClr val="00B0F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572" y="676918"/>
            <a:ext cx="1847139" cy="970080"/>
          </a:xfrm>
          <a:prstGeom prst="rect">
            <a:avLst/>
          </a:prstGeom>
        </p:spPr>
      </p:pic>
      <p:sp>
        <p:nvSpPr>
          <p:cNvPr id="7" name="Subtitle 2"/>
          <p:cNvSpPr txBox="1">
            <a:spLocks/>
          </p:cNvSpPr>
          <p:nvPr/>
        </p:nvSpPr>
        <p:spPr>
          <a:xfrm>
            <a:off x="3702065" y="2940691"/>
            <a:ext cx="7046010" cy="12838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4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Денис Иванов</a:t>
            </a:r>
            <a:endParaRPr lang="en-US" sz="4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None/>
            </a:pPr>
            <a:r>
              <a:rPr lang="en-US" sz="3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@</a:t>
            </a:r>
            <a:r>
              <a:rPr lang="en-US" sz="32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denisivanov</a:t>
            </a:r>
            <a:r>
              <a:rPr lang="ru-RU" sz="3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/>
            </a:r>
            <a:br>
              <a:rPr lang="ru-RU" sz="3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https://github.com/denisivan0v</a:t>
            </a:r>
            <a:endParaRPr lang="en-US" sz="32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4515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205" y="499177"/>
            <a:ext cx="10515600" cy="1325563"/>
          </a:xfrm>
        </p:spPr>
        <p:txBody>
          <a:bodyPr>
            <a:normAutofit/>
          </a:bodyPr>
          <a:lstStyle/>
          <a:p>
            <a:pPr algn="r"/>
            <a:r>
              <a:rPr lang="ru-RU" sz="5400" dirty="0" smtClean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Спасибо</a:t>
            </a:r>
            <a:endParaRPr lang="ru-RU" sz="5400" dirty="0">
              <a:solidFill>
                <a:srgbClr val="00B0F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572" y="676918"/>
            <a:ext cx="1847139" cy="970080"/>
          </a:xfrm>
          <a:prstGeom prst="rect">
            <a:avLst/>
          </a:prstGeom>
        </p:spPr>
      </p:pic>
      <p:sp>
        <p:nvSpPr>
          <p:cNvPr id="7" name="Subtitle 2"/>
          <p:cNvSpPr txBox="1">
            <a:spLocks/>
          </p:cNvSpPr>
          <p:nvPr/>
        </p:nvSpPr>
        <p:spPr>
          <a:xfrm>
            <a:off x="1028205" y="3188664"/>
            <a:ext cx="10275375" cy="12838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https://</a:t>
            </a:r>
            <a:r>
              <a:rPr lang="en-US" sz="4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github.com/denisivan0v/devday-demo</a:t>
            </a:r>
            <a:endParaRPr lang="en-US" sz="4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7684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205" y="499177"/>
            <a:ext cx="10515600" cy="1325563"/>
          </a:xfrm>
        </p:spPr>
        <p:txBody>
          <a:bodyPr>
            <a:normAutofit/>
          </a:bodyPr>
          <a:lstStyle/>
          <a:p>
            <a:pPr algn="r"/>
            <a:r>
              <a:rPr lang="ru-RU" sz="5400" dirty="0" smtClean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Класс приложений</a:t>
            </a:r>
            <a:endParaRPr lang="ru-RU" sz="5400" dirty="0">
              <a:solidFill>
                <a:srgbClr val="00B0F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205" y="2506662"/>
            <a:ext cx="10749813" cy="2433473"/>
          </a:xfrm>
        </p:spPr>
        <p:txBody>
          <a:bodyPr>
            <a:noAutofit/>
          </a:bodyPr>
          <a:lstStyle/>
          <a:p>
            <a:pPr>
              <a:buClr>
                <a:schemeClr val="tx1">
                  <a:lumMod val="50000"/>
                  <a:lumOff val="50000"/>
                </a:schemeClr>
              </a:buClr>
              <a:buFont typeface="Segoe UI Light" panose="020B0502040204020203" pitchFamily="34" charset="0"/>
              <a:buChar char="-"/>
            </a:pPr>
            <a:r>
              <a:rPr lang="en-US" sz="4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Enterprise</a:t>
            </a:r>
          </a:p>
          <a:p>
            <a:pPr>
              <a:buClr>
                <a:schemeClr val="tx1">
                  <a:lumMod val="50000"/>
                  <a:lumOff val="50000"/>
                </a:schemeClr>
              </a:buClr>
              <a:buFont typeface="Segoe UI Light" panose="020B0502040204020203" pitchFamily="34" charset="0"/>
              <a:buChar char="-"/>
            </a:pPr>
            <a:r>
              <a:rPr lang="ru-RU" sz="4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Важна предметная область</a:t>
            </a:r>
          </a:p>
          <a:p>
            <a:pPr>
              <a:buClr>
                <a:schemeClr val="tx1">
                  <a:lumMod val="50000"/>
                  <a:lumOff val="50000"/>
                </a:schemeClr>
              </a:buClr>
              <a:buFont typeface="Segoe UI Light" panose="020B0502040204020203" pitchFamily="34" charset="0"/>
              <a:buChar char="-"/>
            </a:pPr>
            <a:r>
              <a:rPr lang="ru-RU" sz="4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Автоматизация бизнес-процессов</a:t>
            </a:r>
          </a:p>
          <a:p>
            <a:pPr>
              <a:buClr>
                <a:schemeClr val="tx1">
                  <a:lumMod val="50000"/>
                  <a:lumOff val="50000"/>
                </a:schemeClr>
              </a:buClr>
              <a:buFont typeface="Segoe UI Light" panose="020B0502040204020203" pitchFamily="34" charset="0"/>
              <a:buChar char="-"/>
            </a:pPr>
            <a:r>
              <a:rPr lang="ru-RU" sz="4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Многоэтапные бизнес-операции</a:t>
            </a:r>
            <a:endParaRPr lang="ru-RU" sz="4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572" y="676918"/>
            <a:ext cx="1847139" cy="97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971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205" y="499177"/>
            <a:ext cx="10515600" cy="1325563"/>
          </a:xfrm>
        </p:spPr>
        <p:txBody>
          <a:bodyPr>
            <a:normAutofit/>
          </a:bodyPr>
          <a:lstStyle/>
          <a:p>
            <a:pPr algn="r"/>
            <a:r>
              <a:rPr lang="ru-RU" sz="5400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Эволюция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572" y="676918"/>
            <a:ext cx="1847139" cy="970080"/>
          </a:xfrm>
          <a:prstGeom prst="rect">
            <a:avLst/>
          </a:prstGeom>
        </p:spPr>
      </p:pic>
      <p:pic>
        <p:nvPicPr>
          <p:cNvPr id="7170" name="Picture 2" descr="http://s5.pikabu.ru/post_img/2014/04/28/6/1398674718_2039497823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6241" y="1824740"/>
            <a:ext cx="6359527" cy="4790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2075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205" y="499177"/>
            <a:ext cx="10515600" cy="1325563"/>
          </a:xfrm>
        </p:spPr>
        <p:txBody>
          <a:bodyPr>
            <a:normAutofit/>
          </a:bodyPr>
          <a:lstStyle/>
          <a:p>
            <a:pPr algn="r"/>
            <a:r>
              <a:rPr lang="ru-RU" sz="5400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Эволюция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205" y="2506662"/>
            <a:ext cx="10749813" cy="2433473"/>
          </a:xfrm>
        </p:spPr>
        <p:txBody>
          <a:bodyPr>
            <a:noAutofit/>
          </a:bodyPr>
          <a:lstStyle/>
          <a:p>
            <a:pPr>
              <a:buClr>
                <a:schemeClr val="tx1">
                  <a:lumMod val="50000"/>
                  <a:lumOff val="50000"/>
                </a:schemeClr>
              </a:buClr>
              <a:buFont typeface="Segoe UI Light" panose="020B0502040204020203" pitchFamily="34" charset="0"/>
              <a:buChar char="-"/>
            </a:pPr>
            <a:r>
              <a:rPr lang="ru-RU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Клиент-серверные, синхронное выполнение</a:t>
            </a:r>
          </a:p>
          <a:p>
            <a:pPr>
              <a:buClr>
                <a:schemeClr val="tx1">
                  <a:lumMod val="50000"/>
                  <a:lumOff val="50000"/>
                </a:schemeClr>
              </a:buClr>
              <a:buFont typeface="Segoe UI Light" panose="020B0502040204020203" pitchFamily="34" charset="0"/>
              <a:buChar char="-"/>
            </a:pPr>
            <a:endParaRPr lang="ru-RU" sz="4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572" y="676918"/>
            <a:ext cx="1847139" cy="97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747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205" y="499177"/>
            <a:ext cx="10515600" cy="1325563"/>
          </a:xfrm>
        </p:spPr>
        <p:txBody>
          <a:bodyPr>
            <a:normAutofit/>
          </a:bodyPr>
          <a:lstStyle/>
          <a:p>
            <a:pPr algn="r"/>
            <a:r>
              <a:rPr lang="ru-RU" sz="5400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Эволюция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205" y="2506662"/>
            <a:ext cx="10749813" cy="2433473"/>
          </a:xfrm>
        </p:spPr>
        <p:txBody>
          <a:bodyPr>
            <a:noAutofit/>
          </a:bodyPr>
          <a:lstStyle/>
          <a:p>
            <a:pPr>
              <a:buClr>
                <a:schemeClr val="tx1">
                  <a:lumMod val="50000"/>
                  <a:lumOff val="50000"/>
                </a:schemeClr>
              </a:buClr>
              <a:buFont typeface="Segoe UI Light" panose="020B0502040204020203" pitchFamily="34" charset="0"/>
              <a:buChar char="-"/>
            </a:pPr>
            <a:endParaRPr lang="ru-RU" sz="4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buClr>
                <a:schemeClr val="tx1">
                  <a:lumMod val="50000"/>
                  <a:lumOff val="50000"/>
                </a:schemeClr>
              </a:buClr>
              <a:buFont typeface="Segoe UI Light" panose="020B0502040204020203" pitchFamily="34" charset="0"/>
              <a:buChar char="-"/>
            </a:pPr>
            <a:r>
              <a:rPr lang="ru-RU" sz="4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Фоновые операции</a:t>
            </a:r>
            <a:endParaRPr lang="ru-RU" sz="4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572" y="676918"/>
            <a:ext cx="1847139" cy="97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096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205" y="499177"/>
            <a:ext cx="10515600" cy="1325563"/>
          </a:xfrm>
        </p:spPr>
        <p:txBody>
          <a:bodyPr>
            <a:normAutofit/>
          </a:bodyPr>
          <a:lstStyle/>
          <a:p>
            <a:pPr algn="r"/>
            <a:r>
              <a:rPr lang="ru-RU" sz="5400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Эволюция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205" y="2506662"/>
            <a:ext cx="10749813" cy="2433473"/>
          </a:xfrm>
        </p:spPr>
        <p:txBody>
          <a:bodyPr>
            <a:noAutofit/>
          </a:bodyPr>
          <a:lstStyle/>
          <a:p>
            <a:pPr>
              <a:buClr>
                <a:schemeClr val="tx1">
                  <a:lumMod val="50000"/>
                  <a:lumOff val="50000"/>
                </a:schemeClr>
              </a:buClr>
              <a:buFont typeface="Segoe UI Light" panose="020B0502040204020203" pitchFamily="34" charset="0"/>
              <a:buChar char="-"/>
            </a:pPr>
            <a:endParaRPr lang="ru-RU" sz="4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buClr>
                <a:schemeClr val="tx1">
                  <a:lumMod val="50000"/>
                  <a:lumOff val="50000"/>
                </a:schemeClr>
              </a:buClr>
              <a:buFont typeface="Segoe UI Light" panose="020B0502040204020203" pitchFamily="34" charset="0"/>
              <a:buChar char="-"/>
            </a:pPr>
            <a:endParaRPr lang="ru-RU" sz="4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buClr>
                <a:schemeClr val="tx1">
                  <a:lumMod val="50000"/>
                  <a:lumOff val="50000"/>
                </a:schemeClr>
              </a:buClr>
              <a:buFont typeface="Segoe UI Light" panose="020B0502040204020203" pitchFamily="34" charset="0"/>
              <a:buChar char="-"/>
            </a:pPr>
            <a:r>
              <a:rPr lang="ru-RU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Декомпозиция бек-энда</a:t>
            </a:r>
          </a:p>
          <a:p>
            <a:pPr>
              <a:buClr>
                <a:schemeClr val="tx1">
                  <a:lumMod val="50000"/>
                  <a:lumOff val="50000"/>
                </a:schemeClr>
              </a:buClr>
              <a:buFont typeface="Segoe UI Light" panose="020B0502040204020203" pitchFamily="34" charset="0"/>
              <a:buChar char="-"/>
            </a:pPr>
            <a:endParaRPr lang="ru-RU" sz="4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572" y="676918"/>
            <a:ext cx="1847139" cy="97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135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205" y="499177"/>
            <a:ext cx="10515600" cy="1325563"/>
          </a:xfrm>
        </p:spPr>
        <p:txBody>
          <a:bodyPr>
            <a:normAutofit/>
          </a:bodyPr>
          <a:lstStyle/>
          <a:p>
            <a:pPr algn="r"/>
            <a:r>
              <a:rPr lang="ru-RU" sz="5400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Эволюция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205" y="2506662"/>
            <a:ext cx="10749813" cy="2433473"/>
          </a:xfrm>
        </p:spPr>
        <p:txBody>
          <a:bodyPr>
            <a:noAutofit/>
          </a:bodyPr>
          <a:lstStyle/>
          <a:p>
            <a:pPr>
              <a:buClr>
                <a:schemeClr val="tx1">
                  <a:lumMod val="50000"/>
                  <a:lumOff val="50000"/>
                </a:schemeClr>
              </a:buClr>
              <a:buFont typeface="Segoe UI Light" panose="020B0502040204020203" pitchFamily="34" charset="0"/>
              <a:buChar char="-"/>
            </a:pPr>
            <a:endParaRPr lang="ru-RU" sz="4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buClr>
                <a:schemeClr val="tx1">
                  <a:lumMod val="50000"/>
                  <a:lumOff val="50000"/>
                </a:schemeClr>
              </a:buClr>
              <a:buFont typeface="Segoe UI Light" panose="020B0502040204020203" pitchFamily="34" charset="0"/>
              <a:buChar char="-"/>
            </a:pPr>
            <a:endParaRPr lang="ru-RU" sz="4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buClr>
                <a:schemeClr val="tx1">
                  <a:lumMod val="50000"/>
                  <a:lumOff val="50000"/>
                </a:schemeClr>
              </a:buClr>
              <a:buFont typeface="Segoe UI Light" panose="020B0502040204020203" pitchFamily="34" charset="0"/>
              <a:buChar char="-"/>
            </a:pPr>
            <a:endParaRPr lang="ru-RU" sz="4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buClr>
                <a:schemeClr val="tx1">
                  <a:lumMod val="50000"/>
                  <a:lumOff val="50000"/>
                </a:schemeClr>
              </a:buClr>
              <a:buFont typeface="Segoe UI Light" panose="020B0502040204020203" pitchFamily="34" charset="0"/>
              <a:buChar char="-"/>
            </a:pPr>
            <a:r>
              <a:rPr lang="ru-RU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Несколько фронт-эндов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572" y="676918"/>
            <a:ext cx="1847139" cy="97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926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205" y="499177"/>
            <a:ext cx="10515600" cy="1325563"/>
          </a:xfrm>
        </p:spPr>
        <p:txBody>
          <a:bodyPr>
            <a:normAutofit/>
          </a:bodyPr>
          <a:lstStyle/>
          <a:p>
            <a:pPr algn="r"/>
            <a:r>
              <a:rPr lang="ru-RU" sz="5400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Проблема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205" y="2506662"/>
            <a:ext cx="10749813" cy="2433473"/>
          </a:xfrm>
        </p:spPr>
        <p:txBody>
          <a:bodyPr>
            <a:noAutofit/>
          </a:bodyPr>
          <a:lstStyle/>
          <a:p>
            <a:pPr marL="742950" indent="-742950">
              <a:buFont typeface="+mj-lt"/>
              <a:buAutoNum type="arabicPeriod"/>
            </a:pPr>
            <a:endParaRPr lang="ru-RU" sz="4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572" y="676918"/>
            <a:ext cx="1847139" cy="970080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1180605" y="2659062"/>
            <a:ext cx="10749813" cy="24334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indent="-742950">
              <a:buFont typeface="+mj-lt"/>
              <a:buAutoNum type="arabicPeriod"/>
            </a:pPr>
            <a:endParaRPr lang="ru-RU" sz="4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1424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3071</TotalTime>
  <Words>209</Words>
  <Application>Microsoft Office PowerPoint</Application>
  <PresentationFormat>Widescreen</PresentationFormat>
  <Paragraphs>103</Paragraphs>
  <Slides>28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Calibri Light</vt:lpstr>
      <vt:lpstr>Segoe UI Light</vt:lpstr>
      <vt:lpstr>Office Theme</vt:lpstr>
      <vt:lpstr>Распределенные приложения и Azure Service Bus</vt:lpstr>
      <vt:lpstr>PowerPoint Presentation</vt:lpstr>
      <vt:lpstr>Класс приложений</vt:lpstr>
      <vt:lpstr>Эволюция</vt:lpstr>
      <vt:lpstr>Эволюция</vt:lpstr>
      <vt:lpstr>Эволюция</vt:lpstr>
      <vt:lpstr>Эволюция</vt:lpstr>
      <vt:lpstr>Эволюция</vt:lpstr>
      <vt:lpstr>Проблема</vt:lpstr>
      <vt:lpstr>PowerPoint Presentation</vt:lpstr>
      <vt:lpstr>Проблема</vt:lpstr>
      <vt:lpstr>PowerPoint Presentation</vt:lpstr>
      <vt:lpstr>Проблема</vt:lpstr>
      <vt:lpstr>PowerPoint Presentation</vt:lpstr>
      <vt:lpstr>Подходы к проектированию приложений</vt:lpstr>
      <vt:lpstr>Message driven architecture</vt:lpstr>
      <vt:lpstr>Демо-приложение</vt:lpstr>
      <vt:lpstr>Демо-приложение</vt:lpstr>
      <vt:lpstr>Топология демо-приложения</vt:lpstr>
      <vt:lpstr>Используемые технологии</vt:lpstr>
      <vt:lpstr>PowerPoint Presentation</vt:lpstr>
      <vt:lpstr>PowerPoint Presentation</vt:lpstr>
      <vt:lpstr>Возможности  Service Bus For Windows/ Azure Service Bus</vt:lpstr>
      <vt:lpstr>Возможности  Service Bus For Windows/ Azure Service Bus</vt:lpstr>
      <vt:lpstr>Профиты</vt:lpstr>
      <vt:lpstr>Напоследок</vt:lpstr>
      <vt:lpstr>Вопросы?</vt:lpstr>
      <vt:lpstr>Спасибо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Распределенные приложения и Azure Service Bus</dc:title>
  <dc:creator>Denis Ivanov</dc:creator>
  <cp:lastModifiedBy>Иванов Денис Игоревич</cp:lastModifiedBy>
  <cp:revision>57</cp:revision>
  <dcterms:created xsi:type="dcterms:W3CDTF">2014-06-15T08:55:03Z</dcterms:created>
  <dcterms:modified xsi:type="dcterms:W3CDTF">2014-06-27T06:42:45Z</dcterms:modified>
</cp:coreProperties>
</file>