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756" y="114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00-48F6-93D6-29F7B11F9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00-48F6-93D6-29F7B11F9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00-48F6-93D6-29F7B11F9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51296"/>
        <c:axId val="601055720"/>
      </c:lineChart>
      <c:catAx>
        <c:axId val="6113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53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54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65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01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8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2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84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61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9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2" name="Retângulo 11"/>
          <p:cNvSpPr/>
          <p:nvPr userDrawn="1"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 userDrawn="1"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 rtlCol="0">
            <a:noAutofit/>
          </a:bodyPr>
          <a:lstStyle>
            <a:lvl1pPr>
              <a:defRPr sz="4051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pt-BR" sz="1350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pt-BR" sz="1350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17/04/2019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600201"/>
            <a:ext cx="7704856" cy="1900807"/>
          </a:xfrm>
        </p:spPr>
        <p:txBody>
          <a:bodyPr rtlCol="0"/>
          <a:lstStyle/>
          <a:p>
            <a:pPr rtl="0"/>
            <a:r>
              <a:rPr lang="pt-BR" sz="3600" b="1" dirty="0" smtClean="0"/>
              <a:t>Contagem de </a:t>
            </a:r>
            <a:r>
              <a:rPr lang="pt-BR" sz="3600" b="1" dirty="0" smtClean="0"/>
              <a:t>ocorrências em uma sequência</a:t>
            </a:r>
            <a:endParaRPr lang="pt-BR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1976" y="4077072"/>
            <a:ext cx="5638800" cy="1116085"/>
          </a:xfrm>
        </p:spPr>
        <p:txBody>
          <a:bodyPr rtlCol="0"/>
          <a:lstStyle/>
          <a:p>
            <a:pPr rtl="0"/>
            <a:r>
              <a:rPr lang="pt-BR" dirty="0" smtClean="0"/>
              <a:t>Alisson</a:t>
            </a:r>
          </a:p>
          <a:p>
            <a:pPr rtl="0"/>
            <a:r>
              <a:rPr lang="pt-BR" dirty="0" smtClean="0"/>
              <a:t>Denis</a:t>
            </a:r>
          </a:p>
          <a:p>
            <a:pPr rtl="0"/>
            <a:r>
              <a:rPr lang="pt-BR" dirty="0" smtClean="0"/>
              <a:t>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Tabelas com destaques de tempo</a:t>
            </a:r>
            <a:endParaRPr lang="pt-BR" dirty="0"/>
          </a:p>
        </p:txBody>
      </p:sp>
      <p:graphicFrame>
        <p:nvGraphicFramePr>
          <p:cNvPr id="4" name="Espaço reservado para conteúd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8967"/>
              </p:ext>
            </p:extLst>
          </p:nvPr>
        </p:nvGraphicFramePr>
        <p:xfrm>
          <a:off x="2987824" y="2636912"/>
          <a:ext cx="3612108" cy="165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4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N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A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err="1" smtClean="0"/>
                        <a:t>Alg</a:t>
                      </a:r>
                      <a:r>
                        <a:rPr lang="pt-BR" sz="1400" noProof="0" dirty="0" smtClean="0"/>
                        <a:t> B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82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95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76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88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45">
                <a:tc>
                  <a:txBody>
                    <a:bodyPr/>
                    <a:lstStyle/>
                    <a:p>
                      <a:pPr rtl="0"/>
                      <a:r>
                        <a:rPr lang="pt-BR" sz="1400" noProof="0" dirty="0" smtClean="0"/>
                        <a:t>100000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84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noProof="0" dirty="0" smtClean="0"/>
                        <a:t>90</a:t>
                      </a:r>
                      <a:endParaRPr lang="pt-BR" sz="1400" noProof="0" dirty="0"/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COMPARAÇÃO DAS ABORDAGENS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Gráfico de curvas</a:t>
            </a:r>
            <a:endParaRPr lang="pt-BR" dirty="0"/>
          </a:p>
        </p:txBody>
      </p:sp>
      <p:graphicFrame>
        <p:nvGraphicFramePr>
          <p:cNvPr id="4" name="Espaço reservado para conteúdo 6" descr="Gráfico de barras empilhadas que representa&#10;3 séries e 4 categoria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99688"/>
              </p:ext>
            </p:extLst>
          </p:nvPr>
        </p:nvGraphicFramePr>
        <p:xfrm>
          <a:off x="1195700" y="2057043"/>
          <a:ext cx="7338542" cy="3429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27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ALGORTIMO O(n)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Verificar se tem essa 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O PROBLEMA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Determinar, para cada elemento, o número de ocorrências em uma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146876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 smtClean="0"/>
              <a:t>Uma solução de força-bruta é comparar cada elemento específico com todos os elementos da sequência.</a:t>
            </a:r>
          </a:p>
          <a:p>
            <a:pPr rtl="0">
              <a:lnSpc>
                <a:spcPct val="100000"/>
              </a:lnSpc>
            </a:pPr>
            <a:r>
              <a:rPr lang="pt-BR" dirty="0" smtClean="0"/>
              <a:t>Existem n^2 pares de elementos para serem comparados</a:t>
            </a:r>
          </a:p>
          <a:p>
            <a:pPr rtl="0"/>
            <a:endParaRPr lang="pt-BR" dirty="0"/>
          </a:p>
          <a:p>
            <a:pPr rtl="0"/>
            <a:endParaRPr lang="pt-BR" dirty="0" smtClean="0"/>
          </a:p>
          <a:p>
            <a:pPr rtl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31640" y="3284984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 smtClean="0">
                <a:solidFill>
                  <a:srgbClr val="0070C0"/>
                </a:solidFill>
              </a:rPr>
              <a:t>CONTAGEM-OCORRÊNCIAS</a:t>
            </a:r>
            <a:r>
              <a:rPr lang="pt-BR" dirty="0" smtClean="0"/>
              <a:t>(A, n)</a:t>
            </a:r>
          </a:p>
          <a:p>
            <a:pPr lvl="1">
              <a:lnSpc>
                <a:spcPct val="120000"/>
              </a:lnSpc>
            </a:pPr>
            <a:r>
              <a:rPr lang="pt-BR" b="1" dirty="0" smtClean="0"/>
              <a:t>para</a:t>
            </a:r>
            <a:r>
              <a:rPr lang="pt-BR" dirty="0" smtClean="0"/>
              <a:t> i ← 1 </a:t>
            </a:r>
            <a:r>
              <a:rPr lang="pt-BR" b="1" dirty="0" smtClean="0"/>
              <a:t>até</a:t>
            </a:r>
            <a:r>
              <a:rPr lang="pt-BR" dirty="0" smtClean="0"/>
              <a:t> n </a:t>
            </a:r>
            <a:r>
              <a:rPr lang="pt-BR" b="1" dirty="0" smtClean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b="1" dirty="0"/>
              <a:t>para</a:t>
            </a:r>
            <a:r>
              <a:rPr lang="pt-BR" dirty="0"/>
              <a:t> j</a:t>
            </a:r>
            <a:r>
              <a:rPr lang="pt-BR" dirty="0" smtClean="0"/>
              <a:t> </a:t>
            </a:r>
            <a:r>
              <a:rPr lang="pt-BR" dirty="0"/>
              <a:t>← </a:t>
            </a:r>
            <a:r>
              <a:rPr lang="pt-BR" dirty="0" smtClean="0"/>
              <a:t>1 </a:t>
            </a:r>
            <a:r>
              <a:rPr lang="pt-BR" b="1" dirty="0"/>
              <a:t>até</a:t>
            </a:r>
            <a:r>
              <a:rPr lang="pt-BR" dirty="0"/>
              <a:t> n </a:t>
            </a:r>
            <a:r>
              <a:rPr lang="pt-BR" b="1" dirty="0" smtClean="0"/>
              <a:t>faça</a:t>
            </a:r>
          </a:p>
          <a:p>
            <a:pPr lvl="1">
              <a:lnSpc>
                <a:spcPct val="120000"/>
              </a:lnSpc>
            </a:pPr>
            <a:r>
              <a:rPr lang="pt-BR" dirty="0" smtClean="0"/>
              <a:t>		</a:t>
            </a:r>
            <a:r>
              <a:rPr lang="pt-BR" b="1" dirty="0" smtClean="0"/>
              <a:t>se</a:t>
            </a:r>
            <a:r>
              <a:rPr lang="pt-BR" dirty="0" smtClean="0"/>
              <a:t> A[i] = A[j]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	</a:t>
            </a:r>
            <a:r>
              <a:rPr lang="pt-BR" dirty="0" smtClean="0"/>
              <a:t>		</a:t>
            </a:r>
            <a:r>
              <a:rPr lang="pt-BR" b="1" dirty="0" smtClean="0"/>
              <a:t>então</a:t>
            </a:r>
            <a:r>
              <a:rPr lang="pt-BR" dirty="0" smtClean="0"/>
              <a:t> contar </a:t>
            </a:r>
            <a:r>
              <a:rPr lang="pt-BR" dirty="0"/>
              <a:t>←</a:t>
            </a:r>
            <a:r>
              <a:rPr lang="pt-BR" dirty="0" smtClean="0"/>
              <a:t> contar +1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0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5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dirty="0" smtClean="0"/>
              <a:t>TRIVIAL</a:t>
            </a:r>
            <a:endParaRPr lang="pt-BR" b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Trecho do código responsável pelo tempo </a:t>
            </a:r>
            <a:r>
              <a:rPr lang="pt-BR" dirty="0"/>
              <a:t>exponencial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79" y="2276872"/>
            <a:ext cx="6421597" cy="39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Reduzir a um problema conhecido: ordenação</a:t>
            </a:r>
          </a:p>
          <a:p>
            <a:pPr rtl="0"/>
            <a:r>
              <a:rPr lang="pt-BR" dirty="0" smtClean="0"/>
              <a:t>É possível ordenar em tempo O (n log n) utilizando a técnica de </a:t>
            </a:r>
            <a:r>
              <a:rPr lang="pt-BR" b="1" dirty="0" smtClean="0"/>
              <a:t>divisão e conquista</a:t>
            </a:r>
            <a:endParaRPr lang="pt-BR" b="1" dirty="0" smtClean="0"/>
          </a:p>
          <a:p>
            <a:pPr rtl="0"/>
            <a:endParaRPr lang="pt-BR" dirty="0" smtClean="0"/>
          </a:p>
          <a:p>
            <a:pPr rtl="0"/>
            <a:r>
              <a:rPr lang="pt-BR" dirty="0" smtClean="0"/>
              <a:t>Listar </a:t>
            </a:r>
            <a:r>
              <a:rPr lang="pt-BR" dirty="0" smtClean="0"/>
              <a:t>as opções de algoritmos conhecidos e suas ordens de complexidade e exibir a escolha pelo </a:t>
            </a:r>
            <a:r>
              <a:rPr lang="pt-BR" dirty="0" err="1" smtClean="0"/>
              <a:t>mergesort</a:t>
            </a:r>
            <a:endParaRPr lang="pt-BR" dirty="0" smtClean="0"/>
          </a:p>
          <a:p>
            <a:pPr rtl="0"/>
            <a:r>
              <a:rPr lang="pt-BR" dirty="0" smtClean="0"/>
              <a:t>Falar sobre essa </a:t>
            </a:r>
            <a:r>
              <a:rPr lang="pt-BR" dirty="0" smtClean="0"/>
              <a:t>técnica</a:t>
            </a:r>
          </a:p>
          <a:p>
            <a:r>
              <a:rPr lang="pt-BR" dirty="0"/>
              <a:t>Como a ordenação requer tempo O (n </a:t>
            </a:r>
            <a:r>
              <a:rPr lang="pt-BR" dirty="0" err="1"/>
              <a:t>lg</a:t>
            </a:r>
            <a:r>
              <a:rPr lang="pt-BR" dirty="0"/>
              <a:t> n) e o cálculo após a ordenação requer tempo O (n), esta solução usa o tempo O (n </a:t>
            </a:r>
            <a:r>
              <a:rPr lang="pt-BR" dirty="0" err="1"/>
              <a:t>lg</a:t>
            </a:r>
            <a:r>
              <a:rPr lang="pt-BR" dirty="0"/>
              <a:t> 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Incluir pseudocódigo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Demonstrar a ordem de complexidade:</a:t>
            </a:r>
          </a:p>
          <a:p>
            <a:pPr lvl="1"/>
            <a:r>
              <a:rPr lang="pt-BR" dirty="0" smtClean="0"/>
              <a:t>Demonstrar a árvore de recursão (incluir imagem)</a:t>
            </a:r>
          </a:p>
          <a:p>
            <a:pPr lvl="1"/>
            <a:r>
              <a:rPr lang="pt-BR" dirty="0" smtClean="0"/>
              <a:t>Demonstrar pelo método da substituição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2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SOLUÇÃO </a:t>
            </a:r>
            <a:r>
              <a:rPr lang="pt-BR" b="1" i="1" dirty="0" smtClean="0"/>
              <a:t>DIVIDE AND CONQUER</a:t>
            </a:r>
            <a:endParaRPr lang="pt-BR" b="1" i="1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Exibir trecho do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0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151</TotalTime>
  <Words>247</Words>
  <Application>Microsoft Office PowerPoint</Application>
  <PresentationFormat>Apresentação na tela (4:3)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Matemática 16:9</vt:lpstr>
      <vt:lpstr>Contagem de ocorrências em uma sequência</vt:lpstr>
      <vt:lpstr>O PROBLEMA</vt:lpstr>
      <vt:lpstr>SOLUÇÃO TRIVIAL</vt:lpstr>
      <vt:lpstr>SOLUÇÃO TRIVIAL</vt:lpstr>
      <vt:lpstr>SOLUÇÃO TRIVIAL</vt:lpstr>
      <vt:lpstr>SOLUÇÃO DIVIDE AND CONQUER</vt:lpstr>
      <vt:lpstr>SOLUÇÃO DIVIDE AND CONQUER</vt:lpstr>
      <vt:lpstr>SOLUÇÃO DIVIDE AND CONQUER</vt:lpstr>
      <vt:lpstr>SOLUÇÃO DIVIDE AND CONQUER</vt:lpstr>
      <vt:lpstr>COMPARAÇÃO DAS ABORDAGENS</vt:lpstr>
      <vt:lpstr>COMPARAÇÃO DAS ABORDAGENS</vt:lpstr>
      <vt:lpstr>ALGORTIMO O(n)</vt:lpstr>
    </vt:vector>
  </TitlesOfParts>
  <Company>Universidade Federal de Uberlândia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 de elementos</dc:title>
  <dc:creator>Denis José</dc:creator>
  <cp:lastModifiedBy>Denis José</cp:lastModifiedBy>
  <cp:revision>47</cp:revision>
  <dcterms:created xsi:type="dcterms:W3CDTF">2019-04-17T14:23:35Z</dcterms:created>
  <dcterms:modified xsi:type="dcterms:W3CDTF">2019-04-17T20:25:38Z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