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68" r:id="rId14"/>
    <p:sldId id="269" r:id="rId15"/>
    <p:sldId id="271" r:id="rId16"/>
    <p:sldId id="258" r:id="rId17"/>
    <p:sldId id="260" r:id="rId18"/>
    <p:sldId id="261" r:id="rId19"/>
    <p:sldId id="262" r:id="rId20"/>
    <p:sldId id="272" r:id="rId21"/>
    <p:sldId id="264" r:id="rId22"/>
  </p:sldIdLst>
  <p:sldSz cx="9144000" cy="6858000" type="screen4x3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7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74" d="100"/>
          <a:sy n="74" d="100"/>
        </p:scale>
        <p:origin x="1248" y="72"/>
      </p:cViewPr>
      <p:guideLst>
        <p:guide orient="horz" pos="2160"/>
        <p:guide pos="2880"/>
        <p:guide pos="7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2" d="100"/>
          <a:sy n="72" d="100"/>
        </p:scale>
        <p:origin x="414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E00-48F6-93D6-29F7B11F97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E00-48F6-93D6-29F7B11F976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8E00-48F6-93D6-29F7B11F97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5551520"/>
        <c:axId val="211618800"/>
      </c:lineChart>
      <c:catAx>
        <c:axId val="175551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1618800"/>
        <c:crosses val="autoZero"/>
        <c:auto val="1"/>
        <c:lblAlgn val="ctr"/>
        <c:lblOffset val="100"/>
        <c:noMultiLvlLbl val="0"/>
      </c:catAx>
      <c:valAx>
        <c:axId val="211618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5551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758CBA3A-9936-4C67-965C-A8DD3074879B}">
      <dgm:prSet phldrT="[Text]"/>
      <dgm:spPr/>
      <dgm:t>
        <a:bodyPr rtlCol="0"/>
        <a:lstStyle/>
        <a:p>
          <a:pPr rtl="0"/>
          <a:r>
            <a:rPr lang="pt-BR" noProof="0" dirty="0" smtClean="0"/>
            <a:t>A</a:t>
          </a:r>
          <a:endParaRPr lang="pt-BR" noProof="0" dirty="0"/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290E9CBE-1634-47AD-B973-508944073D35}" type="sib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E90264E4-81CE-47E1-80E3-2624D8E5DFEE}">
      <dgm:prSet phldrT="[Text]"/>
      <dgm:spPr/>
      <dgm:t>
        <a:bodyPr rtlCol="0"/>
        <a:lstStyle/>
        <a:p>
          <a:pPr rtl="0"/>
          <a:r>
            <a:rPr lang="pt-BR" noProof="0" dirty="0" smtClean="0"/>
            <a:t>Tarefa 1</a:t>
          </a:r>
          <a:endParaRPr lang="pt-BR" noProof="0" dirty="0"/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F41EE2E3-AB57-4E33-8FAD-2DCFFB467FDC}" type="sib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B8D53E29-122A-46E1-B481-B57598D97444}">
      <dgm:prSet phldrT="[Text]"/>
      <dgm:spPr/>
      <dgm:t>
        <a:bodyPr rtlCol="0"/>
        <a:lstStyle/>
        <a:p>
          <a:pPr rtl="0"/>
          <a:r>
            <a:rPr lang="pt-BR" noProof="0" dirty="0" smtClean="0"/>
            <a:t>Tarefa 2</a:t>
          </a:r>
          <a:endParaRPr lang="pt-BR" noProof="0" dirty="0"/>
        </a:p>
      </dgm:t>
    </dgm:pt>
    <dgm:pt modelId="{EF8E1F9D-EFFE-4283-A7B6-A44D3292ACA4}" type="parTrans" cxnId="{C5FFCAE6-64D2-4A77-B85B-A376B2EE8E4F}">
      <dgm:prSet/>
      <dgm:spPr/>
      <dgm:t>
        <a:bodyPr rtlCol="0"/>
        <a:lstStyle/>
        <a:p>
          <a:pPr rtl="0"/>
          <a:endParaRPr lang="pt-BR" noProof="0" dirty="0"/>
        </a:p>
      </dgm:t>
    </dgm:pt>
    <dgm:pt modelId="{99B04B81-08CA-46AC-951C-217069AEF451}" type="sibTrans" cxnId="{C5FFCAE6-64D2-4A77-B85B-A376B2EE8E4F}">
      <dgm:prSet/>
      <dgm:spPr/>
      <dgm:t>
        <a:bodyPr rtlCol="0"/>
        <a:lstStyle/>
        <a:p>
          <a:pPr rtl="0"/>
          <a:endParaRPr lang="pt-BR" noProof="0" dirty="0"/>
        </a:p>
      </dgm:t>
    </dgm:pt>
    <dgm:pt modelId="{15031D9C-993C-4715-A26F-56D8831933EB}">
      <dgm:prSet phldrT="[Text]"/>
      <dgm:spPr/>
      <dgm:t>
        <a:bodyPr rtlCol="0"/>
        <a:lstStyle/>
        <a:p>
          <a:pPr rtl="0"/>
          <a:r>
            <a:rPr lang="pt-BR" noProof="0" dirty="0" smtClean="0"/>
            <a:t>B</a:t>
          </a:r>
          <a:endParaRPr lang="pt-BR" noProof="0" dirty="0"/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FB1D36D5-798A-40AA-91C3-3F3E5AF1A86F}" type="sib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07B93839-AE15-473C-B47B-27FA5DBEE4E9}">
      <dgm:prSet phldrT="[Text]"/>
      <dgm:spPr/>
      <dgm:t>
        <a:bodyPr rtlCol="0"/>
        <a:lstStyle/>
        <a:p>
          <a:pPr rtl="0"/>
          <a:r>
            <a:rPr lang="pt-BR" noProof="0" dirty="0" smtClean="0"/>
            <a:t>Tarefa 1</a:t>
          </a:r>
          <a:endParaRPr lang="pt-BR" noProof="0" dirty="0"/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0468DBFC-CB2D-4B3A-AAE7-09352D12344E}" type="sib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23C50191-A44D-4110-97C1-1DC6F9FD79CA}">
      <dgm:prSet phldrT="[Text]"/>
      <dgm:spPr/>
      <dgm:t>
        <a:bodyPr rtlCol="0"/>
        <a:lstStyle/>
        <a:p>
          <a:pPr rtl="0"/>
          <a:r>
            <a:rPr lang="pt-BR" noProof="0" dirty="0" smtClean="0"/>
            <a:t>Tarefa 2</a:t>
          </a:r>
          <a:endParaRPr lang="pt-BR" noProof="0" dirty="0"/>
        </a:p>
      </dgm:t>
    </dgm:pt>
    <dgm:pt modelId="{E183CF6D-105A-4EAB-A780-A97B120C1182}" type="parTrans" cxnId="{A71F00B0-D098-4236-AD79-95FC48F754F5}">
      <dgm:prSet/>
      <dgm:spPr/>
      <dgm:t>
        <a:bodyPr rtlCol="0"/>
        <a:lstStyle/>
        <a:p>
          <a:pPr rtl="0"/>
          <a:endParaRPr lang="pt-BR" noProof="0" dirty="0"/>
        </a:p>
      </dgm:t>
    </dgm:pt>
    <dgm:pt modelId="{8625F877-DCE4-4E39-929E-7FA0A761B660}" type="sibTrans" cxnId="{A71F00B0-D098-4236-AD79-95FC48F754F5}">
      <dgm:prSet/>
      <dgm:spPr/>
      <dgm:t>
        <a:bodyPr rtlCol="0"/>
        <a:lstStyle/>
        <a:p>
          <a:pPr rtl="0"/>
          <a:endParaRPr lang="pt-BR" noProof="0" dirty="0"/>
        </a:p>
      </dgm:t>
    </dgm:pt>
    <dgm:pt modelId="{2936D842-720E-4365-AD39-F6EAEC441633}">
      <dgm:prSet phldrT="[Text]"/>
      <dgm:spPr/>
      <dgm:t>
        <a:bodyPr rtlCol="0"/>
        <a:lstStyle/>
        <a:p>
          <a:pPr rtl="0"/>
          <a:r>
            <a:rPr lang="pt-BR" noProof="0" dirty="0" smtClean="0"/>
            <a:t>C</a:t>
          </a:r>
          <a:endParaRPr lang="pt-BR" noProof="0" dirty="0"/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96C19FF6-672B-4588-9D93-2A932D4ACF8D}" type="sib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A05E8D05-15E6-4BEC-B725-D745A48258D3}">
      <dgm:prSet phldrT="[Text]"/>
      <dgm:spPr/>
      <dgm:t>
        <a:bodyPr rtlCol="0"/>
        <a:lstStyle/>
        <a:p>
          <a:pPr rtl="0"/>
          <a:r>
            <a:rPr lang="pt-BR" noProof="0" dirty="0" smtClean="0"/>
            <a:t>Tarefa 1</a:t>
          </a:r>
          <a:endParaRPr lang="pt-BR" noProof="0" dirty="0"/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EA09E308-F440-47C6-8C86-B63BABC170D9}" type="sib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501543CC-DA58-457B-906B-32038F856438}">
      <dgm:prSet phldrT="[Text]"/>
      <dgm:spPr/>
      <dgm:t>
        <a:bodyPr rtlCol="0"/>
        <a:lstStyle/>
        <a:p>
          <a:pPr rtl="0"/>
          <a:r>
            <a:rPr lang="pt-BR" noProof="0" dirty="0" smtClean="0"/>
            <a:t>Tarefa 2</a:t>
          </a:r>
          <a:endParaRPr lang="pt-BR" noProof="0" dirty="0"/>
        </a:p>
      </dgm:t>
    </dgm:pt>
    <dgm:pt modelId="{5E67377B-1C69-4BC4-AA80-867A0F76CC63}" type="parTrans" cxnId="{828862EB-D32C-4FA8-A0B8-53A1BB9A1CA8}">
      <dgm:prSet/>
      <dgm:spPr/>
      <dgm:t>
        <a:bodyPr rtlCol="0"/>
        <a:lstStyle/>
        <a:p>
          <a:pPr rtl="0"/>
          <a:endParaRPr lang="pt-BR" noProof="0" dirty="0"/>
        </a:p>
      </dgm:t>
    </dgm:pt>
    <dgm:pt modelId="{C9786BDC-DE69-4580-9357-6DFCD292EB5B}" type="sibTrans" cxnId="{828862EB-D32C-4FA8-A0B8-53A1BB9A1CA8}">
      <dgm:prSet/>
      <dgm:spPr/>
      <dgm:t>
        <a:bodyPr rtlCol="0"/>
        <a:lstStyle/>
        <a:p>
          <a:pPr rtl="0"/>
          <a:endParaRPr lang="pt-BR" noProof="0" dirty="0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E09DE89-66C0-478D-8170-8F0BC920F1EB}" type="pres">
      <dgm:prSet presAssocID="{758CBA3A-9936-4C67-965C-A8DD3074879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96267EA-EF01-411B-8D37-95F44BBB68D3}" type="pres">
      <dgm:prSet presAssocID="{15031D9C-993C-4715-A26F-56D8831933E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2AAAB321-6446-48E6-A15F-5701A9441C34}" type="presOf" srcId="{501543CC-DA58-457B-906B-32038F856438}" destId="{68EF0610-07B4-40C7-AD99-F2285099C2E4}" srcOrd="0" destOrd="1" presId="urn:microsoft.com/office/officeart/2005/8/layout/chevron2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46D65943-0A7C-46F6-A9D3-BDC8883577AD}" type="presOf" srcId="{23C50191-A44D-4110-97C1-1DC6F9FD79CA}" destId="{C96267EA-EF01-411B-8D37-95F44BBB68D3}" srcOrd="0" destOrd="1" presId="urn:microsoft.com/office/officeart/2005/8/layout/chevron2"/>
    <dgm:cxn modelId="{828862EB-D32C-4FA8-A0B8-53A1BB9A1CA8}" srcId="{2936D842-720E-4365-AD39-F6EAEC441633}" destId="{501543CC-DA58-457B-906B-32038F856438}" srcOrd="1" destOrd="0" parTransId="{5E67377B-1C69-4BC4-AA80-867A0F76CC63}" sibTransId="{C9786BDC-DE69-4580-9357-6DFCD292EB5B}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A71F00B0-D098-4236-AD79-95FC48F754F5}" srcId="{15031D9C-993C-4715-A26F-56D8831933EB}" destId="{23C50191-A44D-4110-97C1-1DC6F9FD79CA}" srcOrd="1" destOrd="0" parTransId="{E183CF6D-105A-4EAB-A780-A97B120C1182}" sibTransId="{8625F877-DCE4-4E39-929E-7FA0A761B660}"/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191424" y="191439"/>
          <a:ext cx="1276161" cy="89331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noProof="0" dirty="0" smtClean="0"/>
            <a:t>A</a:t>
          </a:r>
          <a:endParaRPr lang="pt-BR" sz="2200" kern="1200" noProof="0" dirty="0"/>
        </a:p>
      </dsp:txBody>
      <dsp:txXfrm rot="-5400000">
        <a:off x="1" y="446670"/>
        <a:ext cx="893312" cy="382849"/>
      </dsp:txXfrm>
    </dsp:sp>
    <dsp:sp modelId="{0E09DE89-66C0-478D-8170-8F0BC920F1EB}">
      <dsp:nvSpPr>
        <dsp:cNvPr id="0" name=""/>
        <dsp:cNvSpPr/>
      </dsp:nvSpPr>
      <dsp:spPr>
        <a:xfrm rot="5400000">
          <a:off x="1837957" y="-944629"/>
          <a:ext cx="829504" cy="2718794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rtlCol="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100" kern="1200" noProof="0" dirty="0" smtClean="0"/>
            <a:t>Tarefa 1</a:t>
          </a:r>
          <a:endParaRPr lang="pt-BR" sz="2100" kern="1200" noProof="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100" kern="1200" noProof="0" dirty="0" smtClean="0"/>
            <a:t>Tarefa 2</a:t>
          </a:r>
          <a:endParaRPr lang="pt-BR" sz="2100" kern="1200" noProof="0" dirty="0"/>
        </a:p>
      </dsp:txBody>
      <dsp:txXfrm rot="-5400000">
        <a:off x="893313" y="40508"/>
        <a:ext cx="2678301" cy="748518"/>
      </dsp:txXfrm>
    </dsp:sp>
    <dsp:sp modelId="{29EA1718-F619-46D8-B505-CF1DDA71B8BF}">
      <dsp:nvSpPr>
        <dsp:cNvPr id="0" name=""/>
        <dsp:cNvSpPr/>
      </dsp:nvSpPr>
      <dsp:spPr>
        <a:xfrm rot="5400000">
          <a:off x="-191424" y="1268290"/>
          <a:ext cx="1276161" cy="89331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noProof="0" dirty="0" smtClean="0"/>
            <a:t>B</a:t>
          </a:r>
          <a:endParaRPr lang="pt-BR" sz="2200" kern="1200" noProof="0" dirty="0"/>
        </a:p>
      </dsp:txBody>
      <dsp:txXfrm rot="-5400000">
        <a:off x="1" y="1523521"/>
        <a:ext cx="893312" cy="382849"/>
      </dsp:txXfrm>
    </dsp:sp>
    <dsp:sp modelId="{C96267EA-EF01-411B-8D37-95F44BBB68D3}">
      <dsp:nvSpPr>
        <dsp:cNvPr id="0" name=""/>
        <dsp:cNvSpPr/>
      </dsp:nvSpPr>
      <dsp:spPr>
        <a:xfrm rot="5400000">
          <a:off x="1837957" y="132221"/>
          <a:ext cx="829504" cy="2718794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rtlCol="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100" kern="1200" noProof="0" dirty="0" smtClean="0"/>
            <a:t>Tarefa 1</a:t>
          </a:r>
          <a:endParaRPr lang="pt-BR" sz="2100" kern="1200" noProof="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100" kern="1200" noProof="0" dirty="0" smtClean="0"/>
            <a:t>Tarefa 2</a:t>
          </a:r>
          <a:endParaRPr lang="pt-BR" sz="2100" kern="1200" noProof="0" dirty="0"/>
        </a:p>
      </dsp:txBody>
      <dsp:txXfrm rot="-5400000">
        <a:off x="893313" y="1117359"/>
        <a:ext cx="2678301" cy="748518"/>
      </dsp:txXfrm>
    </dsp:sp>
    <dsp:sp modelId="{E7C44091-B50A-4CB0-98F0-E70A01DD36F4}">
      <dsp:nvSpPr>
        <dsp:cNvPr id="0" name=""/>
        <dsp:cNvSpPr/>
      </dsp:nvSpPr>
      <dsp:spPr>
        <a:xfrm rot="5400000">
          <a:off x="-191424" y="2345140"/>
          <a:ext cx="1276161" cy="89331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noProof="0" dirty="0" smtClean="0"/>
            <a:t>C</a:t>
          </a:r>
          <a:endParaRPr lang="pt-BR" sz="2200" kern="1200" noProof="0" dirty="0"/>
        </a:p>
      </dsp:txBody>
      <dsp:txXfrm rot="-5400000">
        <a:off x="1" y="2600371"/>
        <a:ext cx="893312" cy="382849"/>
      </dsp:txXfrm>
    </dsp:sp>
    <dsp:sp modelId="{68EF0610-07B4-40C7-AD99-F2285099C2E4}">
      <dsp:nvSpPr>
        <dsp:cNvPr id="0" name=""/>
        <dsp:cNvSpPr/>
      </dsp:nvSpPr>
      <dsp:spPr>
        <a:xfrm rot="5400000">
          <a:off x="1837957" y="1209071"/>
          <a:ext cx="829504" cy="2718794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rtlCol="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100" kern="1200" noProof="0" dirty="0" smtClean="0"/>
            <a:t>Tarefa 1</a:t>
          </a:r>
          <a:endParaRPr lang="pt-BR" sz="2100" kern="1200" noProof="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100" kern="1200" noProof="0" dirty="0" smtClean="0"/>
            <a:t>Tarefa 2</a:t>
          </a:r>
          <a:endParaRPr lang="pt-BR" sz="2100" kern="1200" noProof="0" dirty="0"/>
        </a:p>
      </dsp:txBody>
      <dsp:txXfrm rot="-5400000">
        <a:off x="893313" y="2194209"/>
        <a:ext cx="2678301" cy="748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981B7D-53F6-4039-A8FA-44779F95F4C7}" type="datetime1">
              <a:rPr lang="pt-BR" smtClean="0"/>
              <a:t>17/04/2019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D1732DB-6DE7-4ED0-8D58-5BB99683AAF5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 smtClean="0"/>
              <a:t>Clique para editar o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3436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2534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8541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5653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3389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0518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1116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8422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5409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9687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364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31824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6158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0302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573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2017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6812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5529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2846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2612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8796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11" name="Retângulo 10"/>
          <p:cNvSpPr/>
          <p:nvPr/>
        </p:nvSpPr>
        <p:spPr bwMode="gray">
          <a:xfrm>
            <a:off x="1" y="0"/>
            <a:ext cx="9144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12" name="Retângulo 11"/>
          <p:cNvSpPr/>
          <p:nvPr userDrawn="1"/>
        </p:nvSpPr>
        <p:spPr bwMode="ltGray"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13" name="Conector reto 12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 userDrawn="1"/>
        </p:nvSpPr>
        <p:spPr bwMode="black">
          <a:xfrm>
            <a:off x="0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15" name="Conector reto 14"/>
          <p:cNvCxnSpPr/>
          <p:nvPr/>
        </p:nvCxnSpPr>
        <p:spPr bwMode="white">
          <a:xfrm>
            <a:off x="9144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 bwMode="white">
          <a:xfrm>
            <a:off x="0" y="5631204"/>
            <a:ext cx="13716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1977" y="1600201"/>
            <a:ext cx="6248400" cy="2680127"/>
          </a:xfrm>
        </p:spPr>
        <p:txBody>
          <a:bodyPr rtlCol="0">
            <a:noAutofit/>
          </a:bodyPr>
          <a:lstStyle>
            <a:lvl1pPr>
              <a:defRPr sz="4051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1976" y="4344916"/>
            <a:ext cx="56388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1">
                <a:solidFill>
                  <a:schemeClr val="tx1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AEFE8A07-BE7E-486B-BB6D-37077AACAD92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001893" y="6356352"/>
            <a:ext cx="4572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59BB7D-2155-48F5-AD4A-A4A3EC901849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black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8" name="Retângulo 7"/>
          <p:cNvSpPr/>
          <p:nvPr/>
        </p:nvSpPr>
        <p:spPr bwMode="ltGray"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10" name="Retângulo 9"/>
          <p:cNvSpPr/>
          <p:nvPr/>
        </p:nvSpPr>
        <p:spPr bwMode="black"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11" name="Conector reto 10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525249" y="934836"/>
            <a:ext cx="336023" cy="220630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350" noProof="0" dirty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201584" y="685800"/>
            <a:ext cx="1340994" cy="5486400"/>
          </a:xfrm>
        </p:spPr>
        <p:txBody>
          <a:bodyPr vert="eaVert"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99272" y="685800"/>
            <a:ext cx="5887983" cy="5486400"/>
          </a:xfrm>
        </p:spPr>
        <p:txBody>
          <a:bodyPr vert="eaVert"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61E51A-BD37-4956-ABA8-D4D5FB5F24C2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5486B6-A73D-4B8F-83D6-D9AC60E0479B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 bwMode="black"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20" name="Retângulo 19"/>
          <p:cNvSpPr/>
          <p:nvPr/>
        </p:nvSpPr>
        <p:spPr bwMode="gray"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24" name="Retângulo 23"/>
          <p:cNvSpPr/>
          <p:nvPr/>
        </p:nvSpPr>
        <p:spPr bwMode="gray">
          <a:xfrm>
            <a:off x="912352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21" name="Retângulo 20"/>
          <p:cNvSpPr/>
          <p:nvPr/>
        </p:nvSpPr>
        <p:spPr bwMode="ltGray"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22" name="Conector reto 21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 bwMode="black">
          <a:xfrm>
            <a:off x="0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23" name="Conector reto 22"/>
          <p:cNvCxnSpPr/>
          <p:nvPr/>
        </p:nvCxnSpPr>
        <p:spPr bwMode="white">
          <a:xfrm>
            <a:off x="9123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 bwMode="black">
          <a:xfrm>
            <a:off x="8686800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27" name="Retângulo 26"/>
          <p:cNvSpPr/>
          <p:nvPr/>
        </p:nvSpPr>
        <p:spPr bwMode="gray">
          <a:xfrm>
            <a:off x="8458200" y="0"/>
            <a:ext cx="2286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28" name="Retângulo 27"/>
          <p:cNvSpPr/>
          <p:nvPr/>
        </p:nvSpPr>
        <p:spPr bwMode="gray">
          <a:xfrm>
            <a:off x="914401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29" name="Retângulo 28"/>
          <p:cNvSpPr/>
          <p:nvPr/>
        </p:nvSpPr>
        <p:spPr>
          <a:xfrm>
            <a:off x="-1" y="0"/>
            <a:ext cx="9144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30" name="Retângulo 29"/>
          <p:cNvSpPr/>
          <p:nvPr/>
        </p:nvSpPr>
        <p:spPr bwMode="ltGray"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31" name="Conector reto 30"/>
          <p:cNvCxnSpPr/>
          <p:nvPr/>
        </p:nvCxnSpPr>
        <p:spPr bwMode="white">
          <a:xfrm>
            <a:off x="868223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 bwMode="black">
          <a:xfrm>
            <a:off x="0" y="0"/>
            <a:ext cx="9123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33" name="Conector reto 32"/>
          <p:cNvCxnSpPr/>
          <p:nvPr/>
        </p:nvCxnSpPr>
        <p:spPr bwMode="white">
          <a:xfrm>
            <a:off x="9144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9272" y="1600201"/>
            <a:ext cx="6214072" cy="2654064"/>
          </a:xfrm>
        </p:spPr>
        <p:txBody>
          <a:bodyPr rtlCol="0" anchor="b">
            <a:normAutofit/>
          </a:bodyPr>
          <a:lstStyle>
            <a:lvl1pPr algn="l">
              <a:defRPr sz="4051" b="0" cap="none" baseline="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99273" y="4259997"/>
            <a:ext cx="5449886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1">
                <a:solidFill>
                  <a:schemeClr val="tx1"/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EBBB5E5B-F3F8-4810-8BA6-9A32C99FBA53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002012" y="6356352"/>
            <a:ext cx="4572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95388" y="1600200"/>
            <a:ext cx="3611880" cy="4572000"/>
          </a:xfrm>
        </p:spPr>
        <p:txBody>
          <a:bodyPr rtlCol="0"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22520" y="1600200"/>
            <a:ext cx="3611880" cy="4572000"/>
          </a:xfrm>
        </p:spPr>
        <p:txBody>
          <a:bodyPr rtlCol="0"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 baseline="0"/>
            </a:lvl6pPr>
            <a:lvl7pPr>
              <a:defRPr sz="1350" baseline="0"/>
            </a:lvl7pPr>
            <a:lvl8pPr>
              <a:defRPr sz="1350" baseline="0"/>
            </a:lvl8pPr>
            <a:lvl9pPr>
              <a:defRPr sz="1350" baseline="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8325B8-6816-4ECB-949F-F9D65FA27766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95389" y="1499616"/>
            <a:ext cx="3615107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95388" y="2514707"/>
            <a:ext cx="3611880" cy="365749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919293" y="1499616"/>
            <a:ext cx="3615107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919293" y="2514600"/>
            <a:ext cx="3615107" cy="365556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9AD37B-9B4E-40B8-B2FD-963F90BA8EF4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666B81-3F0F-4225-B123-405B9F5CEABA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ltGray">
          <a:xfrm>
            <a:off x="469802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6" name="Retângulo 5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cxnSp>
        <p:nvCxnSpPr>
          <p:cNvPr id="7" name="Conector reto 6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 bwMode="gray">
          <a:xfrm>
            <a:off x="8229600" y="0"/>
            <a:ext cx="692146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9" name="Retângulo 8"/>
          <p:cNvSpPr/>
          <p:nvPr/>
        </p:nvSpPr>
        <p:spPr bwMode="black">
          <a:xfrm>
            <a:off x="8921746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6C805-8419-44A5-85BF-5D1C68D15222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gray">
          <a:xfrm>
            <a:off x="466466" y="0"/>
            <a:ext cx="311159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466465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 bwMode="gray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805890" y="381000"/>
            <a:ext cx="2470710" cy="1371600"/>
          </a:xfrm>
        </p:spPr>
        <p:txBody>
          <a:bodyPr rtlCol="0" anchor="b">
            <a:normAutofit/>
          </a:bodyPr>
          <a:lstStyle>
            <a:lvl1pPr algn="l">
              <a:defRPr sz="2101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6200" y="482600"/>
            <a:ext cx="4648200" cy="5689600"/>
          </a:xfrm>
        </p:spPr>
        <p:txBody>
          <a:bodyPr rtlCol="0">
            <a:normAutofit/>
          </a:bodyPr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 baseline="0"/>
            </a:lvl8pPr>
            <a:lvl9pPr>
              <a:defRPr sz="1350" baseline="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white">
          <a:xfrm>
            <a:off x="805890" y="1828800"/>
            <a:ext cx="2470710" cy="4343400"/>
          </a:xfrm>
        </p:spPr>
        <p:txBody>
          <a:bodyPr rtlCol="0"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36704B-E432-4339-97E3-AB4AC11D2F2E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8" name="Retângulo 7"/>
          <p:cNvSpPr/>
          <p:nvPr/>
        </p:nvSpPr>
        <p:spPr bwMode="black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3657600" y="0"/>
            <a:ext cx="5264146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5890" y="381000"/>
            <a:ext cx="2470710" cy="1371600"/>
          </a:xfrm>
        </p:spPr>
        <p:txBody>
          <a:bodyPr rtlCol="0" anchor="b">
            <a:normAutofit/>
          </a:bodyPr>
          <a:lstStyle>
            <a:lvl1pPr algn="l">
              <a:defRPr sz="2101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 bwMode="auto">
          <a:xfrm>
            <a:off x="3886200" y="482600"/>
            <a:ext cx="46482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101" baseline="0">
                <a:solidFill>
                  <a:schemeClr val="tx2"/>
                </a:solidFill>
              </a:defRPr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5890" y="1828800"/>
            <a:ext cx="2470710" cy="4343400"/>
          </a:xfrm>
        </p:spPr>
        <p:txBody>
          <a:bodyPr rtlCol="0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07B3CC04-66F6-41ED-A1FB-ED4B01CF015A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891222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gray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95389" y="177801"/>
            <a:ext cx="7339012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 smtClean="0"/>
              <a:t>Clique para editar o estilo de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95389" y="1600200"/>
            <a:ext cx="733901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 smtClean="0"/>
              <a:t>Clique para editar o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886200" y="6356352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/>
                </a:solidFill>
              </a:defRPr>
            </a:lvl1pPr>
          </a:lstStyle>
          <a:p>
            <a:pPr rtl="0"/>
            <a:fld id="{35B82636-8409-46FE-AEF6-9C2E988E9D0B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948239" y="6356352"/>
            <a:ext cx="2981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077201" y="6356352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2701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85215" indent="-185215" algn="l" defTabSz="685983" rtl="0" eaLnBrk="1" latinLnBrk="0" hangingPunct="1">
        <a:lnSpc>
          <a:spcPct val="90000"/>
        </a:lnSpc>
        <a:spcBef>
          <a:spcPts val="1050"/>
        </a:spcBef>
        <a:buFont typeface="Euphemia" pitchFamily="34" charset="0"/>
        <a:buChar char="›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459609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4002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395" indent="-185215" algn="l" defTabSz="685983" rtl="0" eaLnBrk="1" latinLnBrk="0" hangingPunct="1">
        <a:lnSpc>
          <a:spcPct val="90000"/>
        </a:lnSpc>
        <a:spcBef>
          <a:spcPts val="450"/>
        </a:spcBef>
        <a:buFont typeface="Arial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282788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55718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831574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105967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38036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9632" y="404664"/>
            <a:ext cx="7704856" cy="2680127"/>
          </a:xfrm>
        </p:spPr>
        <p:txBody>
          <a:bodyPr rtlCol="0"/>
          <a:lstStyle/>
          <a:p>
            <a:pPr algn="just" rtl="0"/>
            <a:r>
              <a:rPr lang="pt-BR" dirty="0" smtClean="0"/>
              <a:t>Contagem de ocorrências de cada elemento em uma sequência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4365104"/>
            <a:ext cx="5638800" cy="1116085"/>
          </a:xfrm>
        </p:spPr>
        <p:txBody>
          <a:bodyPr rtlCol="0"/>
          <a:lstStyle/>
          <a:p>
            <a:pPr rtl="0"/>
            <a:r>
              <a:rPr lang="pt-BR" dirty="0" smtClean="0"/>
              <a:t>Alisson</a:t>
            </a:r>
          </a:p>
          <a:p>
            <a:pPr rtl="0"/>
            <a:r>
              <a:rPr lang="pt-BR" dirty="0" smtClean="0"/>
              <a:t>Denis</a:t>
            </a:r>
            <a:endParaRPr lang="pt-BR" dirty="0" smtClean="0"/>
          </a:p>
          <a:p>
            <a:pPr rtl="0"/>
            <a:r>
              <a:rPr lang="pt-BR" dirty="0" smtClean="0"/>
              <a:t>Fernanda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 smtClean="0"/>
              <a:t>COMPARAÇÃO DAS ABORDAGENS</a:t>
            </a:r>
            <a:endParaRPr lang="pt-BR" b="1" i="1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Tabelas com destaques de tempo</a:t>
            </a:r>
            <a:endParaRPr lang="pt-BR" dirty="0"/>
          </a:p>
        </p:txBody>
      </p:sp>
      <p:graphicFrame>
        <p:nvGraphicFramePr>
          <p:cNvPr id="4" name="Espaço reservado para conteúd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0268967"/>
              </p:ext>
            </p:extLst>
          </p:nvPr>
        </p:nvGraphicFramePr>
        <p:xfrm>
          <a:off x="2987824" y="2636912"/>
          <a:ext cx="3612108" cy="16577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40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040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40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4445">
                <a:tc>
                  <a:txBody>
                    <a:bodyPr/>
                    <a:lstStyle/>
                    <a:p>
                      <a:pPr algn="ctr" rtl="0"/>
                      <a:r>
                        <a:rPr lang="pt-BR" sz="1400" noProof="0" dirty="0" smtClean="0"/>
                        <a:t>N</a:t>
                      </a:r>
                      <a:endParaRPr lang="pt-BR" sz="1400" noProof="0" dirty="0"/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noProof="0" dirty="0" err="1" smtClean="0"/>
                        <a:t>Alg</a:t>
                      </a:r>
                      <a:r>
                        <a:rPr lang="pt-BR" sz="1400" noProof="0" dirty="0" smtClean="0"/>
                        <a:t> A</a:t>
                      </a:r>
                      <a:endParaRPr lang="pt-BR" sz="1400" noProof="0" dirty="0"/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noProof="0" dirty="0" err="1" smtClean="0"/>
                        <a:t>Alg</a:t>
                      </a:r>
                      <a:r>
                        <a:rPr lang="pt-BR" sz="1400" noProof="0" dirty="0" smtClean="0"/>
                        <a:t> B</a:t>
                      </a:r>
                      <a:endParaRPr lang="pt-BR" sz="1400" noProof="0" dirty="0"/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4445">
                <a:tc>
                  <a:txBody>
                    <a:bodyPr/>
                    <a:lstStyle/>
                    <a:p>
                      <a:pPr rtl="0"/>
                      <a:r>
                        <a:rPr lang="pt-BR" sz="1400" noProof="0" dirty="0" smtClean="0"/>
                        <a:t>1000</a:t>
                      </a:r>
                      <a:endParaRPr lang="pt-BR" sz="1400" noProof="0" dirty="0"/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noProof="0" dirty="0" smtClean="0"/>
                        <a:t>82</a:t>
                      </a:r>
                      <a:endParaRPr lang="pt-BR" sz="1400" noProof="0" dirty="0"/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noProof="0" dirty="0" smtClean="0"/>
                        <a:t>95</a:t>
                      </a:r>
                      <a:endParaRPr lang="pt-BR" sz="1400" noProof="0" dirty="0"/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4445">
                <a:tc>
                  <a:txBody>
                    <a:bodyPr/>
                    <a:lstStyle/>
                    <a:p>
                      <a:pPr rtl="0"/>
                      <a:r>
                        <a:rPr lang="pt-BR" sz="1400" noProof="0" dirty="0" smtClean="0"/>
                        <a:t>10000</a:t>
                      </a:r>
                      <a:endParaRPr lang="pt-BR" sz="1400" noProof="0" dirty="0"/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noProof="0" dirty="0" smtClean="0"/>
                        <a:t>76</a:t>
                      </a:r>
                      <a:endParaRPr lang="pt-BR" sz="1400" noProof="0" dirty="0"/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noProof="0" dirty="0" smtClean="0"/>
                        <a:t>88</a:t>
                      </a:r>
                      <a:endParaRPr lang="pt-BR" sz="1400" noProof="0" dirty="0"/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4445">
                <a:tc>
                  <a:txBody>
                    <a:bodyPr/>
                    <a:lstStyle/>
                    <a:p>
                      <a:pPr rtl="0"/>
                      <a:r>
                        <a:rPr lang="pt-BR" sz="1400" noProof="0" dirty="0" smtClean="0"/>
                        <a:t>100000</a:t>
                      </a:r>
                      <a:endParaRPr lang="pt-BR" sz="1400" noProof="0" dirty="0"/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noProof="0" dirty="0" smtClean="0"/>
                        <a:t>84</a:t>
                      </a:r>
                      <a:endParaRPr lang="pt-BR" sz="1400" noProof="0" dirty="0"/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noProof="0" dirty="0" smtClean="0"/>
                        <a:t>90</a:t>
                      </a:r>
                      <a:endParaRPr lang="pt-BR" sz="1400" noProof="0" dirty="0"/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83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 smtClean="0"/>
              <a:t>COMPARAÇÃO DAS ABORDAGENS</a:t>
            </a:r>
            <a:endParaRPr lang="pt-BR" b="1" i="1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Gráfico de curvas</a:t>
            </a:r>
            <a:endParaRPr lang="pt-BR" dirty="0"/>
          </a:p>
        </p:txBody>
      </p:sp>
      <p:graphicFrame>
        <p:nvGraphicFramePr>
          <p:cNvPr id="4" name="Espaço reservado para conteúdo 6" descr="Gráfico de barras empilhadas que representa&#10;3 séries e 4 categoria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4999688"/>
              </p:ext>
            </p:extLst>
          </p:nvPr>
        </p:nvGraphicFramePr>
        <p:xfrm>
          <a:off x="1195700" y="2057043"/>
          <a:ext cx="7338542" cy="3429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8272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 smtClean="0"/>
              <a:t>ALGORTIMO O(n)</a:t>
            </a:r>
            <a:endParaRPr lang="pt-BR" b="1" i="1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Verificar se tem essa solução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912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Título e layout de conteúdo com gráfico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Layout de dois conteúdos com tabela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pt-BR" dirty="0" smtClean="0"/>
              <a:t>Primeiro marcador aqui</a:t>
            </a:r>
          </a:p>
          <a:p>
            <a:pPr rtl="0"/>
            <a:r>
              <a:rPr lang="pt-BR" dirty="0" smtClean="0"/>
              <a:t>Segundo marcador aqui</a:t>
            </a:r>
          </a:p>
          <a:p>
            <a:pPr rtl="0"/>
            <a:r>
              <a:rPr lang="pt-BR" dirty="0" smtClean="0"/>
              <a:t>Terceiro marcador aqui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Dois layouts de conteúdo com </a:t>
            </a:r>
            <a:r>
              <a:rPr lang="pt-BR" dirty="0" err="1" smtClean="0"/>
              <a:t>SmartArt</a:t>
            </a:r>
            <a:endParaRPr lang="pt-BR" dirty="0"/>
          </a:p>
        </p:txBody>
      </p:sp>
      <p:graphicFrame>
        <p:nvGraphicFramePr>
          <p:cNvPr id="6" name="Espaço reservado para conteúdo 5" descr="Diagrama de lista de divisas vertical mostrando 3 grupos organizados um abaixo do outro com tarefas em tópicos em cada grupo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04434283"/>
              </p:ext>
            </p:extLst>
          </p:nvPr>
        </p:nvGraphicFramePr>
        <p:xfrm>
          <a:off x="1195699" y="2057043"/>
          <a:ext cx="3612107" cy="3429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pt-BR" dirty="0" smtClean="0"/>
              <a:t>Primeiro marcador aqui</a:t>
            </a:r>
          </a:p>
          <a:p>
            <a:pPr rtl="0"/>
            <a:r>
              <a:rPr lang="pt-BR" dirty="0" smtClean="0"/>
              <a:t>Segundo marcador aqui</a:t>
            </a:r>
          </a:p>
          <a:p>
            <a:pPr rtl="0"/>
            <a:r>
              <a:rPr lang="pt-BR" dirty="0" smtClean="0"/>
              <a:t>Terceiro marcador 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9272" y="2057043"/>
            <a:ext cx="6402467" cy="1991067"/>
          </a:xfrm>
        </p:spPr>
        <p:txBody>
          <a:bodyPr rtlCol="0"/>
          <a:lstStyle/>
          <a:p>
            <a:pPr rtl="0"/>
            <a:r>
              <a:rPr lang="pt-BR" spc="-75" dirty="0"/>
              <a:t>Adicionar título de slide – 1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Adicionar título de slide – 2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Adicionar título de slide – 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 smtClean="0"/>
              <a:t>O PROBLEMA</a:t>
            </a:r>
            <a:endParaRPr lang="pt-BR" b="1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Incluir citações das referências encontradas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Adicionar título de slide – 4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Adicionar título de slide – 5</a:t>
            </a:r>
            <a:endParaRPr lang="pt-BR" dirty="0"/>
          </a:p>
        </p:txBody>
      </p:sp>
      <p:sp>
        <p:nvSpPr>
          <p:cNvPr id="9" name="Espaço reservado para imagem 8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/>
      </p:sp>
      <p:sp>
        <p:nvSpPr>
          <p:cNvPr id="10" name="Espaço reservado para texto 9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170423" y="322101"/>
            <a:ext cx="7339012" cy="730919"/>
          </a:xfrm>
        </p:spPr>
        <p:txBody>
          <a:bodyPr rtlCol="0"/>
          <a:lstStyle/>
          <a:p>
            <a:pPr rtl="0"/>
            <a:r>
              <a:rPr lang="pt-BR" b="1" dirty="0" smtClean="0"/>
              <a:t>SOLUÇÃO POR FORÇA BRUTA</a:t>
            </a:r>
            <a:endParaRPr lang="pt-BR" b="1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188418" y="1196752"/>
            <a:ext cx="7339012" cy="5256584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pt-BR" dirty="0" smtClean="0"/>
          </a:p>
          <a:p>
            <a:pPr marL="0" indent="0" rtl="0">
              <a:buNone/>
            </a:pPr>
            <a:r>
              <a:rPr lang="pt-BR" dirty="0" smtClean="0"/>
              <a:t>Algoritmo Forca Bruta </a:t>
            </a:r>
          </a:p>
          <a:p>
            <a:pPr marL="0" indent="0" rtl="0">
              <a:buNone/>
            </a:pPr>
            <a:r>
              <a:rPr lang="pt-BR" dirty="0" smtClean="0"/>
              <a:t>var</a:t>
            </a:r>
          </a:p>
          <a:p>
            <a:pPr marL="0" indent="0" rtl="0">
              <a:buNone/>
            </a:pPr>
            <a:r>
              <a:rPr lang="pt-BR" dirty="0" smtClean="0"/>
              <a:t>	i, j, contar : inteiro</a:t>
            </a:r>
          </a:p>
          <a:p>
            <a:pPr marL="0" indent="0" rtl="0">
              <a:buNone/>
            </a:pPr>
            <a:r>
              <a:rPr lang="pt-BR" dirty="0" smtClean="0"/>
              <a:t>	contar = 0</a:t>
            </a:r>
          </a:p>
          <a:p>
            <a:pPr marL="0" indent="0" rtl="0">
              <a:buNone/>
            </a:pPr>
            <a:r>
              <a:rPr lang="pt-BR" dirty="0" smtClean="0"/>
              <a:t>inicio</a:t>
            </a:r>
            <a:endParaRPr lang="pt-BR" dirty="0"/>
          </a:p>
          <a:p>
            <a:pPr marL="0" indent="0" rtl="0">
              <a:buNone/>
            </a:pPr>
            <a:r>
              <a:rPr lang="pt-BR" dirty="0" smtClean="0"/>
              <a:t>	Para i de 0 até N faça</a:t>
            </a:r>
          </a:p>
          <a:p>
            <a:pPr marL="0" indent="0" rtl="0">
              <a:buNone/>
            </a:pPr>
            <a:r>
              <a:rPr lang="pt-BR" dirty="0" smtClean="0"/>
              <a:t>		Para j de 0 até N faça</a:t>
            </a:r>
          </a:p>
          <a:p>
            <a:pPr marL="0" indent="0" rtl="0">
              <a:buNone/>
            </a:pPr>
            <a:r>
              <a:rPr lang="pt-BR" dirty="0"/>
              <a:t>	</a:t>
            </a:r>
            <a:r>
              <a:rPr lang="pt-BR" dirty="0" smtClean="0"/>
              <a:t>		Se (vetor[i] == vetor[j])</a:t>
            </a:r>
          </a:p>
          <a:p>
            <a:pPr marL="0" indent="0" rtl="0">
              <a:buNone/>
            </a:pPr>
            <a:r>
              <a:rPr lang="pt-BR" dirty="0" smtClean="0"/>
              <a:t>				contar = contar + 1;</a:t>
            </a:r>
          </a:p>
          <a:p>
            <a:pPr marL="0" indent="0" rtl="0">
              <a:buNone/>
            </a:pPr>
            <a:r>
              <a:rPr lang="pt-BR" dirty="0"/>
              <a:t>		</a:t>
            </a:r>
            <a:r>
              <a:rPr lang="pt-BR" dirty="0" smtClean="0"/>
              <a:t>contar = 0</a:t>
            </a:r>
            <a:endParaRPr lang="pt-BR" dirty="0"/>
          </a:p>
          <a:p>
            <a:pPr marL="0" indent="0" rtl="0">
              <a:buNone/>
            </a:pPr>
            <a:r>
              <a:rPr lang="pt-BR" dirty="0" smtClean="0"/>
              <a:t>fim</a:t>
            </a:r>
          </a:p>
          <a:p>
            <a:pPr marL="0" indent="0" rtl="0">
              <a:buNone/>
            </a:pPr>
            <a:endParaRPr lang="pt-BR" dirty="0" smtClean="0"/>
          </a:p>
          <a:p>
            <a:pPr marL="0" indent="0" rtl="0">
              <a:buNone/>
            </a:pPr>
            <a:endParaRPr lang="pt-BR" dirty="0"/>
          </a:p>
          <a:p>
            <a:pPr marL="0" indent="0" rtl="0">
              <a:buNone/>
            </a:pP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5627154" y="1700808"/>
            <a:ext cx="28822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N – tamanho da entrada</a:t>
            </a:r>
          </a:p>
          <a:p>
            <a:r>
              <a:rPr lang="pt-BR" sz="1050" dirty="0"/>
              <a:t>v</a:t>
            </a:r>
            <a:r>
              <a:rPr lang="pt-BR" sz="1050" dirty="0" smtClean="0"/>
              <a:t>etor – sequência (entrada)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00605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2"/>
          <p:cNvSpPr txBox="1">
            <a:spLocks/>
          </p:cNvSpPr>
          <p:nvPr/>
        </p:nvSpPr>
        <p:spPr>
          <a:xfrm>
            <a:off x="1170423" y="322101"/>
            <a:ext cx="7339012" cy="7309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9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1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smtClean="0"/>
              <a:t>SOLUÇÃO POR FORÇA BRUTA</a:t>
            </a:r>
            <a:endParaRPr lang="pt-BR" b="1" dirty="0"/>
          </a:p>
        </p:txBody>
      </p:sp>
      <p:sp>
        <p:nvSpPr>
          <p:cNvPr id="8" name="Espaço reservado para conteúdo 13"/>
          <p:cNvSpPr>
            <a:spLocks noGrp="1"/>
          </p:cNvSpPr>
          <p:nvPr>
            <p:ph idx="1"/>
          </p:nvPr>
        </p:nvSpPr>
        <p:spPr>
          <a:xfrm>
            <a:off x="1188418" y="1196752"/>
            <a:ext cx="7339012" cy="5256584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dirty="0" smtClean="0"/>
              <a:t>Algoritmo Forca Bruta </a:t>
            </a:r>
          </a:p>
          <a:p>
            <a:pPr marL="0" indent="0" rtl="0">
              <a:buNone/>
            </a:pPr>
            <a:r>
              <a:rPr lang="pt-BR" dirty="0" smtClean="0"/>
              <a:t>var</a:t>
            </a:r>
          </a:p>
          <a:p>
            <a:pPr marL="0" indent="0" rtl="0">
              <a:buNone/>
            </a:pPr>
            <a:r>
              <a:rPr lang="pt-BR" dirty="0" smtClean="0"/>
              <a:t>	i, j, contar : inteiro					(1)</a:t>
            </a:r>
          </a:p>
          <a:p>
            <a:pPr marL="0" indent="0" rtl="0">
              <a:buNone/>
            </a:pPr>
            <a:r>
              <a:rPr lang="pt-BR" dirty="0" smtClean="0"/>
              <a:t>	contar = 0							(1)</a:t>
            </a:r>
          </a:p>
          <a:p>
            <a:pPr marL="0" indent="0" rtl="0">
              <a:buNone/>
            </a:pPr>
            <a:r>
              <a:rPr lang="pt-BR" dirty="0" smtClean="0"/>
              <a:t>inicio</a:t>
            </a:r>
            <a:endParaRPr lang="pt-BR" dirty="0"/>
          </a:p>
          <a:p>
            <a:pPr marL="0" indent="0" rtl="0">
              <a:buNone/>
            </a:pPr>
            <a:r>
              <a:rPr lang="pt-BR" dirty="0" smtClean="0"/>
              <a:t>	Para i de 0 até N faça					(N)</a:t>
            </a:r>
          </a:p>
          <a:p>
            <a:pPr marL="0" indent="0" rtl="0">
              <a:buNone/>
            </a:pPr>
            <a:r>
              <a:rPr lang="pt-BR" dirty="0" smtClean="0"/>
              <a:t>		Para j de 0 até N faça				(N)</a:t>
            </a:r>
          </a:p>
          <a:p>
            <a:pPr marL="0" indent="0" rtl="0">
              <a:buNone/>
            </a:pPr>
            <a:r>
              <a:rPr lang="pt-BR" dirty="0"/>
              <a:t>	</a:t>
            </a:r>
            <a:r>
              <a:rPr lang="pt-BR" dirty="0" smtClean="0"/>
              <a:t>		Se (vetor[i] == vetor[j])		(1)	</a:t>
            </a:r>
          </a:p>
          <a:p>
            <a:pPr marL="0" indent="0" rtl="0">
              <a:buNone/>
            </a:pPr>
            <a:r>
              <a:rPr lang="pt-BR" dirty="0" smtClean="0"/>
              <a:t>				contar = contar + 1;		(1)</a:t>
            </a:r>
          </a:p>
          <a:p>
            <a:pPr marL="0" indent="0" rtl="0">
              <a:buNone/>
            </a:pPr>
            <a:r>
              <a:rPr lang="pt-BR" dirty="0"/>
              <a:t>		</a:t>
            </a:r>
            <a:r>
              <a:rPr lang="pt-BR" dirty="0" smtClean="0"/>
              <a:t>contar = 0						(1)</a:t>
            </a:r>
            <a:endParaRPr lang="pt-BR" dirty="0"/>
          </a:p>
          <a:p>
            <a:pPr marL="0" indent="0" rtl="0">
              <a:buNone/>
            </a:pPr>
            <a:r>
              <a:rPr lang="pt-BR" dirty="0" smtClean="0"/>
              <a:t>fim</a:t>
            </a:r>
          </a:p>
          <a:p>
            <a:pPr marL="0" indent="0" rtl="0">
              <a:buNone/>
            </a:pPr>
            <a:endParaRPr lang="pt-BR" dirty="0" smtClean="0"/>
          </a:p>
          <a:p>
            <a:pPr marL="0" indent="0" rtl="0">
              <a:buNone/>
            </a:pPr>
            <a:endParaRPr lang="pt-BR" dirty="0"/>
          </a:p>
          <a:p>
            <a:pPr marL="0" indent="0" rtl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867392" y="5789277"/>
            <a:ext cx="244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Complexidade O(N²)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51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2"/>
          <p:cNvSpPr txBox="1">
            <a:spLocks/>
          </p:cNvSpPr>
          <p:nvPr/>
        </p:nvSpPr>
        <p:spPr>
          <a:xfrm>
            <a:off x="1170423" y="322101"/>
            <a:ext cx="7339012" cy="7309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9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1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/>
              <a:t>SOLUÇÃO POR FORÇA BRUTA</a:t>
            </a:r>
            <a:endParaRPr lang="pt-BR" b="1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44824"/>
            <a:ext cx="8004894" cy="3524962"/>
          </a:xfrm>
        </p:spPr>
      </p:pic>
    </p:spTree>
    <p:extLst>
      <p:ext uri="{BB962C8B-B14F-4D97-AF65-F5344CB8AC3E}">
        <p14:creationId xmlns:p14="http://schemas.microsoft.com/office/powerpoint/2010/main" val="220766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Mostrar que a intenção é ordenar a sequência previamente</a:t>
            </a:r>
          </a:p>
          <a:p>
            <a:pPr rtl="0"/>
            <a:r>
              <a:rPr lang="pt-BR" dirty="0" smtClean="0"/>
              <a:t>Listar as opções de algoritmos conhecidos e suas ordens de complexidade e exibir a escolha pelo </a:t>
            </a:r>
            <a:r>
              <a:rPr lang="pt-BR" dirty="0" err="1" smtClean="0"/>
              <a:t>mergesort</a:t>
            </a:r>
            <a:endParaRPr lang="pt-BR" dirty="0" smtClean="0"/>
          </a:p>
          <a:p>
            <a:pPr rtl="0"/>
            <a:r>
              <a:rPr lang="pt-BR" dirty="0" smtClean="0"/>
              <a:t>Falar sobre essa técnica</a:t>
            </a:r>
            <a:endParaRPr lang="pt-BR" dirty="0"/>
          </a:p>
        </p:txBody>
      </p:sp>
      <p:sp>
        <p:nvSpPr>
          <p:cNvPr id="4" name="Título 12"/>
          <p:cNvSpPr txBox="1">
            <a:spLocks/>
          </p:cNvSpPr>
          <p:nvPr/>
        </p:nvSpPr>
        <p:spPr>
          <a:xfrm>
            <a:off x="1170423" y="322101"/>
            <a:ext cx="7339012" cy="7309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9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1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/>
              <a:t>SOLUÇÃO </a:t>
            </a:r>
            <a:r>
              <a:rPr lang="pt-BR" b="1" i="1" dirty="0" smtClean="0"/>
              <a:t>DIVIDE AND CONQUER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1099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755576" y="908720"/>
            <a:ext cx="7992889" cy="5616624"/>
          </a:xfrm>
        </p:spPr>
        <p:txBody>
          <a:bodyPr rtlCol="0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dirty="0" smtClean="0"/>
              <a:t>Algoritmo </a:t>
            </a:r>
            <a:r>
              <a:rPr lang="pt-BR" sz="1400" i="1" dirty="0" smtClean="0"/>
              <a:t>Divide and Conquer</a:t>
            </a:r>
            <a:endParaRPr lang="pt-BR" sz="1400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dirty="0"/>
              <a:t>var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dirty="0"/>
              <a:t>	i, j, </a:t>
            </a:r>
            <a:r>
              <a:rPr lang="pt-BR" sz="1400" dirty="0" smtClean="0"/>
              <a:t>contar, b: inteiro</a:t>
            </a:r>
            <a:endParaRPr lang="pt-BR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dirty="0"/>
              <a:t>inicio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dirty="0"/>
              <a:t> </a:t>
            </a:r>
            <a:r>
              <a:rPr lang="pt-BR" sz="1400" dirty="0" smtClean="0"/>
              <a:t>  vetor = mergeSort(vetor, 0, N-1)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dirty="0" smtClean="0"/>
              <a:t>   Se N maior que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dirty="0" smtClean="0"/>
              <a:t>	b = vetor[0]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dirty="0" smtClean="0"/>
              <a:t>	i =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dirty="0" smtClean="0"/>
              <a:t>	cont =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dirty="0" smtClean="0"/>
              <a:t>	Enquanto i menor ou igual a 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dirty="0"/>
              <a:t>	</a:t>
            </a:r>
            <a:r>
              <a:rPr lang="pt-BR" sz="1400" dirty="0" smtClean="0"/>
              <a:t>	Se b igual a vetor [i]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dirty="0"/>
              <a:t>	</a:t>
            </a:r>
            <a:r>
              <a:rPr lang="pt-BR" sz="1400" dirty="0" smtClean="0"/>
              <a:t>		cont = cont + 1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dirty="0" smtClean="0"/>
              <a:t>			Se i == 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dirty="0"/>
              <a:t>	</a:t>
            </a:r>
            <a:r>
              <a:rPr lang="pt-BR" sz="1400" dirty="0" smtClean="0"/>
              <a:t>	        	escreva “número de vezes (cont )que o elemento (b) aparece 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dirty="0"/>
              <a:t>	</a:t>
            </a:r>
            <a:r>
              <a:rPr lang="pt-BR" sz="1400" dirty="0" smtClean="0"/>
              <a:t>	Senão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dirty="0"/>
              <a:t>	</a:t>
            </a:r>
            <a:r>
              <a:rPr lang="pt-BR" sz="1400" dirty="0" smtClean="0"/>
              <a:t>		escreva </a:t>
            </a:r>
            <a:r>
              <a:rPr lang="pt-BR" sz="1400" dirty="0"/>
              <a:t>“número de vezes (cont )que o elemento </a:t>
            </a:r>
            <a:r>
              <a:rPr lang="pt-BR" sz="1400" dirty="0" smtClean="0"/>
              <a:t>(b) aparece” 				cont =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dirty="0" smtClean="0"/>
              <a:t>			b = vetor[i]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dirty="0" smtClean="0"/>
              <a:t>		i ++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dirty="0" smtClean="0"/>
              <a:t>	Se i igual a 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dirty="0" smtClean="0"/>
              <a:t>		Se vetor[i] diferente vetor[i-1]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dirty="0" smtClean="0"/>
              <a:t>			escreva “número de vezes (1) que o elemento (vetor[i]) aparece”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dirty="0"/>
              <a:t> </a:t>
            </a:r>
            <a:r>
              <a:rPr lang="pt-BR" sz="1400" dirty="0" smtClean="0"/>
              <a:t>  Senão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dirty="0" smtClean="0"/>
              <a:t>	escreva “o número de vezes (1) que o elemento (vetor[0]) aparece”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dirty="0" smtClean="0"/>
              <a:t>				</a:t>
            </a:r>
            <a:endParaRPr lang="pt-BR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dirty="0" smtClean="0"/>
              <a:t>fim</a:t>
            </a:r>
            <a:endParaRPr lang="pt-BR" sz="1400" dirty="0"/>
          </a:p>
          <a:p>
            <a:pPr rtl="0"/>
            <a:endParaRPr lang="pt-BR" dirty="0"/>
          </a:p>
        </p:txBody>
      </p:sp>
      <p:sp>
        <p:nvSpPr>
          <p:cNvPr id="6" name="Título 12"/>
          <p:cNvSpPr txBox="1">
            <a:spLocks/>
          </p:cNvSpPr>
          <p:nvPr/>
        </p:nvSpPr>
        <p:spPr>
          <a:xfrm>
            <a:off x="755576" y="0"/>
            <a:ext cx="7339012" cy="7309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9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1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/>
              <a:t>SOLUÇÃO </a:t>
            </a:r>
            <a:r>
              <a:rPr lang="pt-BR" b="1" i="1" dirty="0" smtClean="0"/>
              <a:t>DIVIDE AND CONQUER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386093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195389" y="177801"/>
            <a:ext cx="7339012" cy="658911"/>
          </a:xfrm>
        </p:spPr>
        <p:txBody>
          <a:bodyPr rtlCol="0"/>
          <a:lstStyle/>
          <a:p>
            <a:pPr rtl="0"/>
            <a:r>
              <a:rPr lang="pt-BR" b="1" dirty="0" smtClean="0"/>
              <a:t>Complexidade </a:t>
            </a:r>
            <a:r>
              <a:rPr lang="pt-BR" b="1" dirty="0" err="1" smtClean="0"/>
              <a:t>Mergesort</a:t>
            </a:r>
            <a:endParaRPr lang="pt-BR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Espaço reservado para conteúdo 13"/>
              <p:cNvSpPr>
                <a:spLocks noGrp="1"/>
              </p:cNvSpPr>
              <p:nvPr>
                <p:ph idx="1"/>
              </p:nvPr>
            </p:nvSpPr>
            <p:spPr>
              <a:xfrm>
                <a:off x="1182659" y="836712"/>
                <a:ext cx="7339012" cy="5832648"/>
              </a:xfrm>
            </p:spPr>
            <p:txBody>
              <a:bodyPr rtlCol="0">
                <a:normAutofit fontScale="85000" lnSpcReduction="10000"/>
              </a:bodyPr>
              <a:lstStyle/>
              <a:p>
                <a:pPr marL="0" indent="0" algn="ctr" rtl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pt-BR" sz="1900" b="0" dirty="0" smtClean="0"/>
              </a:p>
              <a:p>
                <a:pPr marL="0" indent="0" algn="ctr" rtl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box>
                            <m:box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pt-BR" sz="19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1900" b="0" i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pt-BR" sz="1900" b="0" dirty="0" smtClean="0"/>
              </a:p>
              <a:p>
                <a:pPr marL="0" indent="0" algn="ctr" rtl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=2(2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box>
                            <m:box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box>
                          <m:r>
                            <a:rPr lang="pt-BR" sz="1900" b="0" i="0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box>
                            <m:box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pt-BR" sz="19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1900" b="0" i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pt-BR" sz="1900" b="0" dirty="0" smtClean="0"/>
              </a:p>
              <a:p>
                <a:pPr marL="0" indent="0" algn="ctr" rtl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+2 </m:t>
                          </m:r>
                          <m:box>
                            <m:box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box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box>
                            <m:box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pt-BR" sz="1900" b="0" dirty="0" smtClean="0"/>
              </a:p>
              <a:p>
                <a:pPr marL="0" indent="0" algn="ctr" rtl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box>
                        <m:box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box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+2</m:t>
                      </m:r>
                      <m:box>
                        <m:box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pt-BR" sz="1900" b="0" dirty="0" smtClean="0"/>
              </a:p>
              <a:p>
                <a:pPr marL="0" indent="0" algn="ctr" rtl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e>
                      </m:d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box>
                        <m:box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box>
                        <m:box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box>
                        <m:box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</m:oMath>
                  </m:oMathPara>
                </a14:m>
                <a:endParaRPr lang="pt-BR" sz="1900" b="0" dirty="0" smtClean="0"/>
              </a:p>
              <a:p>
                <a:pPr marL="0" indent="0" algn="ctr" rtl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e>
                      </m:d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box>
                        <m:box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box>
                        <m:box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+ …+ </m:t>
                      </m:r>
                      <m:sSup>
                        <m:sSup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box>
                        <m:box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</m:oMath>
                  </m:oMathPara>
                </a14:m>
                <a:endParaRPr lang="pt-BR" sz="1900" b="0" dirty="0" smtClean="0"/>
              </a:p>
              <a:p>
                <a:pPr marL="0" indent="0" algn="ctr" rtl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𝑜𝑢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𝐴𝑠𝑠𝑖𝑚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e>
                      </m:d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1900" b="0" dirty="0" smtClean="0"/>
              </a:p>
              <a:p>
                <a:pPr marL="0" indent="0" algn="ctr" rtl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 ∗1+ </m:t>
                      </m:r>
                      <m:nary>
                        <m:naryPr>
                          <m:chr m:val="∑"/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pt-BR" sz="1900" b="0" dirty="0" smtClean="0"/>
              </a:p>
              <a:p>
                <a:pPr marL="0" indent="0" algn="ctr" rtl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𝑛𝑙𝑜𝑔𝑛</m:t>
                      </m:r>
                    </m:oMath>
                  </m:oMathPara>
                </a14:m>
                <a:endParaRPr lang="pt-BR" sz="1900" b="0" dirty="0" smtClean="0"/>
              </a:p>
              <a:p>
                <a:pPr marL="0" indent="0" algn="ctr" rtl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𝑛𝑙𝑜𝑔𝑛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900" b="0" dirty="0" smtClean="0"/>
              </a:p>
              <a:p>
                <a:pPr marL="0" indent="0" algn="ctr" rtl="0">
                  <a:lnSpc>
                    <a:spcPct val="150000"/>
                  </a:lnSpc>
                  <a:buNone/>
                </a:pPr>
                <a:endParaRPr lang="pt-BR" b="0" dirty="0" smtClean="0"/>
              </a:p>
              <a:p>
                <a:pPr marL="0" indent="0" algn="ctr" rtl="0">
                  <a:lnSpc>
                    <a:spcPct val="150000"/>
                  </a:lnSpc>
                  <a:buNone/>
                </a:pPr>
                <a:endParaRPr lang="pt-BR" b="0" dirty="0" smtClean="0"/>
              </a:p>
              <a:p>
                <a:pPr marL="0" indent="0" algn="ctr" rtl="0">
                  <a:lnSpc>
                    <a:spcPct val="150000"/>
                  </a:lnSpc>
                  <a:buNone/>
                </a:pPr>
                <a:endParaRPr lang="pt-BR" b="0" dirty="0" smtClean="0"/>
              </a:p>
              <a:p>
                <a:pPr marL="0" indent="0" algn="ctr" rtl="0">
                  <a:buNone/>
                </a:pPr>
                <a:endParaRPr lang="pt-BR" dirty="0" smtClean="0"/>
              </a:p>
              <a:p>
                <a:pPr marL="0" indent="0" algn="ctr" rtl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14" name="Espaço reservado para conteúdo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59" y="836712"/>
                <a:ext cx="7339012" cy="583264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2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 smtClean="0"/>
              <a:t>Complexidade SOLUÇÃO </a:t>
            </a:r>
            <a:r>
              <a:rPr lang="pt-BR" b="1" i="1" dirty="0" smtClean="0"/>
              <a:t>DIVIDE AND CONQUER</a:t>
            </a:r>
            <a:endParaRPr lang="pt-BR" b="1" i="1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algn="ctr" rtl="0">
              <a:buNone/>
            </a:pPr>
            <a:endParaRPr lang="pt-BR" dirty="0" smtClean="0"/>
          </a:p>
          <a:p>
            <a:pPr marL="0" indent="0" algn="ctr" rtl="0">
              <a:buNone/>
            </a:pPr>
            <a:r>
              <a:rPr lang="pt-BR" dirty="0" smtClean="0"/>
              <a:t>Complexidade </a:t>
            </a:r>
            <a:r>
              <a:rPr lang="pt-BR" dirty="0" err="1" smtClean="0"/>
              <a:t>Mergesort</a:t>
            </a:r>
            <a:r>
              <a:rPr lang="pt-BR" dirty="0" smtClean="0"/>
              <a:t> + O(n)</a:t>
            </a:r>
          </a:p>
          <a:p>
            <a:pPr marL="0" indent="0" algn="ctr" rtl="0">
              <a:buNone/>
            </a:pPr>
            <a:r>
              <a:rPr lang="pt-BR" dirty="0" smtClean="0"/>
              <a:t>O(</a:t>
            </a:r>
            <a:r>
              <a:rPr lang="pt-BR" dirty="0" err="1" smtClean="0"/>
              <a:t>nlogn</a:t>
            </a:r>
            <a:r>
              <a:rPr lang="pt-BR" dirty="0" smtClean="0"/>
              <a:t>) + O(n)</a:t>
            </a:r>
          </a:p>
          <a:p>
            <a:pPr marL="0" indent="0" algn="ctr" rtl="0">
              <a:buNone/>
            </a:pPr>
            <a:r>
              <a:rPr lang="pt-BR" dirty="0" smtClean="0"/>
              <a:t>O(</a:t>
            </a:r>
            <a:r>
              <a:rPr lang="pt-BR" dirty="0" err="1" smtClean="0"/>
              <a:t>n</a:t>
            </a:r>
            <a:r>
              <a:rPr lang="pt-BR" dirty="0" err="1" smtClean="0"/>
              <a:t>logn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209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mática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7_TF02787947.potx" id="{F6616D8B-E49F-43FC-919C-EA67C56073C6}" vid="{41E3CBBC-B989-484B-85AF-2EEA8BFB5111}"/>
    </a:ext>
  </a:extLst>
</a:theme>
</file>

<file path=ppt/theme/theme2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matemática com Pi (widescreen)</Template>
  <TotalTime>319</TotalTime>
  <Words>255</Words>
  <Application>Microsoft Office PowerPoint</Application>
  <PresentationFormat>Apresentação na tela (4:3)</PresentationFormat>
  <Paragraphs>151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Cambria Math</vt:lpstr>
      <vt:lpstr>Euphemia</vt:lpstr>
      <vt:lpstr>Matemática 16:9</vt:lpstr>
      <vt:lpstr>Contagem de ocorrências de cada elemento em uma sequência</vt:lpstr>
      <vt:lpstr>O PROBLEMA</vt:lpstr>
      <vt:lpstr>SOLUÇÃO POR FORÇA BRUTA</vt:lpstr>
      <vt:lpstr>Apresentação do PowerPoint</vt:lpstr>
      <vt:lpstr>Apresentação do PowerPoint</vt:lpstr>
      <vt:lpstr>Apresentação do PowerPoint</vt:lpstr>
      <vt:lpstr>Apresentação do PowerPoint</vt:lpstr>
      <vt:lpstr>Complexidade Mergesort</vt:lpstr>
      <vt:lpstr>Complexidade SOLUÇÃO DIVIDE AND CONQUER</vt:lpstr>
      <vt:lpstr>COMPARAÇÃO DAS ABORDAGENS</vt:lpstr>
      <vt:lpstr>COMPARAÇÃO DAS ABORDAGENS</vt:lpstr>
      <vt:lpstr>ALGORTIMO O(n)</vt:lpstr>
      <vt:lpstr>Título e layout de conteúdo com gráfico</vt:lpstr>
      <vt:lpstr>Layout de dois conteúdos com tabela</vt:lpstr>
      <vt:lpstr>Dois layouts de conteúdo com SmartArt</vt:lpstr>
      <vt:lpstr>Adicionar título de slide – 1</vt:lpstr>
      <vt:lpstr>Adicionar título de slide – 2</vt:lpstr>
      <vt:lpstr>Adicionar título de slide – 3</vt:lpstr>
      <vt:lpstr>Apresentação do PowerPoint</vt:lpstr>
      <vt:lpstr>Adicionar título de slide – 4</vt:lpstr>
      <vt:lpstr>Adicionar título de slide – 5</vt:lpstr>
    </vt:vector>
  </TitlesOfParts>
  <Company>Universidade Federal de Uberlândia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Contagem de elementos</dc:title>
  <dc:creator>Denis José</dc:creator>
  <cp:lastModifiedBy>Laudimiro</cp:lastModifiedBy>
  <cp:revision>42</cp:revision>
  <dcterms:created xsi:type="dcterms:W3CDTF">2019-04-17T14:23:35Z</dcterms:created>
  <dcterms:modified xsi:type="dcterms:W3CDTF">2019-04-17T23:11:14Z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