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8" r:id="rId14"/>
    <p:sldId id="269" r:id="rId15"/>
    <p:sldId id="271" r:id="rId16"/>
    <p:sldId id="258" r:id="rId17"/>
    <p:sldId id="260" r:id="rId18"/>
    <p:sldId id="261" r:id="rId19"/>
    <p:sldId id="262" r:id="rId20"/>
    <p:sldId id="272" r:id="rId21"/>
    <p:sldId id="264" r:id="rId22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756" y="114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00-48F6-93D6-29F7B11F9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00-48F6-93D6-29F7B11F97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00-48F6-93D6-29F7B11F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51296"/>
        <c:axId val="601055720"/>
      </c:lineChart>
      <c:catAx>
        <c:axId val="6113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 smtClean="0"/>
            <a:t>A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 smtClean="0"/>
            <a:t>B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 smtClean="0"/>
            <a:t>C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1424" y="191439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noProof="0" dirty="0" smtClean="0"/>
            <a:t>A</a:t>
          </a:r>
          <a:endParaRPr lang="pt-BR" sz="2600" kern="1200" noProof="0" dirty="0"/>
        </a:p>
      </dsp:txBody>
      <dsp:txXfrm rot="-5400000">
        <a:off x="1" y="446670"/>
        <a:ext cx="893312" cy="382849"/>
      </dsp:txXfrm>
    </dsp:sp>
    <dsp:sp modelId="{0E09DE89-66C0-478D-8170-8F0BC920F1EB}">
      <dsp:nvSpPr>
        <dsp:cNvPr id="0" name=""/>
        <dsp:cNvSpPr/>
      </dsp:nvSpPr>
      <dsp:spPr>
        <a:xfrm rot="5400000">
          <a:off x="1837957" y="-944629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rtlCol="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1</a:t>
          </a:r>
          <a:endParaRPr lang="pt-BR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2</a:t>
          </a:r>
          <a:endParaRPr lang="pt-BR" sz="2500" kern="1200" noProof="0" dirty="0"/>
        </a:p>
      </dsp:txBody>
      <dsp:txXfrm rot="-5400000">
        <a:off x="893313" y="40508"/>
        <a:ext cx="2678301" cy="748518"/>
      </dsp:txXfrm>
    </dsp:sp>
    <dsp:sp modelId="{29EA1718-F619-46D8-B505-CF1DDA71B8BF}">
      <dsp:nvSpPr>
        <dsp:cNvPr id="0" name=""/>
        <dsp:cNvSpPr/>
      </dsp:nvSpPr>
      <dsp:spPr>
        <a:xfrm rot="5400000">
          <a:off x="-191424" y="1268290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noProof="0" dirty="0" smtClean="0"/>
            <a:t>B</a:t>
          </a:r>
          <a:endParaRPr lang="pt-BR" sz="2600" kern="1200" noProof="0" dirty="0"/>
        </a:p>
      </dsp:txBody>
      <dsp:txXfrm rot="-5400000">
        <a:off x="1" y="1523521"/>
        <a:ext cx="893312" cy="382849"/>
      </dsp:txXfrm>
    </dsp:sp>
    <dsp:sp modelId="{C96267EA-EF01-411B-8D37-95F44BBB68D3}">
      <dsp:nvSpPr>
        <dsp:cNvPr id="0" name=""/>
        <dsp:cNvSpPr/>
      </dsp:nvSpPr>
      <dsp:spPr>
        <a:xfrm rot="5400000">
          <a:off x="1837957" y="132221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rtlCol="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1</a:t>
          </a:r>
          <a:endParaRPr lang="pt-BR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2</a:t>
          </a:r>
          <a:endParaRPr lang="pt-BR" sz="2500" kern="1200" noProof="0" dirty="0"/>
        </a:p>
      </dsp:txBody>
      <dsp:txXfrm rot="-5400000">
        <a:off x="893313" y="1117359"/>
        <a:ext cx="2678301" cy="748518"/>
      </dsp:txXfrm>
    </dsp:sp>
    <dsp:sp modelId="{E7C44091-B50A-4CB0-98F0-E70A01DD36F4}">
      <dsp:nvSpPr>
        <dsp:cNvPr id="0" name=""/>
        <dsp:cNvSpPr/>
      </dsp:nvSpPr>
      <dsp:spPr>
        <a:xfrm rot="5400000">
          <a:off x="-191424" y="2345140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noProof="0" dirty="0" smtClean="0"/>
            <a:t>C</a:t>
          </a:r>
          <a:endParaRPr lang="pt-BR" sz="2600" kern="1200" noProof="0" dirty="0"/>
        </a:p>
      </dsp:txBody>
      <dsp:txXfrm rot="-5400000">
        <a:off x="1" y="2600371"/>
        <a:ext cx="893312" cy="382849"/>
      </dsp:txXfrm>
    </dsp:sp>
    <dsp:sp modelId="{68EF0610-07B4-40C7-AD99-F2285099C2E4}">
      <dsp:nvSpPr>
        <dsp:cNvPr id="0" name=""/>
        <dsp:cNvSpPr/>
      </dsp:nvSpPr>
      <dsp:spPr>
        <a:xfrm rot="5400000">
          <a:off x="1837957" y="1209071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rtlCol="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1</a:t>
          </a:r>
          <a:endParaRPr lang="pt-BR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2</a:t>
          </a:r>
          <a:endParaRPr lang="pt-BR" sz="2500" kern="1200" noProof="0" dirty="0"/>
        </a:p>
      </dsp:txBody>
      <dsp:txXfrm rot="-5400000">
        <a:off x="893313" y="2194209"/>
        <a:ext cx="2678301" cy="748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17/04/2019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3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4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65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11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84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61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 userDrawn="1"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4051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600201"/>
            <a:ext cx="7704856" cy="2680127"/>
          </a:xfrm>
        </p:spPr>
        <p:txBody>
          <a:bodyPr rtlCol="0"/>
          <a:lstStyle/>
          <a:p>
            <a:pPr rtl="0"/>
            <a:r>
              <a:rPr lang="pt-BR" dirty="0" smtClean="0"/>
              <a:t>Contagem de ocorrências de cada elemento em uma sequência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Alisson</a:t>
            </a:r>
          </a:p>
          <a:p>
            <a:pPr rtl="0"/>
            <a:r>
              <a:rPr lang="pt-BR" dirty="0" smtClean="0"/>
              <a:t>Denis</a:t>
            </a:r>
          </a:p>
          <a:p>
            <a:pPr rtl="0"/>
            <a:r>
              <a:rPr lang="pt-BR" dirty="0" smtClean="0"/>
              <a:t>Fernanda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Tabelas com destaques de tempo</a:t>
            </a:r>
            <a:endParaRPr lang="pt-BR" dirty="0"/>
          </a:p>
        </p:txBody>
      </p:sp>
      <p:graphicFrame>
        <p:nvGraphicFramePr>
          <p:cNvPr id="4" name="Espaço reservado para conteúd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8967"/>
              </p:ext>
            </p:extLst>
          </p:nvPr>
        </p:nvGraphicFramePr>
        <p:xfrm>
          <a:off x="2987824" y="2636912"/>
          <a:ext cx="3612108" cy="1657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44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N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A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B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82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95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76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88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84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Gráfico de curvas</a:t>
            </a:r>
            <a:endParaRPr lang="pt-BR" dirty="0"/>
          </a:p>
        </p:txBody>
      </p:sp>
      <p:graphicFrame>
        <p:nvGraphicFramePr>
          <p:cNvPr id="4" name="Espaço reservado para conteúdo 6" descr="Gráfico de barras empilhadas que representa&#10;3 séries e 4 categoria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99688"/>
              </p:ext>
            </p:extLst>
          </p:nvPr>
        </p:nvGraphicFramePr>
        <p:xfrm>
          <a:off x="1195700" y="2057043"/>
          <a:ext cx="7338542" cy="3429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7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ALGORTIMO O(n)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Verificar se tem essa 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1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Layout de dois conteúdos com tabela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</a:t>
            </a:r>
            <a:r>
              <a:rPr lang="pt-BR" dirty="0" err="1" smtClean="0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34283"/>
              </p:ext>
            </p:extLst>
          </p:nvPr>
        </p:nvGraphicFramePr>
        <p:xfrm>
          <a:off x="1195699" y="2057043"/>
          <a:ext cx="3612107" cy="342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2057043"/>
            <a:ext cx="6402467" cy="1991067"/>
          </a:xfrm>
        </p:spPr>
        <p:txBody>
          <a:bodyPr rtlCol="0"/>
          <a:lstStyle/>
          <a:p>
            <a:pPr rtl="0"/>
            <a:r>
              <a:rPr lang="pt-BR" spc="-75" dirty="0"/>
              <a:t>Adicionar título de slide – 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O PROBLEMA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Incluir citações das referências encontradas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4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5</a:t>
            </a:r>
            <a:endParaRPr lang="pt-BR" dirty="0"/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dirty="0" smtClean="0"/>
              <a:t>TRIVIAL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Pseudocódigo: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31640" y="2274838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 smtClean="0">
                <a:solidFill>
                  <a:srgbClr val="0070C0"/>
                </a:solidFill>
              </a:rPr>
              <a:t>CONTAGEM-OCORRÊNCIAS</a:t>
            </a:r>
            <a:r>
              <a:rPr lang="pt-BR" dirty="0" smtClean="0"/>
              <a:t>(A, n)</a:t>
            </a:r>
          </a:p>
          <a:p>
            <a:pPr lvl="1">
              <a:lnSpc>
                <a:spcPct val="120000"/>
              </a:lnSpc>
            </a:pPr>
            <a:r>
              <a:rPr lang="pt-BR" b="1" dirty="0" smtClean="0"/>
              <a:t>para</a:t>
            </a:r>
            <a:r>
              <a:rPr lang="pt-BR" dirty="0" smtClean="0"/>
              <a:t> i ← 1 </a:t>
            </a:r>
            <a:r>
              <a:rPr lang="pt-BR" b="1" dirty="0" smtClean="0"/>
              <a:t>até</a:t>
            </a:r>
            <a:r>
              <a:rPr lang="pt-BR" dirty="0" smtClean="0"/>
              <a:t> n </a:t>
            </a:r>
            <a:r>
              <a:rPr lang="pt-BR" b="1" dirty="0" smtClean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</a:t>
            </a:r>
            <a:r>
              <a:rPr lang="pt-BR" b="1" dirty="0"/>
              <a:t>para</a:t>
            </a:r>
            <a:r>
              <a:rPr lang="pt-BR" dirty="0"/>
              <a:t> j</a:t>
            </a:r>
            <a:r>
              <a:rPr lang="pt-BR" dirty="0" smtClean="0"/>
              <a:t> </a:t>
            </a:r>
            <a:r>
              <a:rPr lang="pt-BR" dirty="0"/>
              <a:t>← </a:t>
            </a:r>
            <a:r>
              <a:rPr lang="pt-BR" dirty="0" smtClean="0"/>
              <a:t>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 smtClean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		</a:t>
            </a:r>
            <a:r>
              <a:rPr lang="pt-BR" b="1" dirty="0" smtClean="0"/>
              <a:t>se</a:t>
            </a:r>
            <a:r>
              <a:rPr lang="pt-BR" dirty="0" smtClean="0"/>
              <a:t> A[i] = A[j]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b="1" dirty="0" smtClean="0"/>
              <a:t>então</a:t>
            </a:r>
            <a:r>
              <a:rPr lang="pt-BR" dirty="0" smtClean="0"/>
              <a:t> contar </a:t>
            </a:r>
            <a:r>
              <a:rPr lang="pt-BR" dirty="0"/>
              <a:t>←</a:t>
            </a:r>
            <a:r>
              <a:rPr lang="pt-BR" dirty="0" smtClean="0"/>
              <a:t> contar +1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dirty="0" smtClean="0"/>
              <a:t>TRIVIAL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Demonstrar a ordem de 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5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dirty="0" smtClean="0"/>
              <a:t>TRIVIAL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Trecho do código responsável pelo tempo </a:t>
            </a:r>
            <a:r>
              <a:rPr lang="pt-BR" dirty="0"/>
              <a:t>exponencial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79" y="2276872"/>
            <a:ext cx="6421597" cy="39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Mostrar que a intenção é ordenar a sequência previamente</a:t>
            </a:r>
          </a:p>
          <a:p>
            <a:pPr rtl="0"/>
            <a:r>
              <a:rPr lang="pt-BR" dirty="0" smtClean="0"/>
              <a:t>Listar as opções de algoritmos conhecidos e suas ordens de complexidade e exibir a escolha pelo </a:t>
            </a:r>
            <a:r>
              <a:rPr lang="pt-BR" dirty="0" err="1" smtClean="0"/>
              <a:t>mergesort</a:t>
            </a:r>
            <a:endParaRPr lang="pt-BR" dirty="0" smtClean="0"/>
          </a:p>
          <a:p>
            <a:pPr rtl="0"/>
            <a:r>
              <a:rPr lang="pt-BR" dirty="0" smtClean="0"/>
              <a:t>Falar sobre essa técnica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Incluir pseudocódigo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86000" y="227483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COUNTING-SORT(</a:t>
            </a:r>
            <a:r>
              <a:rPr lang="pt-BR" dirty="0" err="1" smtClean="0"/>
              <a:t>A,B,n,k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i ← 0 até k faça</a:t>
            </a:r>
          </a:p>
          <a:p>
            <a:r>
              <a:rPr lang="pt-BR" dirty="0"/>
              <a:t>	</a:t>
            </a:r>
            <a:r>
              <a:rPr lang="pt-BR" dirty="0" smtClean="0"/>
              <a:t>2C[i</a:t>
            </a:r>
            <a:r>
              <a:rPr lang="pt-BR" dirty="0"/>
              <a:t>]←0 </a:t>
            </a:r>
            <a:r>
              <a:rPr lang="pt-BR" dirty="0" smtClean="0"/>
              <a:t>3</a:t>
            </a:r>
          </a:p>
          <a:p>
            <a:r>
              <a:rPr lang="pt-BR" dirty="0" smtClean="0"/>
              <a:t>para j ← 1 até n faça</a:t>
            </a:r>
          </a:p>
          <a:p>
            <a:r>
              <a:rPr lang="pt-BR" dirty="0" smtClean="0"/>
              <a:t>	4C[A[j</a:t>
            </a:r>
            <a:r>
              <a:rPr lang="pt-BR" dirty="0"/>
              <a:t>]]←C[A[j]]+1 C[i]</a:t>
            </a:r>
            <a:r>
              <a:rPr lang="pt-BR" dirty="0" err="1"/>
              <a:t>éonúmerodejstaisqueA</a:t>
            </a:r>
            <a:r>
              <a:rPr lang="pt-BR" dirty="0"/>
              <a:t>[j]=i 5parai←1atékfaça 6C[i]←C[i]+C[i−1] C[i]</a:t>
            </a:r>
            <a:r>
              <a:rPr lang="pt-BR" dirty="0" err="1"/>
              <a:t>éonúmerodejstaisqueA</a:t>
            </a:r>
            <a:r>
              <a:rPr lang="pt-BR" dirty="0"/>
              <a:t>[j]≤i 7paraj←ndecrescendoaté1faça 8B[C[A[j]]]←A[j] 9C[A[j]]←C[A[j]]−1</a:t>
            </a:r>
          </a:p>
        </p:txBody>
      </p:sp>
    </p:spTree>
    <p:extLst>
      <p:ext uri="{BB962C8B-B14F-4D97-AF65-F5344CB8AC3E}">
        <p14:creationId xmlns:p14="http://schemas.microsoft.com/office/powerpoint/2010/main" val="38609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Demonstrar a ordem de complexidade:</a:t>
            </a:r>
          </a:p>
          <a:p>
            <a:pPr lvl="1"/>
            <a:r>
              <a:rPr lang="pt-BR" dirty="0" smtClean="0"/>
              <a:t>Demonstrar a árvore de recursão (incluir imagem)</a:t>
            </a:r>
          </a:p>
          <a:p>
            <a:pPr lvl="1"/>
            <a:r>
              <a:rPr lang="pt-BR" dirty="0" smtClean="0"/>
              <a:t>Demonstrar pelo método da substituição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Exibir trecho do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72</TotalTime>
  <Words>270</Words>
  <Application>Microsoft Office PowerPoint</Application>
  <PresentationFormat>Apresentação na tela (4:3)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Euphemia</vt:lpstr>
      <vt:lpstr>Matemática 16:9</vt:lpstr>
      <vt:lpstr>Contagem de ocorrências de cada elemento em uma sequência</vt:lpstr>
      <vt:lpstr>O PROBLEMA</vt:lpstr>
      <vt:lpstr>SOLUÇÃO TRIVIAL</vt:lpstr>
      <vt:lpstr>SOLUÇÃO TRIVIAL</vt:lpstr>
      <vt:lpstr>SOLUÇÃO TRIVIAL</vt:lpstr>
      <vt:lpstr>SOLUÇÃO DIVIDE AND CONQUER</vt:lpstr>
      <vt:lpstr>SOLUÇÃO DIVIDE AND CONQUER</vt:lpstr>
      <vt:lpstr>SOLUÇÃO DIVIDE AND CONQUER</vt:lpstr>
      <vt:lpstr>SOLUÇÃO DIVIDE AND CONQUER</vt:lpstr>
      <vt:lpstr>COMPARAÇÃO DAS ABORDAGENS</vt:lpstr>
      <vt:lpstr>COMPARAÇÃO DAS ABORDAGENS</vt:lpstr>
      <vt:lpstr>ALGORTIMO O(n)</vt:lpstr>
      <vt:lpstr>Título e layout de conteúdo com gráfico</vt:lpstr>
      <vt:lpstr>Layout de dois conteúdos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>Universidade Federal de Uberlândia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de elementos</dc:title>
  <dc:creator>Denis José</dc:creator>
  <cp:lastModifiedBy>Denis José</cp:lastModifiedBy>
  <cp:revision>30</cp:revision>
  <dcterms:created xsi:type="dcterms:W3CDTF">2019-04-17T14:23:35Z</dcterms:created>
  <dcterms:modified xsi:type="dcterms:W3CDTF">2019-04-17T19:06:18Z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