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2E47E8-F4BA-4B3B-83EE-89C2C02C0C83}">
  <a:tblStyle styleId="{E52E47E8-F4BA-4B3B-83EE-89C2C02C0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17368-0C74-44C1-A419-8AD105AC5D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8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64aafb8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64aafb8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0830d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0830d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70830d9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70830d9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70ce4d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a70ce4d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b34a41d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b34a41d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4aafb8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4aafb8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4b34a41d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4b34a41d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4aafb8d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64aafb8d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4b34a41d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4b34a41d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a70ce4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a70ce4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64aafb8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64aafb8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a70ce4d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a70ce4d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помощи водителю, адаптирующаяся к состоянию дорожного покрытия 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5"/>
            <a:ext cx="8222100" cy="1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32"/>
              <a:t>Аников Денис</a:t>
            </a:r>
            <a:endParaRPr sz="283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32"/>
              <a:t>439</a:t>
            </a:r>
            <a:endParaRPr sz="283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daanikov@gmail.com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Сроки проекта</a:t>
            </a:r>
            <a:endParaRPr/>
          </a:p>
        </p:txBody>
      </p:sp>
      <p:graphicFrame>
        <p:nvGraphicFramePr>
          <p:cNvPr id="133" name="Google Shape;133;p22"/>
          <p:cNvGraphicFramePr/>
          <p:nvPr>
            <p:extLst>
              <p:ext uri="{D42A27DB-BD31-4B8C-83A1-F6EECF244321}">
                <p14:modId xmlns:p14="http://schemas.microsoft.com/office/powerpoint/2010/main" val="2495086373"/>
              </p:ext>
            </p:extLst>
          </p:nvPr>
        </p:nvGraphicFramePr>
        <p:xfrm>
          <a:off x="3297600" y="19238"/>
          <a:ext cx="5846400" cy="5124264"/>
        </p:xfrm>
        <a:graphic>
          <a:graphicData uri="http://schemas.openxmlformats.org/drawingml/2006/table">
            <a:tbl>
              <a:tblPr>
                <a:noFill/>
                <a:tableStyleId>{E2F17368-0C74-44C1-A419-8AD105AC5D29}</a:tableStyleId>
              </a:tblPr>
              <a:tblGrid>
                <a:gridCol w="146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0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Название этапа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Дата начала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Длительность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Дата окончания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Изучение рынка и анализ конкурентов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03.10.2023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27.10.2023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Разработка</a:t>
                      </a:r>
                      <a:r>
                        <a:rPr lang="ru" sz="900" baseline="0" dirty="0"/>
                        <a:t> требований к </a:t>
                      </a:r>
                      <a:r>
                        <a:rPr lang="ru" sz="900" dirty="0"/>
                        <a:t>функционалу</a:t>
                      </a:r>
                      <a:r>
                        <a:rPr lang="ru" sz="900" baseline="0" dirty="0"/>
                        <a:t>, дизайну и аппаратному обеспечению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30.10.2023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29.11.2023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Создание информационной архитектуры и структуры системы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30.11.2023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14.12.2023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Создание дизайна и разработка пользовательского опыта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15.12.2023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15.01.2024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5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Разработка фронтенда и бэкенда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16.01.2024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19.02.2024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Интегрирование системы с</a:t>
                      </a:r>
                      <a:r>
                        <a:rPr lang="ru" sz="900" baseline="0" dirty="0"/>
                        <a:t> другими ИС в автомобиле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20.02.2024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06.03.2024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/>
                        <a:t>Обучение</a:t>
                      </a:r>
                      <a:r>
                        <a:rPr lang="ru" sz="1000" baseline="0" dirty="0"/>
                        <a:t> моделей ИИ и тестирование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07.03.2024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01.04.2023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5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Внедерени системы на</a:t>
                      </a:r>
                      <a:r>
                        <a:rPr lang="ru" sz="900" baseline="0" dirty="0"/>
                        <a:t> производство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02.04.2024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13.05.2024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Сроки проекта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465" t="26400" r="11366" b="38761"/>
          <a:stretch/>
        </p:blipFill>
        <p:spPr>
          <a:xfrm>
            <a:off x="558706" y="1316182"/>
            <a:ext cx="8241063" cy="2597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рынка</a:t>
            </a:r>
            <a:endParaRPr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603999512"/>
              </p:ext>
            </p:extLst>
          </p:nvPr>
        </p:nvGraphicFramePr>
        <p:xfrm>
          <a:off x="1" y="525780"/>
          <a:ext cx="9143999" cy="4617720"/>
        </p:xfrm>
        <a:graphic>
          <a:graphicData uri="http://schemas.openxmlformats.org/drawingml/2006/table">
            <a:tbl>
              <a:tblPr>
                <a:solidFill>
                  <a:srgbClr val="CADFFF"/>
                </a:solidFill>
                <a:tableStyleId>{E52E47E8-F4BA-4B3B-83EE-89C2C02C0C83}</a:tableStyleId>
              </a:tblPr>
              <a:tblGrid>
                <a:gridCol w="180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3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3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96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Список характеристик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Системы экстренного торможения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Адаптивный круиз-контроль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Детекция слепых зон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Системы удержания в полосе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Система помощи при парковке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2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Функциональность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Активирует тормоза для предотвращения столкновения.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Поддерживает заданную скорость и безопасное расстояние до впереди движущегося автомобиля.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err="1"/>
                        <a:t>Мониторит</a:t>
                      </a:r>
                      <a:r>
                        <a:rPr lang="ru-RU" sz="900" dirty="0"/>
                        <a:t> слепые зоны и предупреждает о наличии других транспортных средств.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Корректирует рулевое управление при отклонении от полосы движения.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Облегчает процесс парковки и управляет рулевым колесом.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Режим работы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Активируется в случае обнаружения угрозы столкновения.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Работает на протяжении всего времени движения и подстраивается под скорость впереди идущего автомобиля.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Активируется при наличии других транспортных средств в слепых зонах.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Активируется при отклонении от полосы движения.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Работает при выполнении маневров парковки.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Уровень автоматизации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 Высокий уровень автоматизации.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Средний до высокого уровня автоматизации.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/>
                        <a:t> Средний уровень автоматизации при мониторинге слепых зон.</a:t>
                      </a:r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Средний уровень автоматизации.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/>
                        <a:t>Высокий уровень автоматизации при выполнении маневров парковки.</a:t>
                      </a:r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5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интеграции</a:t>
                      </a:r>
                      <a:r>
                        <a:rPr lang="ru-RU" sz="9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 другими системами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Только</a:t>
                      </a:r>
                      <a:r>
                        <a:rPr lang="ru-RU" sz="900" baseline="0" dirty="0"/>
                        <a:t> с адаптивным круиз-контролем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С системой</a:t>
                      </a:r>
                      <a:r>
                        <a:rPr lang="ru-RU" sz="900" baseline="0" dirty="0"/>
                        <a:t> экстренного торможения и удержания в полосе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С системой</a:t>
                      </a:r>
                      <a:r>
                        <a:rPr lang="ru-RU" sz="900" baseline="0" dirty="0"/>
                        <a:t> адаптивного круиз-контроля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/>
                        <a:t>С системой</a:t>
                      </a:r>
                      <a:r>
                        <a:rPr lang="ru-RU" sz="900" baseline="0" dirty="0"/>
                        <a:t> адаптивного круиз-контроля</a:t>
                      </a:r>
                      <a:endParaRPr lang="ru-RU" sz="9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-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Адаптивность к различным факторам</a:t>
                      </a:r>
                      <a:r>
                        <a:rPr lang="ru-RU" sz="9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Отслеживает только объекты</a:t>
                      </a:r>
                      <a:r>
                        <a:rPr lang="ru-RU" sz="900" baseline="0" dirty="0"/>
                        <a:t> перед автомобилем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/>
                        <a:t>Отслеживает только объекты</a:t>
                      </a:r>
                      <a:r>
                        <a:rPr lang="ru-RU" sz="900" baseline="0" dirty="0"/>
                        <a:t> перед автомобилем</a:t>
                      </a:r>
                      <a:endParaRPr lang="ru-RU"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/>
                        <a:t>Отслеживает только объекты</a:t>
                      </a:r>
                      <a:r>
                        <a:rPr lang="ru-RU" sz="900" baseline="0" dirty="0"/>
                        <a:t> в слепых зонах</a:t>
                      </a:r>
                      <a:endParaRPr lang="ru-RU"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Отслеживает только</a:t>
                      </a:r>
                      <a:r>
                        <a:rPr lang="ru-RU" sz="900" baseline="0" dirty="0"/>
                        <a:t> дорожную разметку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/>
                        <a:t>Отслеживает</a:t>
                      </a:r>
                      <a:r>
                        <a:rPr lang="ru-RU" sz="900" baseline="0" dirty="0"/>
                        <a:t> объекты только на небольшой скорости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ИС с рынком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5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отличие от остальных ИС помощи водителю, представленных на рынке, “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eyes</a:t>
            </a:r>
            <a:r>
              <a:rPr lang="ru" dirty="0"/>
              <a:t>” обладает рядом преимуществ: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-RU" dirty="0"/>
              <a:t>Адаптируется к факторам, не связанным с участниками дорожного движения (к погоде, неровностям на дороге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-RU" dirty="0"/>
              <a:t>Активна постоянно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-RU" dirty="0"/>
              <a:t>Может работать в связке со всеми остальными системами, а также может быть легко интегрирована в них (например, адаптивный круиз будет держать дистанцию, основываясь на рекомендациях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eyes)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ru-RU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dirty="0"/>
              <a:t>Может работать независимо от автомобиля, на портативных устройствах (но с ограниченным функционалом)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Формулировка проекта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Тема проекта ИС: Автоматическое слежение за скоростью автомобиля и стилем вождения водителя, основанное на данных о погодных условиях и неровностях на дороге.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Название </a:t>
            </a:r>
            <a:r>
              <a:rPr lang="ru-RU" dirty="0"/>
              <a:t>ИС</a:t>
            </a:r>
            <a:r>
              <a:rPr lang="ru" dirty="0"/>
              <a:t>: “2nd eyes”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Проектная команда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317183" y="773330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Руководитель проекта: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Аников Денис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49075" y="2232543"/>
            <a:ext cx="2305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Аналитик данных и специалист по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ML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Сидоров Дмитрий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244350" y="2192976"/>
            <a:ext cx="230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Руководитель команды Back-end: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Алексеев Дмитрий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5825" y="2142740"/>
            <a:ext cx="230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Руководитель команды Front-end: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Евгеньев Алексей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15825" y="3389423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Ux/Ui дизайнер: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Афанасьева Светлана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419100" y="1503625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Архитектор ИС: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Петров Николай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78643" y="3286373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Бизнес-аналитик: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Дмитриева Светлана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283764" y="4370170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Тестировщик: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Терентьева Александра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165604" y="3174018"/>
            <a:ext cx="254212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Специалист по внедрению и аппаратным технологиям: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Федоров Аркадий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Заинтересованные лица проекта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308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Целевая аудитория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Водители автомобилей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2"/>
          </p:nvPr>
        </p:nvSpPr>
        <p:spPr>
          <a:xfrm>
            <a:off x="3306900" y="1919075"/>
            <a:ext cx="2530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Заказчик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Производитель автомобилей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6163800" y="1919075"/>
            <a:ext cx="2530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Конечные пользователи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Водители автомобилей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Сроки проекта: 03.10.2023 - 13.05.2024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71900" y="1846324"/>
            <a:ext cx="8222100" cy="314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Создаваемая ИС предназначена для решения следующих задач: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Отслеживание погодных условий при помощи установленных на автомобиль датчиков освещения, камер, а также на основании данных метеослужб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Отслеживание состояния дорожного покрытия на предмет неровностей при помощи камер, радаров или лидаров, установленных на автомобиль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Составление персональных рекомендаций водителю о скорости движения, соблюдении  дистанции и других аспектах на основании собранных данных, отображение их на приборной панели автомобиля и/или озвучивание через аудиосистему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Экстренное вмешательство в процесс управления автомобилем в случае явного риска возникновения ДТП.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потребности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294967295"/>
          </p:nvPr>
        </p:nvSpPr>
        <p:spPr>
          <a:xfrm>
            <a:off x="264100" y="1629750"/>
            <a:ext cx="2102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530" b="1"/>
              <a:t>Удовлетворяемая потребность: </a:t>
            </a:r>
            <a:endParaRPr sz="153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530"/>
              <a:t>Помощь водителям в управлении автомобилем в плохих условиях</a:t>
            </a:r>
            <a:endParaRPr sz="15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2513625" y="771463"/>
          <a:ext cx="6420800" cy="3962712"/>
        </p:xfrm>
        <a:graphic>
          <a:graphicData uri="http://schemas.openxmlformats.org/drawingml/2006/table">
            <a:tbl>
              <a:tblPr>
                <a:noFill/>
                <a:tableStyleId>{E52E47E8-F4BA-4B3B-83EE-89C2C02C0C83}</a:tableStyleId>
              </a:tblPr>
              <a:tblGrid>
                <a:gridCol w="34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800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Решаемая проблема</a:t>
                      </a:r>
                      <a:endParaRPr sz="15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Заинтересованное лицо</a:t>
                      </a:r>
                      <a:endParaRPr sz="15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2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Невозможность оценить дорожную обстановку из-за плохой видимости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Водители автомобилей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2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Сложность в принятии решений при нестандартных дорожных условиях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Неопытные водители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27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Большое количество ДТП по причине неудовлетворительных дорожных условий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Водители и производители автомобилей, другие участники дорожного движения, государство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0"/>
          <p:cNvGraphicFramePr/>
          <p:nvPr/>
        </p:nvGraphicFramePr>
        <p:xfrm>
          <a:off x="26938" y="0"/>
          <a:ext cx="9090125" cy="4696825"/>
        </p:xfrm>
        <a:graphic>
          <a:graphicData uri="http://schemas.openxmlformats.org/drawingml/2006/table">
            <a:tbl>
              <a:tblPr>
                <a:noFill/>
                <a:tableStyleId>{E52E47E8-F4BA-4B3B-83EE-89C2C02C0C83}</a:tableStyleId>
              </a:tblPr>
              <a:tblGrid>
                <a:gridCol w="453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25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Внутренние факторы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Внешние факторы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00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8636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Сильные стороны: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8636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Возможности: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Может работать в любых дорожных условиях и условиях освещения (в случае установки лидаров, радаров и ламп для датчиков освещения).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Основывает рекомендации на основе факторов, крайне актуальных в российских условиях 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3. Системы может работать совместно с другими системами помощи водителю, дополняя функционал каждой  из них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Возможность самообучения используемых моделей машинного обучения в процессе использования водителями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Разработка алгоритмов, поддерживающих большее вмешательство в процесс управления автомобилем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775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Слабые стороны: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Угрозы: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52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Дорогая разработка и внедрение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Отсутствие на некоторых автомобилях достаточного аппаратного обеспечения (блоков управления, датчиков, камер)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3. Сложный процесс продвижения в условиях кризиса на российском рынке автомобилей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Несанкционированный доступ к данным пользователей из-за их недостаточной защищенности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Противоречия с точки зрения законодательства, регулирующего дорожное движение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Swot-анализ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Чтобы предотвратить угрозы проекта, необходимо привлекать к разработке системы высококвалифицированных специалистов, способных обеспечить надежную защиту и безопасность данных. Кроме того, необходимо отладить непрерывный консультационный процесс с квалифицированными юристами со стороны автопроизводителей  и с государственными структурами 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предотвратить угрозы проекта?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избавиться от слабых сторон или минимизировать их?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Чтобы избавиться от слабых сторон или минимизировать их, необходимо сотрудничать с инженерами компаний-заказчиков для оптимизации решения под существующие комплектации автомобилей или пересмотреть их, вести еженедельную отчетность о проделанной работе, о расходовании финансовых средств на проект, а также обратиться с предложениям о внедрении такой системы на отечественных автомобилях (что, к тому же, позволит прийти к соглашению на более выгодных условиях).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926</Words>
  <Application>Microsoft Office PowerPoint</Application>
  <PresentationFormat>Экран (16:9)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Roboto</vt:lpstr>
      <vt:lpstr>Times New Roman</vt:lpstr>
      <vt:lpstr>Arial</vt:lpstr>
      <vt:lpstr>Material</vt:lpstr>
      <vt:lpstr>Система помощи водителю, адаптирующаяся к состоянию дорожного покрытия </vt:lpstr>
      <vt:lpstr>Формулировка проекта</vt:lpstr>
      <vt:lpstr>Проектная команда</vt:lpstr>
      <vt:lpstr>Заинтересованные лица проекта</vt:lpstr>
      <vt:lpstr>Сроки проекта: 03.10.2023 - 13.05.2024</vt:lpstr>
      <vt:lpstr>Идея проекта</vt:lpstr>
      <vt:lpstr>Проблемы и потребности</vt:lpstr>
      <vt:lpstr>Презентация PowerPoint</vt:lpstr>
      <vt:lpstr>Как предотвратить угрозы проекта? Как избавиться от слабых сторон или минимизировать их?</vt:lpstr>
      <vt:lpstr>Сроки проекта</vt:lpstr>
      <vt:lpstr>Сроки проекта</vt:lpstr>
      <vt:lpstr>Состояние рынка</vt:lpstr>
      <vt:lpstr>Сравнение ИС с рынком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помощи водителю, адаптирующаяся к состоянию дорожного покрытия </dc:title>
  <cp:lastModifiedBy>Денис Аников</cp:lastModifiedBy>
  <cp:revision>21</cp:revision>
  <dcterms:modified xsi:type="dcterms:W3CDTF">2024-08-29T14:12:43Z</dcterms:modified>
</cp:coreProperties>
</file>