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2E47E8-F4BA-4B3B-83EE-89C2C02C0C83}">
  <a:tblStyle styleId="{E52E47E8-F4BA-4B3B-83EE-89C2C02C0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F17368-0C74-44C1-A419-8AD105AC5D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64aafb8d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64aafb8d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0830d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0830d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70830d9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70830d9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70ce4d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a70ce4d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a70ce4db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a70ce4db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b34a41d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b34a41d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64aafb8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64aafb8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4b34a41d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4b34a41d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64aafb8d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64aafb8d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4b34a41d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4b34a41d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a70ce4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a70ce4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64aafb8d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64aafb8d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a70ce4d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a70ce4d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Система помощи водителю, адаптирующаяся к состоянию дорожного покрытия 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25"/>
            <a:ext cx="8222100" cy="11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32"/>
              <a:t>Аников Денис</a:t>
            </a:r>
            <a:endParaRPr sz="283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32"/>
              <a:t>439</a:t>
            </a:r>
            <a:endParaRPr sz="283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daanikov@gmail.com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Сроки проекта</a:t>
            </a:r>
            <a:endParaRPr/>
          </a:p>
        </p:txBody>
      </p:sp>
      <p:graphicFrame>
        <p:nvGraphicFramePr>
          <p:cNvPr id="133" name="Google Shape;133;p22"/>
          <p:cNvGraphicFramePr/>
          <p:nvPr>
            <p:extLst>
              <p:ext uri="{D42A27DB-BD31-4B8C-83A1-F6EECF244321}">
                <p14:modId xmlns:p14="http://schemas.microsoft.com/office/powerpoint/2010/main" val="2495086373"/>
              </p:ext>
            </p:extLst>
          </p:nvPr>
        </p:nvGraphicFramePr>
        <p:xfrm>
          <a:off x="3297600" y="19238"/>
          <a:ext cx="5846400" cy="5124264"/>
        </p:xfrm>
        <a:graphic>
          <a:graphicData uri="http://schemas.openxmlformats.org/drawingml/2006/table">
            <a:tbl>
              <a:tblPr>
                <a:noFill/>
                <a:tableStyleId>{E2F17368-0C74-44C1-A419-8AD105AC5D29}</a:tableStyleId>
              </a:tblPr>
              <a:tblGrid>
                <a:gridCol w="146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0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Название этапа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Дата начала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Длительность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Дата окончания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Изучение рынка и анализ конкурентов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03.10.2023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27.10.2023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 smtClean="0"/>
                        <a:t>Разработка</a:t>
                      </a:r>
                      <a:r>
                        <a:rPr lang="ru" sz="900" baseline="0" dirty="0" smtClean="0"/>
                        <a:t> требований к </a:t>
                      </a:r>
                      <a:r>
                        <a:rPr lang="ru" sz="900" dirty="0" smtClean="0"/>
                        <a:t>функционалу</a:t>
                      </a:r>
                      <a:r>
                        <a:rPr lang="ru" sz="900" baseline="0" dirty="0" smtClean="0"/>
                        <a:t>, дизайну и аппаратному обеспечению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30.10.2023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30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29.11.2023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Создание информационной архитектуры и структуры </a:t>
                      </a:r>
                      <a:r>
                        <a:rPr lang="ru" sz="900" dirty="0" smtClean="0"/>
                        <a:t>системы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30.11.2023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14.12.2023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50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Создание дизайна и разработка пользовательского опыта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15.12.2023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32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15.01.2024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5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Разработка фронтенда и бэкенда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16.01.2024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19.02.2024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0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 smtClean="0"/>
                        <a:t>Интегрирование системы с</a:t>
                      </a:r>
                      <a:r>
                        <a:rPr lang="ru" sz="900" baseline="0" dirty="0" smtClean="0"/>
                        <a:t> другими ИС в автомобиле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20.02.2024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15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06.03.2024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dirty="0" smtClean="0"/>
                        <a:t>Обучение</a:t>
                      </a:r>
                      <a:r>
                        <a:rPr lang="ru" sz="1000" baseline="0" dirty="0" smtClean="0"/>
                        <a:t> моделей ИИ и тестирование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07.03.2024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01.04.2023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5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 smtClean="0"/>
                        <a:t>Внедерени системы на</a:t>
                      </a:r>
                      <a:r>
                        <a:rPr lang="ru" sz="900" baseline="0" dirty="0" smtClean="0"/>
                        <a:t> производство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02.04.2024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41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13.05.2024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Сроки проекта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465" t="26400" r="11366" b="38761"/>
          <a:stretch/>
        </p:blipFill>
        <p:spPr>
          <a:xfrm>
            <a:off x="558706" y="1316182"/>
            <a:ext cx="8241063" cy="2597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Состояние рынка</a:t>
            </a:r>
            <a:endParaRPr/>
          </a:p>
        </p:txBody>
      </p:sp>
      <p:graphicFrame>
        <p:nvGraphicFramePr>
          <p:cNvPr id="145" name="Google Shape;145;p24"/>
          <p:cNvGraphicFramePr/>
          <p:nvPr>
            <p:extLst>
              <p:ext uri="{D42A27DB-BD31-4B8C-83A1-F6EECF244321}">
                <p14:modId xmlns:p14="http://schemas.microsoft.com/office/powerpoint/2010/main" val="603999512"/>
              </p:ext>
            </p:extLst>
          </p:nvPr>
        </p:nvGraphicFramePr>
        <p:xfrm>
          <a:off x="1" y="525780"/>
          <a:ext cx="9143999" cy="4617720"/>
        </p:xfrm>
        <a:graphic>
          <a:graphicData uri="http://schemas.openxmlformats.org/drawingml/2006/table">
            <a:tbl>
              <a:tblPr>
                <a:solidFill>
                  <a:srgbClr val="CADFFF"/>
                </a:solidFill>
                <a:tableStyleId>{E52E47E8-F4BA-4B3B-83EE-89C2C02C0C83}</a:tableStyleId>
              </a:tblPr>
              <a:tblGrid>
                <a:gridCol w="180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3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38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3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96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Список характеристик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Системы </a:t>
                      </a:r>
                      <a:r>
                        <a:rPr lang="ru" sz="9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экстренного торможения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Адаптивный круиз-контроль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Детекция слепых зон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9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Системы удержания в полосе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b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Система помощи при парковке</a:t>
                      </a:r>
                      <a:endParaRPr sz="9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2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Функциональность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Активирует тормоза для предотвращения столкновения.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Поддерживает заданную скорость и безопасное расстояние до впереди движущегося автомобиля.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err="1" smtClean="0"/>
                        <a:t>Мониторит</a:t>
                      </a:r>
                      <a:r>
                        <a:rPr lang="ru-RU" sz="900" dirty="0" smtClean="0"/>
                        <a:t> слепые зоны и предупреждает о наличии других транспортных средств.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Корректирует рулевое управление при отклонении от полосы движения.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Облегчает процесс парковки и управляет рулевым колесом.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Режим работы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Активируется в случае обнаружения угрозы столкновения.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Работает на протяжении всего времени движения и подстраивается под скорость впереди идущего автомобиля.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Активируется при наличии других транспортных средств в слепых зонах.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Активируется при отклонении от полосы движения.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Работает при выполнении маневров парковки.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Уровень автоматизации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 Высокий уровень автоматизации.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Средний до высокого уровня автоматизации.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 smtClean="0"/>
                        <a:t> Средний уровень автоматизации при мониторинге слепых зон.</a:t>
                      </a:r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Средний уровень автоматизации.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 smtClean="0"/>
                        <a:t>Высокий уровень автоматизации при выполнении маневров парковки.</a:t>
                      </a:r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5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интеграции</a:t>
                      </a:r>
                      <a:r>
                        <a:rPr lang="ru-RU" sz="9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 другими системами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Только</a:t>
                      </a:r>
                      <a:r>
                        <a:rPr lang="ru-RU" sz="900" baseline="0" dirty="0" smtClean="0"/>
                        <a:t> с адаптивным круиз-контролем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С системой</a:t>
                      </a:r>
                      <a:r>
                        <a:rPr lang="ru-RU" sz="900" baseline="0" dirty="0" smtClean="0"/>
                        <a:t> экстренного торможения и удержания в полосе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С системой</a:t>
                      </a:r>
                      <a:r>
                        <a:rPr lang="ru-RU" sz="900" baseline="0" dirty="0" smtClean="0"/>
                        <a:t> адаптивного круиз-контроля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 smtClean="0"/>
                        <a:t>С системой</a:t>
                      </a:r>
                      <a:r>
                        <a:rPr lang="ru-RU" sz="900" baseline="0" dirty="0" smtClean="0"/>
                        <a:t> адаптивного круиз-контроля</a:t>
                      </a:r>
                      <a:endParaRPr lang="ru-RU" sz="900" dirty="0" smtClean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-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Адаптивность к различным факторам</a:t>
                      </a:r>
                      <a:r>
                        <a:rPr lang="ru-RU" sz="9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9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Отслеживает только объекты</a:t>
                      </a:r>
                      <a:r>
                        <a:rPr lang="ru-RU" sz="900" baseline="0" dirty="0" smtClean="0"/>
                        <a:t> перед автомобилем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 smtClean="0"/>
                        <a:t>Отслеживает только объекты</a:t>
                      </a:r>
                      <a:r>
                        <a:rPr lang="ru-RU" sz="900" baseline="0" dirty="0" smtClean="0"/>
                        <a:t> перед автомобилем</a:t>
                      </a:r>
                      <a:endParaRPr lang="ru-RU" sz="900" dirty="0" smtClean="0"/>
                    </a:p>
                  </a:txBody>
                  <a:tcPr marL="50800" marR="50800" marT="50800" marB="50800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900" dirty="0" smtClean="0"/>
                        <a:t>Отслеживает только объекты</a:t>
                      </a:r>
                      <a:r>
                        <a:rPr lang="ru-RU" sz="900" baseline="0" dirty="0" smtClean="0"/>
                        <a:t> в слепых зонах</a:t>
                      </a:r>
                      <a:endParaRPr lang="ru-RU" sz="900" dirty="0" smtClean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Отслеживает только</a:t>
                      </a:r>
                      <a:r>
                        <a:rPr lang="ru-RU" sz="900" baseline="0" dirty="0" smtClean="0"/>
                        <a:t> дорожную разметку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900" dirty="0" smtClean="0"/>
                        <a:t>Отслеживает</a:t>
                      </a:r>
                      <a:r>
                        <a:rPr lang="ru-RU" sz="900" baseline="0" dirty="0" smtClean="0"/>
                        <a:t> объекты только на небольшой скорости</a:t>
                      </a:r>
                      <a:endParaRPr sz="900" dirty="0"/>
                    </a:p>
                  </a:txBody>
                  <a:tcPr marL="50800" marR="50800" marT="50800" marB="508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ИС с рынком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58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отличие от остальных ИС </a:t>
            </a:r>
            <a:r>
              <a:rPr lang="ru" dirty="0" smtClean="0"/>
              <a:t>помощи водителю</a:t>
            </a:r>
            <a:r>
              <a:rPr lang="ru" dirty="0" smtClean="0"/>
              <a:t>, </a:t>
            </a:r>
            <a:r>
              <a:rPr lang="ru" dirty="0"/>
              <a:t>представленных на рынке, </a:t>
            </a:r>
            <a:r>
              <a:rPr lang="ru" dirty="0" smtClean="0"/>
              <a:t>“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eyes</a:t>
            </a:r>
            <a:r>
              <a:rPr lang="ru" dirty="0" smtClean="0"/>
              <a:t>” </a:t>
            </a:r>
            <a:r>
              <a:rPr lang="ru" dirty="0"/>
              <a:t>обладает рядом </a:t>
            </a:r>
            <a:r>
              <a:rPr lang="ru" dirty="0" smtClean="0"/>
              <a:t>преимуществ: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-RU" dirty="0" smtClean="0"/>
              <a:t>Адаптируется к факторам, не связанным с участниками дорожного движения (к погоде, неровностям на дороге и </a:t>
            </a:r>
            <a:r>
              <a:rPr lang="ru-RU" dirty="0" err="1" smtClean="0"/>
              <a:t>тд</a:t>
            </a:r>
            <a:r>
              <a:rPr lang="ru-RU" dirty="0" smtClean="0"/>
              <a:t>)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-RU" dirty="0" smtClean="0"/>
              <a:t>Активна постоянно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-RU" dirty="0" smtClean="0"/>
              <a:t>Может работать в связке со всеми остальными системами, а также может быть легко интегрирована в них (например, адаптивный круиз будет держать дистанцию, основываясь на рекомендациях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eyes)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ru-RU" dirty="0" smtClean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dirty="0" smtClean="0"/>
              <a:t>Может работать независимо от автомобиля, на портативных устройствах (но с ограниченным функционалом)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Финансовая модель</a:t>
            </a:r>
            <a:endParaRPr/>
          </a:p>
        </p:txBody>
      </p:sp>
      <p:graphicFrame>
        <p:nvGraphicFramePr>
          <p:cNvPr id="157" name="Google Shape;157;p26"/>
          <p:cNvGraphicFramePr/>
          <p:nvPr/>
        </p:nvGraphicFramePr>
        <p:xfrm>
          <a:off x="3219750" y="0"/>
          <a:ext cx="6246450" cy="5178864"/>
        </p:xfrm>
        <a:graphic>
          <a:graphicData uri="http://schemas.openxmlformats.org/drawingml/2006/table">
            <a:tbl>
              <a:tblPr>
                <a:noFill/>
                <a:tableStyleId>{E52E47E8-F4BA-4B3B-83EE-89C2C02C0C83}</a:tableStyleId>
              </a:tblPr>
              <a:tblGrid>
                <a:gridCol w="312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212121"/>
                          </a:solidFill>
                        </a:rPr>
                        <a:t>Элементы затрат</a:t>
                      </a:r>
                      <a:endParaRPr sz="1300" b="1">
                        <a:solidFill>
                          <a:srgbClr val="21212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212121"/>
                          </a:solidFill>
                        </a:rPr>
                        <a:t>Сумма, руб</a:t>
                      </a:r>
                      <a:endParaRPr sz="1300" b="1">
                        <a:solidFill>
                          <a:srgbClr val="21212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Руководитель проекта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300 000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Команда аналитиков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800 000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Команда Front-end разработчиков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550 000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Команда Back-end разработчиков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650 000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Дизайнеры пользовательского интерфейса UX/UI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200 000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Тестировщики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750 000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Специалист по внедрению ИС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220 000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Архитектор проекта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150 000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Амортизационные расходы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170 000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Покупка лицензионного ПО для разработки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350 000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Организационные расходы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830 000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Расходы на внедрение и обучение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260 000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Расходы на поддержку и обслуживание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340 000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Итого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5 570 000</a:t>
                      </a:r>
                      <a:endParaRPr sz="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Формулировка проекта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Тема проекта ИС: Автоматическое слежение за скоростью автомобиля и стилем вождения водителя, основанное на данных о погодных условиях и неровностях на дороге.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dirty="0"/>
              <a:t>Название </a:t>
            </a:r>
            <a:r>
              <a:rPr lang="ru-RU" dirty="0" smtClean="0"/>
              <a:t>ИС</a:t>
            </a:r>
            <a:r>
              <a:rPr lang="ru" dirty="0" smtClean="0"/>
              <a:t>: </a:t>
            </a:r>
            <a:r>
              <a:rPr lang="ru" dirty="0"/>
              <a:t>“2nd eyes”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Проектная команда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15825" y="1230350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Руководитель проекта: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Аников Денис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198350" y="2709450"/>
            <a:ext cx="2305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Аналитик 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данных и специалист по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ML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Сидоров Дмитрий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58650" y="2624825"/>
            <a:ext cx="230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Руководитель команды Back-end: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Алексеев Дмитрий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5825" y="2624825"/>
            <a:ext cx="230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Руководитель команды Front-end: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Евгеньев Алексей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149075" y="1230350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Ux/Ui дизайнер: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Афанасьева Светлана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358650" y="1230350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Архитектор ИС: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Петров Николай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98350" y="4170625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Бизнес-аналитик: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Дмитриева Светлана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58650" y="4235000"/>
            <a:ext cx="230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Тестировщик: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Терентьева Александра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15825" y="4170625"/>
            <a:ext cx="254212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Специалист по 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внедрению и аппаратным технологиям: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Федоров Аркадий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Заинтересованные лица проекта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308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Целевая аудитория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Водители автомобилей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2"/>
          </p:nvPr>
        </p:nvSpPr>
        <p:spPr>
          <a:xfrm>
            <a:off x="3306900" y="1919075"/>
            <a:ext cx="2530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Заказчик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Производитель автомобилей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6163800" y="1919075"/>
            <a:ext cx="2530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Конечные пользователи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Водители автомобилей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Сроки проекта: 03.10.2023 - 13.05.2024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71900" y="1846324"/>
            <a:ext cx="8222100" cy="3141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Создаваемая ИС предназначена для решения следующих задач: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Отслеживание погодных условий при помощи установленных на автомобиль датчиков освещения, камер, а также на основании данных метеослужб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Отслеживание состояния дорожного покрытия на предмет неровностей при помощи камер, радаров или лидаров, установленных на автомобиль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Составление персональных рекомендаций водителю о скорости движения, соблюдении  дистанции и других аспектах на основании собранных </a:t>
            </a:r>
            <a:r>
              <a:rPr lang="ru" dirty="0" smtClean="0"/>
              <a:t>данных, отображение их на приборной панели автомобиля и/или озвучивание через аудиосистему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dirty="0"/>
              <a:t>Экстренное вмешательство в процесс управления автомобилем в случае </a:t>
            </a:r>
            <a:r>
              <a:rPr lang="ru" dirty="0" smtClean="0"/>
              <a:t>явного</a:t>
            </a:r>
            <a:r>
              <a:rPr lang="ru" dirty="0" smtClean="0"/>
              <a:t> </a:t>
            </a:r>
            <a:r>
              <a:rPr lang="ru" dirty="0"/>
              <a:t>риска возникновения ДТП.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потребности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4294967295"/>
          </p:nvPr>
        </p:nvSpPr>
        <p:spPr>
          <a:xfrm>
            <a:off x="264100" y="1629750"/>
            <a:ext cx="2102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530" b="1"/>
              <a:t>Удовлетворяемая потребность: </a:t>
            </a:r>
            <a:endParaRPr sz="153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530"/>
              <a:t>Помощь водителям в управлении автомобилем в плохих условиях</a:t>
            </a:r>
            <a:endParaRPr sz="153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2513625" y="771463"/>
          <a:ext cx="6420800" cy="4020432"/>
        </p:xfrm>
        <a:graphic>
          <a:graphicData uri="http://schemas.openxmlformats.org/drawingml/2006/table">
            <a:tbl>
              <a:tblPr>
                <a:noFill/>
                <a:tableStyleId>{E52E47E8-F4BA-4B3B-83EE-89C2C02C0C83}</a:tableStyleId>
              </a:tblPr>
              <a:tblGrid>
                <a:gridCol w="341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800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Решаемая проблема</a:t>
                      </a:r>
                      <a:endParaRPr sz="15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Заинтересованное лицо</a:t>
                      </a:r>
                      <a:endParaRPr sz="15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2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Невозможность оценить дорожную обстановку из-за плохой видимости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Водители автомобилей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2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Сложность в принятии решений при нестандартных дорожных условиях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Неопытные водители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27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Большое количество ДТП по причине неудовлетворительных дорожных условий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508000" lvl="0" indent="0" algn="l" rtl="0">
                        <a:lnSpc>
                          <a:spcPct val="116818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Водители и производители автомобилей, другие участники дорожного движения, государство</a:t>
                      </a:r>
                      <a:endParaRPr sz="1500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0"/>
          <p:cNvGraphicFramePr/>
          <p:nvPr/>
        </p:nvGraphicFramePr>
        <p:xfrm>
          <a:off x="26938" y="0"/>
          <a:ext cx="9090125" cy="4696825"/>
        </p:xfrm>
        <a:graphic>
          <a:graphicData uri="http://schemas.openxmlformats.org/drawingml/2006/table">
            <a:tbl>
              <a:tblPr>
                <a:noFill/>
                <a:tableStyleId>{E52E47E8-F4BA-4B3B-83EE-89C2C02C0C83}</a:tableStyleId>
              </a:tblPr>
              <a:tblGrid>
                <a:gridCol w="453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825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Внутренние факторы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6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Внешние факторы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00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8636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Сильные стороны: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8636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Возможности: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Может работать в любых дорожных условиях и условиях освещения (в случае установки лидаров, радаров и ламп для датчиков освещения).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Основывает рекомендации на основе факторов, крайне актуальных в российских условиях 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3. Системы может работать совместно с другими системами помощи водителю, дополняя функционал каждой  из них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Возможность самообучения используемых моделей машинного обучения в процессе использования водителями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Разработка алгоритмов, поддерживающих большее вмешательство в процесс управления автомобилем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775"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Слабые стороны: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/>
                        <a:t>Угрозы: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525"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Дорогая разработка и внедрение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Отсутствие на некоторых автомобилях достаточного аппаратного обеспечения (блоков управления, датчиков, камер)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3. Сложный процесс продвижения в условиях кризиса на российском рынке автомобилей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1. Несанкционированный доступ к данным пользователей из-за их недостаточной защищенности</a:t>
                      </a:r>
                      <a:endParaRPr sz="1100"/>
                    </a:p>
                    <a:p>
                      <a:pPr marL="12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/>
                        <a:t>2. Противоречия с точки зрения законодательства, регулирующего дорожное движение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Swot-анализ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Чтобы предотвратить угрозы проекта, необходимо привлекать к разработке системы высококвалифицированных специалистов, способных обеспечить надежную защиту и безопасность данных. Кроме того, необходимо отладить непрерывный консультационный процесс с квалифицированными юристами со стороны автопроизводителей  и с государственными структурами 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предотвратить угрозы проекта?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избавиться от слабых сторон или минимизировать их?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Чтобы избавиться от слабых сторон или минимизировать их, </a:t>
            </a:r>
            <a:r>
              <a:rPr lang="ru" dirty="0" smtClean="0"/>
              <a:t>необходимо сотрудничать с инженерами </a:t>
            </a:r>
            <a:r>
              <a:rPr lang="ru" dirty="0"/>
              <a:t>компаний-заказчиков для оптимизации решения под существующие комплектации автомобилей или пересмотреть их</a:t>
            </a:r>
            <a:r>
              <a:rPr lang="ru" dirty="0" smtClean="0"/>
              <a:t>, </a:t>
            </a:r>
            <a:r>
              <a:rPr lang="ru" dirty="0"/>
              <a:t>вести </a:t>
            </a:r>
            <a:r>
              <a:rPr lang="ru" dirty="0" smtClean="0"/>
              <a:t>еженедельную </a:t>
            </a:r>
            <a:r>
              <a:rPr lang="ru" dirty="0"/>
              <a:t>отчетность о проделанной работе, о расходовании финансовых средств на </a:t>
            </a:r>
            <a:r>
              <a:rPr lang="ru" dirty="0" smtClean="0"/>
              <a:t>проект, а также обратиться с предложениям о внедрении такой системы на отечественных автомобилях (что, к тому же, позволит прийти к соглашению на более выгодных условиях).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995</Words>
  <Application>Microsoft Office PowerPoint</Application>
  <PresentationFormat>Экран (16:9)</PresentationFormat>
  <Paragraphs>186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Times New Roman</vt:lpstr>
      <vt:lpstr>Roboto</vt:lpstr>
      <vt:lpstr>Arial</vt:lpstr>
      <vt:lpstr>Material</vt:lpstr>
      <vt:lpstr>Система помощи водителю, адаптирующаяся к состоянию дорожного покрытия </vt:lpstr>
      <vt:lpstr>Формулировка проекта</vt:lpstr>
      <vt:lpstr>Проектная команда</vt:lpstr>
      <vt:lpstr>Заинтересованные лица проекта</vt:lpstr>
      <vt:lpstr>Сроки проекта: 03.10.2023 - 13.05.2024</vt:lpstr>
      <vt:lpstr>Идея проекта</vt:lpstr>
      <vt:lpstr>Проблемы и потребности</vt:lpstr>
      <vt:lpstr>Презентация PowerPoint</vt:lpstr>
      <vt:lpstr>Как предотвратить угрозы проекта? Как избавиться от слабых сторон или минимизировать их?</vt:lpstr>
      <vt:lpstr>Сроки проекта</vt:lpstr>
      <vt:lpstr>Сроки проекта</vt:lpstr>
      <vt:lpstr>Состояние рынка</vt:lpstr>
      <vt:lpstr>Сравнение ИС с рынком</vt:lpstr>
      <vt:lpstr>Финансовая модель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помощи водителю, адаптирующаяся к состоянию дорожного покрытия </dc:title>
  <cp:lastModifiedBy>daanikov@gmail.com</cp:lastModifiedBy>
  <cp:revision>19</cp:revision>
  <dcterms:modified xsi:type="dcterms:W3CDTF">2023-10-18T20:48:48Z</dcterms:modified>
</cp:coreProperties>
</file>