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8" r:id="rId4"/>
    <p:sldId id="265" r:id="rId5"/>
    <p:sldId id="260" r:id="rId6"/>
    <p:sldId id="264" r:id="rId7"/>
    <p:sldId id="263" r:id="rId8"/>
    <p:sldId id="267" r:id="rId9"/>
    <p:sldId id="262" r:id="rId10"/>
    <p:sldId id="270" r:id="rId11"/>
    <p:sldId id="266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6078D-C894-4582-A13D-57CFC76B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F38C1C-A6C8-4209-A163-4CCBDB24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3E35B-A4F2-4112-A109-FE21D78C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042608-60AA-4422-A9B8-F33ACBD0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4EEF2-1A71-4DA7-9329-B36CAF92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2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85F2A-9C21-4D31-8371-FBE9202D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E481DC-6DFE-4935-B90F-6EAF8885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03DB0-DA4B-4776-B35A-7FF363A9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E31F0-F2C6-445B-A0F7-A5E34F8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6592A-D64A-4D83-B091-1ECCF45F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98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EA3629-B55C-4537-A847-3B8FC95F2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A3456A-BF35-4B3F-9DFF-EBFB58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94BDA-CFC3-48B3-80F2-5E38418E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3C006-C9A9-4AF8-9C67-FFD0D1FB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E1FA7-68A8-4FFB-B500-4ABC6681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7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9A86F-5243-4B4F-B123-25BA09A9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9585A-E0B9-417A-AD2E-186E46C0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ED01B-C59F-45E4-A632-7801F3F2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B3456-A193-49DD-88CD-FFCA4B3C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27F27-071D-43DD-89CC-7C1F46FB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26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08902-F02D-4082-9AAC-EBBBB6C8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B408E-C476-428D-8CD6-92CB7914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4808E2-4BC4-4813-A4E7-747ADD89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1BE09-6613-4362-8846-CF0AF1FB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5A75A-AA85-450E-8243-D7794D01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35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EEA5D-088F-4C96-9348-71F6A8FB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0ED84-3635-4560-87B7-1E37A3B1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9AC21C-0F1E-4578-AC03-82B88C0F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D899E5-1B1F-4A82-A0CD-E163FC97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C7E59-C0A7-47AB-900E-C77A14A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5B8A60-6243-4340-966E-19232920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89A7-49D8-4C1A-9495-B379052E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3BCC1E-1334-4A15-9C54-FD93080F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128309-85F0-4E0F-A487-3F023436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D15B77-1F5B-43A5-BDDA-91F50A7FA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51DA12-2DB4-419B-BC4A-3F1F00A4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879942-FAA5-4E79-9A2A-9520CD02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B13402-5E8A-485B-86A4-DA16DF62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062329-A385-4E85-A647-27936B3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6B540-B80A-476C-A95C-0DC2CA08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B7DEAC-B35F-4365-A74E-E2D751BC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34A776-DA05-4791-A4BC-977D95FC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74B689-43B2-45DD-83AB-A2E353CA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0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41C5EB-8AFD-43CF-837C-632DF680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02B45B-760E-4467-92A9-21A72ED1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C0CADF-8860-4A33-B289-0B221EFB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4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F4C4F-8F48-4FD1-AFDB-D929604F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2F608-C819-4B2A-8C7F-4003D908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359445-85C8-473A-BEEC-4AEFEF4D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8B5085-83FF-4556-8CD7-66832F2E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EE983C-F300-411E-8CCE-7C461FFA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90011F-6DE1-417C-BEF7-A36DE7A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61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8FFDE-D378-431D-92D6-22780685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25E45B-F187-473D-ABA9-1D37F557C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AB401-2C1B-4EAD-ABA3-33315132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819A29-6AA2-4554-A036-F8DAE7FA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6462A-BAE7-4548-A6D0-C7B21CBA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8CB474-C804-408B-8F3D-022D0FF3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9DCED9-D6C9-46FC-90F9-666A3454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7E5DD9-EB5F-4343-887F-6996A830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9FC799-AF7D-4988-918F-0D4CDA96B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5A60-CE43-4695-8088-158BC56D4E8F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2898C-E2B2-4897-B72B-ADCD9BE02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09D63C-8835-4D92-AAD8-7734F6E7F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2F78-0CF4-4181-AF98-A0C50BD97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25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nil.fr/sites/default/files/atoms/files/pdf_6_etapes_interactifv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56CD5-7E86-4656-93D3-08161B48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70" y="2441893"/>
            <a:ext cx="9319260" cy="197421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Rapide compte rendu sur l’avancée des travaux relatifs à </a:t>
            </a:r>
            <a:r>
              <a:rPr lang="fr-FR" b="1" dirty="0"/>
              <a:t>l’application des principes de la GDPR sur les projets HAD</a:t>
            </a:r>
          </a:p>
        </p:txBody>
      </p:sp>
    </p:spTree>
    <p:extLst>
      <p:ext uri="{BB962C8B-B14F-4D97-AF65-F5344CB8AC3E}">
        <p14:creationId xmlns:p14="http://schemas.microsoft.com/office/powerpoint/2010/main" val="341738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2E486BA-89BE-45D5-AC77-E2F81BCE6326}"/>
              </a:ext>
            </a:extLst>
          </p:cNvPr>
          <p:cNvSpPr txBox="1"/>
          <p:nvPr/>
        </p:nvSpPr>
        <p:spPr>
          <a:xfrm>
            <a:off x="800100" y="541020"/>
            <a:ext cx="6122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Concrètement sur l’implémentation technique: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5ED743-2E36-4190-94E1-816A710123E3}"/>
              </a:ext>
            </a:extLst>
          </p:cNvPr>
          <p:cNvSpPr txBox="1"/>
          <p:nvPr/>
        </p:nvSpPr>
        <p:spPr>
          <a:xfrm>
            <a:off x="1394459" y="1600200"/>
            <a:ext cx="646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équipes ont avancé sur le recensement des projets éligibles: </a:t>
            </a:r>
            <a:br>
              <a:rPr lang="fr-FR" dirty="0"/>
            </a:br>
            <a:r>
              <a:rPr lang="fr-FR" dirty="0"/>
              <a:t>3 projets industrialisés côté DEC/CDN – Pour BDDF 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D17861-FD70-40C3-A22C-1475191611EF}"/>
              </a:ext>
            </a:extLst>
          </p:cNvPr>
          <p:cNvSpPr txBox="1"/>
          <p:nvPr/>
        </p:nvSpPr>
        <p:spPr>
          <a:xfrm>
            <a:off x="1394459" y="2339340"/>
            <a:ext cx="6501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ces projets concernés des PIA (</a:t>
            </a:r>
            <a:r>
              <a:rPr lang="fr-FR" dirty="0" err="1"/>
              <a:t>Privacy</a:t>
            </a:r>
            <a:r>
              <a:rPr lang="fr-FR" dirty="0"/>
              <a:t> Impact </a:t>
            </a:r>
            <a:r>
              <a:rPr lang="fr-FR" dirty="0" err="1"/>
              <a:t>Assessment</a:t>
            </a:r>
            <a:r>
              <a:rPr lang="fr-FR" dirty="0"/>
              <a:t> )</a:t>
            </a:r>
            <a:br>
              <a:rPr lang="fr-FR" dirty="0"/>
            </a:br>
            <a:r>
              <a:rPr lang="fr-FR" dirty="0"/>
              <a:t>sont en cours de rédaction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A15186-6C4F-4FB9-A896-F3432CEF7D3B}"/>
              </a:ext>
            </a:extLst>
          </p:cNvPr>
          <p:cNvSpPr txBox="1"/>
          <p:nvPr/>
        </p:nvSpPr>
        <p:spPr>
          <a:xfrm>
            <a:off x="1394459" y="2933700"/>
            <a:ext cx="6921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filtres matérialisant l’application des consentements et des droits</a:t>
            </a:r>
            <a:br>
              <a:rPr lang="fr-FR" dirty="0"/>
            </a:br>
            <a:r>
              <a:rPr lang="fr-FR" dirty="0"/>
              <a:t>ont été développés projet par projet. (Vues </a:t>
            </a:r>
            <a:r>
              <a:rPr lang="fr-FR" dirty="0" err="1"/>
              <a:t>Hive</a:t>
            </a:r>
            <a:r>
              <a:rPr lang="fr-FR" dirty="0"/>
              <a:t> ou Filtre applicatif)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BDAE3C-153A-40C7-B636-FAC0B5C6F67E}"/>
              </a:ext>
            </a:extLst>
          </p:cNvPr>
          <p:cNvSpPr txBox="1"/>
          <p:nvPr/>
        </p:nvSpPr>
        <p:spPr>
          <a:xfrm>
            <a:off x="800100" y="1081831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Lot 1 : pour le 25 mai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61F4776-EB62-495F-9710-DC487B07FAC3}"/>
              </a:ext>
            </a:extLst>
          </p:cNvPr>
          <p:cNvSpPr txBox="1"/>
          <p:nvPr/>
        </p:nvSpPr>
        <p:spPr>
          <a:xfrm>
            <a:off x="800100" y="3672631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Lot 2  ensuite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48D317-C408-4691-B4D4-1ADB4BA5CEE7}"/>
              </a:ext>
            </a:extLst>
          </p:cNvPr>
          <p:cNvSpPr txBox="1"/>
          <p:nvPr/>
        </p:nvSpPr>
        <p:spPr>
          <a:xfrm>
            <a:off x="1394459" y="4021991"/>
            <a:ext cx="6933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Reprise des sujets relatifs à la mise en place : </a:t>
            </a:r>
            <a:br>
              <a:rPr lang="fr-FR" dirty="0"/>
            </a:br>
            <a:r>
              <a:rPr lang="fr-FR" dirty="0"/>
              <a:t>- du principe de minimisation</a:t>
            </a:r>
            <a:br>
              <a:rPr lang="fr-FR" dirty="0"/>
            </a:br>
            <a:r>
              <a:rPr lang="fr-FR" dirty="0"/>
              <a:t>- de l’exigence de limitation de la durée de conservation de la donnée</a:t>
            </a:r>
            <a:br>
              <a:rPr lang="fr-FR" dirty="0"/>
            </a:br>
            <a:r>
              <a:rPr lang="fr-FR" dirty="0"/>
              <a:t>- des autres droits : rectification, oubli…</a:t>
            </a:r>
            <a:br>
              <a:rPr lang="fr-FR" dirty="0"/>
            </a:b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DA7ACC-B43F-4D5B-A59D-AED91A8F0AC1}"/>
              </a:ext>
            </a:extLst>
          </p:cNvPr>
          <p:cNvSpPr txBox="1"/>
          <p:nvPr/>
        </p:nvSpPr>
        <p:spPr>
          <a:xfrm>
            <a:off x="1356359" y="5225951"/>
            <a:ext cx="7450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Amélioration des filtres actuels mis en place pour gérer les consentements</a:t>
            </a:r>
            <a:br>
              <a:rPr lang="fr-FR" dirty="0"/>
            </a:br>
            <a:r>
              <a:rPr lang="fr-FR" dirty="0"/>
              <a:t>et quelques droits</a:t>
            </a:r>
          </a:p>
        </p:txBody>
      </p:sp>
    </p:spTree>
    <p:extLst>
      <p:ext uri="{BB962C8B-B14F-4D97-AF65-F5344CB8AC3E}">
        <p14:creationId xmlns:p14="http://schemas.microsoft.com/office/powerpoint/2010/main" val="388047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56CD5-7E86-4656-93D3-08161B48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58277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65CC9-2A6E-45EF-80BE-76B3B72519E8}"/>
              </a:ext>
            </a:extLst>
          </p:cNvPr>
          <p:cNvSpPr/>
          <p:nvPr/>
        </p:nvSpPr>
        <p:spPr>
          <a:xfrm>
            <a:off x="862940" y="427949"/>
            <a:ext cx="8518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https://www.cnil.fr/sites/default/files/atoms/files/pdf_6_etapes_interactifv2.pdf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F41536-D4DE-484B-9480-A0962A9B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88" y="817395"/>
            <a:ext cx="4038510" cy="58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38FCF3-4F2B-43E9-8BC5-C6186DBBC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961612"/>
            <a:ext cx="6234545" cy="428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B11122-A312-4026-BCF1-5B9E26433FB4}"/>
              </a:ext>
            </a:extLst>
          </p:cNvPr>
          <p:cNvSpPr/>
          <p:nvPr/>
        </p:nvSpPr>
        <p:spPr>
          <a:xfrm>
            <a:off x="7160822" y="995441"/>
            <a:ext cx="4554186" cy="1123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FF0000"/>
                </a:solidFill>
              </a:rPr>
              <a:t>24/10/2017</a:t>
            </a:r>
          </a:p>
          <a:p>
            <a:r>
              <a:rPr lang="fr-FR" sz="700" dirty="0">
                <a:solidFill>
                  <a:srgbClr val="FF0000"/>
                </a:solidFill>
              </a:rPr>
              <a:t>NEWSROOM</a:t>
            </a:r>
          </a:p>
          <a:p>
            <a:r>
              <a:rPr lang="fr-FR" sz="1050" dirty="0"/>
              <a:t>Société Générale nomme</a:t>
            </a:r>
          </a:p>
          <a:p>
            <a:r>
              <a:rPr lang="fr-FR" sz="1600" b="0" i="0" dirty="0">
                <a:solidFill>
                  <a:srgbClr val="262626"/>
                </a:solidFill>
                <a:effectLst/>
                <a:latin typeface="HelveticaNeueW01-77BdCn 692722"/>
              </a:rPr>
              <a:t>Antoine Pichot </a:t>
            </a:r>
            <a:r>
              <a:rPr lang="fr-FR" sz="1050" b="0" i="0" dirty="0">
                <a:solidFill>
                  <a:srgbClr val="262626"/>
                </a:solidFill>
                <a:effectLst/>
                <a:latin typeface="HelveticaNeueW01-77BdCn 692722"/>
              </a:rPr>
              <a:t>au poste de Délégué à la Protection des Données (Data Protection </a:t>
            </a:r>
            <a:r>
              <a:rPr lang="fr-FR" sz="1050" b="0" i="0" dirty="0" err="1">
                <a:solidFill>
                  <a:srgbClr val="262626"/>
                </a:solidFill>
                <a:effectLst/>
                <a:latin typeface="HelveticaNeueW01-77BdCn 692722"/>
              </a:rPr>
              <a:t>Officer</a:t>
            </a:r>
            <a:r>
              <a:rPr lang="fr-FR" sz="1050" b="0" i="0" dirty="0">
                <a:solidFill>
                  <a:srgbClr val="262626"/>
                </a:solidFill>
                <a:effectLst/>
                <a:latin typeface="HelveticaNeueW01-77BdCn 692722"/>
              </a:rPr>
              <a:t>- DPO) et </a:t>
            </a:r>
            <a:r>
              <a:rPr lang="fr-FR" sz="1600" dirty="0"/>
              <a:t>Jean-Marc </a:t>
            </a:r>
            <a:r>
              <a:rPr lang="fr-FR" sz="1600" dirty="0" err="1"/>
              <a:t>Chauvière</a:t>
            </a:r>
            <a:r>
              <a:rPr lang="fr-FR" sz="1600" dirty="0"/>
              <a:t> </a:t>
            </a:r>
          </a:p>
          <a:p>
            <a:r>
              <a:rPr lang="fr-FR" sz="1050" dirty="0">
                <a:solidFill>
                  <a:srgbClr val="262626"/>
                </a:solidFill>
                <a:latin typeface="HelveticaNeueW01-77BdCn 692722"/>
              </a:rPr>
              <a:t>pour le CDN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0B5F454-79D3-4160-A252-7C955105B197}"/>
              </a:ext>
            </a:extLst>
          </p:cNvPr>
          <p:cNvGrpSpPr/>
          <p:nvPr/>
        </p:nvGrpSpPr>
        <p:grpSpPr>
          <a:xfrm>
            <a:off x="7160822" y="2202841"/>
            <a:ext cx="4554186" cy="2060640"/>
            <a:chOff x="7897088" y="2607145"/>
            <a:chExt cx="3503428" cy="2060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20C8BE-E606-4033-8B78-6E46E87CE6D7}"/>
                </a:ext>
              </a:extLst>
            </p:cNvPr>
            <p:cNvSpPr/>
            <p:nvPr/>
          </p:nvSpPr>
          <p:spPr>
            <a:xfrm>
              <a:off x="7897088" y="3051958"/>
              <a:ext cx="3503428" cy="16158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484848"/>
                  </a:solidFill>
                  <a:latin typeface="Arial" panose="020B0604020202020204" pitchFamily="34" charset="0"/>
                </a:rPr>
                <a:t>Recueil obligatoire d'un consentement explicite pour des usages non prévus au contrat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484848"/>
                  </a:solidFill>
                  <a:latin typeface="Arial" panose="020B0604020202020204" pitchFamily="34" charset="0"/>
                </a:rPr>
                <a:t>Transparence de l'information au client sur l'usage de ses données, droit d'accès et de rectification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484848"/>
                  </a:solidFill>
                  <a:latin typeface="Arial" panose="020B0604020202020204" pitchFamily="34" charset="0"/>
                </a:rPr>
                <a:t>Droit à l'oubli élargi aux données du web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484848"/>
                  </a:solidFill>
                  <a:latin typeface="Arial" panose="020B0604020202020204" pitchFamily="34" charset="0"/>
                </a:rPr>
                <a:t>Droit à la portabilité offrant la possibilité de récupérer ses données pour pouvoir les réutiliser ou les transmettre à un tiers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484848"/>
                  </a:solidFill>
                  <a:latin typeface="Arial" panose="020B0604020202020204" pitchFamily="34" charset="0"/>
                </a:rPr>
                <a:t>Protection particulière pour les mineurs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006ADB-8B3A-41EB-B6CA-CB99EC85AE25}"/>
                </a:ext>
              </a:extLst>
            </p:cNvPr>
            <p:cNvSpPr/>
            <p:nvPr/>
          </p:nvSpPr>
          <p:spPr>
            <a:xfrm>
              <a:off x="7897088" y="2607145"/>
              <a:ext cx="3503428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fr-FR" sz="1200" b="1" dirty="0">
                  <a:solidFill>
                    <a:srgbClr val="0060A5"/>
                  </a:solidFill>
                  <a:latin typeface="Arial" panose="020B0604020202020204" pitchFamily="34" charset="0"/>
                </a:rPr>
                <a:t>Renforcer le droit des individus et la maîtrise de leurs données personnelles</a:t>
              </a:r>
              <a:endParaRPr lang="fr-FR" sz="1200" dirty="0">
                <a:solidFill>
                  <a:srgbClr val="484848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CE59E-9196-4CCB-BFB9-DF4E63E26C8B}"/>
              </a:ext>
            </a:extLst>
          </p:cNvPr>
          <p:cNvSpPr/>
          <p:nvPr/>
        </p:nvSpPr>
        <p:spPr>
          <a:xfrm>
            <a:off x="587827" y="279506"/>
            <a:ext cx="6234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5195"/>
                </a:solidFill>
                <a:effectLst/>
                <a:latin typeface="Arial" panose="020B0604020202020204" pitchFamily="34" charset="0"/>
              </a:rPr>
              <a:t>GDPR : Une nouvelle réglementation européenne pour protéger les données personnelles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34851-2102-46D8-99C6-ECC36E1C2ED0}"/>
              </a:ext>
            </a:extLst>
          </p:cNvPr>
          <p:cNvSpPr/>
          <p:nvPr/>
        </p:nvSpPr>
        <p:spPr>
          <a:xfrm>
            <a:off x="587828" y="945094"/>
            <a:ext cx="6234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GDPR renforce la réglementation existante (Directive 95/46/EC) sur la protection des individus, de leurs données personnelles et vise également à préserver leur identité numérique. Enfin, il a vocation à harmoniser les règles de protection des données personnelles entre tous les pays européens.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F760E4E-A60A-49C8-A750-A2F136EC38D0}"/>
              </a:ext>
            </a:extLst>
          </p:cNvPr>
          <p:cNvGrpSpPr/>
          <p:nvPr/>
        </p:nvGrpSpPr>
        <p:grpSpPr>
          <a:xfrm>
            <a:off x="7160822" y="4346667"/>
            <a:ext cx="4554186" cy="2143198"/>
            <a:chOff x="8033664" y="4299165"/>
            <a:chExt cx="3544781" cy="24172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0D272C-87F0-4644-AC3A-D88A3BB2050F}"/>
                </a:ext>
              </a:extLst>
            </p:cNvPr>
            <p:cNvSpPr/>
            <p:nvPr/>
          </p:nvSpPr>
          <p:spPr>
            <a:xfrm>
              <a:off x="8033664" y="4762008"/>
              <a:ext cx="3544781" cy="19543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b="0" i="0" dirty="0">
                  <a:solidFill>
                    <a:srgbClr val="484848"/>
                  </a:solidFill>
                  <a:effectLst/>
                  <a:latin typeface="Arial" panose="020B0604020202020204" pitchFamily="34" charset="0"/>
                </a:rPr>
                <a:t>Tenue d'un registre des traitements mis en œuvre par le Responsable des traitements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b="0" i="0" dirty="0">
                  <a:solidFill>
                    <a:srgbClr val="484848"/>
                  </a:solidFill>
                  <a:effectLst/>
                  <a:latin typeface="Arial" panose="020B0604020202020204" pitchFamily="34" charset="0"/>
                </a:rPr>
                <a:t>Désignation d'un Délégué à la protection des données (Data Protection </a:t>
              </a:r>
              <a:r>
                <a:rPr lang="fr-FR" sz="1100" b="0" i="0" dirty="0" err="1">
                  <a:solidFill>
                    <a:srgbClr val="484848"/>
                  </a:solidFill>
                  <a:effectLst/>
                  <a:latin typeface="Arial" panose="020B0604020202020204" pitchFamily="34" charset="0"/>
                </a:rPr>
                <a:t>Officer</a:t>
              </a:r>
              <a:r>
                <a:rPr lang="fr-FR" sz="1100" b="0" i="0" dirty="0">
                  <a:solidFill>
                    <a:srgbClr val="484848"/>
                  </a:solidFill>
                  <a:effectLst/>
                  <a:latin typeface="Arial" panose="020B0604020202020204" pitchFamily="34" charset="0"/>
                </a:rPr>
                <a:t> ou DPO en anglais)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b="0" i="0" dirty="0">
                  <a:solidFill>
                    <a:srgbClr val="484848"/>
                  </a:solidFill>
                  <a:effectLst/>
                  <a:latin typeface="Arial" panose="020B0604020202020204" pitchFamily="34" charset="0"/>
                </a:rPr>
                <a:t>Mise en œuvre de la sécurisation dès la conception, reposant sur la minimisation des données collectées, la limitation de leur usage à l'objet initial et leur suppression dès lors que les délais de conservation légaux sont atteints.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b="0" i="0" dirty="0">
                  <a:solidFill>
                    <a:srgbClr val="484848"/>
                  </a:solidFill>
                  <a:effectLst/>
                  <a:latin typeface="Arial" panose="020B0604020202020204" pitchFamily="34" charset="0"/>
                </a:rPr>
                <a:t>Réalisation d'études d'impacts sur la vie privée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C99B3F-C9A0-4716-9E45-2F787B29643B}"/>
                </a:ext>
              </a:extLst>
            </p:cNvPr>
            <p:cNvSpPr/>
            <p:nvPr/>
          </p:nvSpPr>
          <p:spPr>
            <a:xfrm>
              <a:off x="8033664" y="4299165"/>
              <a:ext cx="3544781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fr-FR" sz="1200" b="1" dirty="0">
                  <a:solidFill>
                    <a:srgbClr val="0060A5"/>
                  </a:solidFill>
                  <a:latin typeface="Arial" panose="020B0604020202020204" pitchFamily="34" charset="0"/>
                </a:rPr>
                <a:t>Augmenter la responsabilité des acteurs traitant des données</a:t>
              </a:r>
              <a:endParaRPr lang="fr-FR" sz="1200" dirty="0">
                <a:solidFill>
                  <a:srgbClr val="484848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5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56CD5-7E86-4656-93D3-08161B48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Zoom sur les collectes</a:t>
            </a:r>
          </a:p>
        </p:txBody>
      </p:sp>
    </p:spTree>
    <p:extLst>
      <p:ext uri="{BB962C8B-B14F-4D97-AF65-F5344CB8AC3E}">
        <p14:creationId xmlns:p14="http://schemas.microsoft.com/office/powerpoint/2010/main" val="396202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CC1D514-0154-46E8-A04A-810A45A4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371345"/>
            <a:ext cx="1227254" cy="11907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55085B5-6F0E-4F86-A278-4B0678A96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70" y="820539"/>
            <a:ext cx="4815410" cy="56029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55F8CA-55E4-402C-AC20-2B46ECC374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14" y="805299"/>
            <a:ext cx="4647296" cy="43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B22CA8-2D15-4214-B76F-B7C4F014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46" y="811406"/>
            <a:ext cx="7554069" cy="4467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3CB84A-6A54-4D27-83B3-AB7EE51D55B0}"/>
              </a:ext>
            </a:extLst>
          </p:cNvPr>
          <p:cNvSpPr/>
          <p:nvPr/>
        </p:nvSpPr>
        <p:spPr>
          <a:xfrm>
            <a:off x="5337407" y="2282431"/>
            <a:ext cx="170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« API </a:t>
            </a:r>
            <a:r>
              <a:rPr lang="fr-FR" dirty="0" err="1">
                <a:solidFill>
                  <a:srgbClr val="FF0000"/>
                </a:solidFill>
              </a:rPr>
              <a:t>Rest</a:t>
            </a:r>
            <a:r>
              <a:rPr lang="fr-FR" dirty="0">
                <a:solidFill>
                  <a:srgbClr val="FF0000"/>
                </a:solidFill>
              </a:rPr>
              <a:t> first »</a:t>
            </a:r>
          </a:p>
        </p:txBody>
      </p:sp>
    </p:spTree>
    <p:extLst>
      <p:ext uri="{BB962C8B-B14F-4D97-AF65-F5344CB8AC3E}">
        <p14:creationId xmlns:p14="http://schemas.microsoft.com/office/powerpoint/2010/main" val="235484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>
            <a:extLst>
              <a:ext uri="{FF2B5EF4-FFF2-40B4-BE49-F238E27FC236}">
                <a16:creationId xmlns:a16="http://schemas.microsoft.com/office/drawing/2014/main" id="{4A90F3A8-39DC-4598-88FC-0113397865F7}"/>
              </a:ext>
            </a:extLst>
          </p:cNvPr>
          <p:cNvSpPr txBox="1"/>
          <p:nvPr/>
        </p:nvSpPr>
        <p:spPr>
          <a:xfrm>
            <a:off x="3281231" y="155926"/>
            <a:ext cx="562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Périmètre : Récupération des informations de la BDI/DTI pour l’application des règles de la GDPR sur l’environnement Big Data (</a:t>
            </a:r>
            <a:r>
              <a:rPr lang="fr-FR" sz="1200" dirty="0">
                <a:solidFill>
                  <a:srgbClr val="FF0000"/>
                </a:solidFill>
              </a:rPr>
              <a:t>via API</a:t>
            </a:r>
            <a:r>
              <a:rPr lang="fr-FR" sz="1200" dirty="0"/>
              <a:t>)</a:t>
            </a:r>
          </a:p>
        </p:txBody>
      </p:sp>
      <p:pic>
        <p:nvPicPr>
          <p:cNvPr id="1026" name="Picture 2" descr="image002">
            <a:extLst>
              <a:ext uri="{FF2B5EF4-FFF2-40B4-BE49-F238E27FC236}">
                <a16:creationId xmlns:a16="http://schemas.microsoft.com/office/drawing/2014/main" id="{3EE21BDB-2F21-42B7-B09A-A980E416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9" y="1675312"/>
            <a:ext cx="8380498" cy="21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070829-54BF-43CA-A5DF-7320807D5381}"/>
              </a:ext>
            </a:extLst>
          </p:cNvPr>
          <p:cNvSpPr txBox="1"/>
          <p:nvPr/>
        </p:nvSpPr>
        <p:spPr>
          <a:xfrm>
            <a:off x="471339" y="1060882"/>
            <a:ext cx="63536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Estimation de la volumétrie des échanges BDI/DTI -&gt; Big Data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963EF-D654-4A0D-B19C-08DAE6B3B10E}"/>
              </a:ext>
            </a:extLst>
          </p:cNvPr>
          <p:cNvSpPr txBox="1"/>
          <p:nvPr/>
        </p:nvSpPr>
        <p:spPr>
          <a:xfrm>
            <a:off x="452489" y="4169271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Pique de 80 000 changements sur 1j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30FEE7E-3241-493C-81B9-176C329BFBB6}"/>
              </a:ext>
            </a:extLst>
          </p:cNvPr>
          <p:cNvSpPr txBox="1"/>
          <p:nvPr/>
        </p:nvSpPr>
        <p:spPr>
          <a:xfrm>
            <a:off x="452489" y="4435647"/>
            <a:ext cx="655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Sur la période de 30 jours -&gt; 14 000 mouvements / jour (moyenne)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494241-23AD-430A-8DBF-BB82E852B33E}"/>
              </a:ext>
            </a:extLst>
          </p:cNvPr>
          <p:cNvSpPr txBox="1"/>
          <p:nvPr/>
        </p:nvSpPr>
        <p:spPr>
          <a:xfrm>
            <a:off x="471339" y="1696590"/>
            <a:ext cx="41572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Profitant du retour d’XP sur le lancement de l’opération (Lyon/Bordeau) représentant 1,2 Million d’ID (</a:t>
            </a:r>
            <a:r>
              <a:rPr lang="fr-FR" sz="1200" dirty="0"/>
              <a:t>pour avoir tout BDDF on multipliera par </a:t>
            </a:r>
            <a:r>
              <a:rPr lang="fr-FR" sz="1200" dirty="0">
                <a:solidFill>
                  <a:srgbClr val="FF0000"/>
                </a:solidFill>
              </a:rPr>
              <a:t>7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B77C797-6FA1-495B-A15B-70D91550DD4A}"/>
              </a:ext>
            </a:extLst>
          </p:cNvPr>
          <p:cNvSpPr txBox="1"/>
          <p:nvPr/>
        </p:nvSpPr>
        <p:spPr>
          <a:xfrm>
            <a:off x="449876" y="4827703"/>
            <a:ext cx="5481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!!! Attention ses chiffres sont représentatifs d’une étape de lancement, le mode nominal n’est pas connu.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On peut juste estimé qu’il sera très inférieur.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1297F74-017E-4965-81D1-D493187BED20}"/>
              </a:ext>
            </a:extLst>
          </p:cNvPr>
          <p:cNvGrpSpPr/>
          <p:nvPr/>
        </p:nvGrpSpPr>
        <p:grpSpPr>
          <a:xfrm>
            <a:off x="7349765" y="4100996"/>
            <a:ext cx="4154079" cy="1552866"/>
            <a:chOff x="7283776" y="4374374"/>
            <a:chExt cx="4154079" cy="1552866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7109FAC-3C01-4442-AC77-AB84B28E121C}"/>
                </a:ext>
              </a:extLst>
            </p:cNvPr>
            <p:cNvSpPr txBox="1"/>
            <p:nvPr/>
          </p:nvSpPr>
          <p:spPr>
            <a:xfrm>
              <a:off x="7283776" y="4374374"/>
              <a:ext cx="4154079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Postulat : Un message de 1ko pour un ID et pour prendre en compte la cible BDDF on Multiplie par 7</a:t>
              </a:r>
            </a:p>
            <a:p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55BC3-D27B-4ED4-AE45-6CC538656FF2}"/>
                </a:ext>
              </a:extLst>
            </p:cNvPr>
            <p:cNvSpPr/>
            <p:nvPr/>
          </p:nvSpPr>
          <p:spPr>
            <a:xfrm>
              <a:off x="7283776" y="5280909"/>
              <a:ext cx="415407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Pique: 80 000* 1ko * 7  = 560 Mo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Par jour : 14 000 * 1ko * 7 = 98 Mo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65523C8-D183-4E25-A5D1-6C2AD8035BB9}"/>
              </a:ext>
            </a:extLst>
          </p:cNvPr>
          <p:cNvGrpSpPr/>
          <p:nvPr/>
        </p:nvGrpSpPr>
        <p:grpSpPr>
          <a:xfrm>
            <a:off x="6167228" y="5854037"/>
            <a:ext cx="5346043" cy="646331"/>
            <a:chOff x="6167228" y="6061428"/>
            <a:chExt cx="5346043" cy="6463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30F81D0-1587-4680-A2C0-8E2F5CF64AC1}"/>
                </a:ext>
              </a:extLst>
            </p:cNvPr>
            <p:cNvSpPr/>
            <p:nvPr/>
          </p:nvSpPr>
          <p:spPr>
            <a:xfrm>
              <a:off x="7359192" y="6061428"/>
              <a:ext cx="4154079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tx1"/>
                  </a:solidFill>
                </a:rPr>
                <a:t>Pique: 80 000* 1ko * 3  = 240 Mo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Par jour : 14 000 * 1ko * 3 = 42 Mo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C68607D-8855-49C1-AC05-9179EFF177EE}"/>
                </a:ext>
              </a:extLst>
            </p:cNvPr>
            <p:cNvSpPr txBox="1"/>
            <p:nvPr/>
          </p:nvSpPr>
          <p:spPr>
            <a:xfrm>
              <a:off x="6167228" y="6199927"/>
              <a:ext cx="120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Pour CDN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6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rganigramme : Procédé 33">
            <a:extLst>
              <a:ext uri="{FF2B5EF4-FFF2-40B4-BE49-F238E27FC236}">
                <a16:creationId xmlns:a16="http://schemas.microsoft.com/office/drawing/2014/main" id="{75BF1CE8-AEAE-4A60-8232-FAFDF9911D8F}"/>
              </a:ext>
            </a:extLst>
          </p:cNvPr>
          <p:cNvSpPr/>
          <p:nvPr/>
        </p:nvSpPr>
        <p:spPr>
          <a:xfrm>
            <a:off x="9605913" y="1350472"/>
            <a:ext cx="2337848" cy="415351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6773898-6A59-410D-A9F3-2BCB534DC08D}"/>
              </a:ext>
            </a:extLst>
          </p:cNvPr>
          <p:cNvSpPr txBox="1"/>
          <p:nvPr/>
        </p:nvSpPr>
        <p:spPr>
          <a:xfrm>
            <a:off x="3823012" y="4095126"/>
            <a:ext cx="277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 pour 1 « ID Tiers »</a:t>
            </a:r>
            <a:br>
              <a:rPr lang="fr-FR" dirty="0"/>
            </a:b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EE5377-DFB8-4A43-918A-621771DD2B95}"/>
              </a:ext>
            </a:extLst>
          </p:cNvPr>
          <p:cNvSpPr/>
          <p:nvPr/>
        </p:nvSpPr>
        <p:spPr>
          <a:xfrm>
            <a:off x="1810987" y="4457548"/>
            <a:ext cx="7028775" cy="8617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000" dirty="0"/>
              <a:t>Consentement : { "id": 1, "</a:t>
            </a:r>
            <a:r>
              <a:rPr lang="fr-FR" sz="1000" dirty="0" err="1"/>
              <a:t>bankCode</a:t>
            </a:r>
            <a:r>
              <a:rPr lang="fr-FR" sz="1000" dirty="0"/>
              <a:t>": "30003", "</a:t>
            </a:r>
            <a:r>
              <a:rPr lang="fr-FR" sz="1000" dirty="0" err="1"/>
              <a:t>clientId</a:t>
            </a:r>
            <a:r>
              <a:rPr lang="fr-FR" sz="1000" dirty="0"/>
              <a:t>": "MAC1234", "</a:t>
            </a:r>
            <a:r>
              <a:rPr lang="fr-FR" sz="1000" dirty="0" err="1"/>
              <a:t>topNewCo</a:t>
            </a:r>
            <a:r>
              <a:rPr lang="fr-FR" sz="1000" dirty="0"/>
              <a:t>": "001", "</a:t>
            </a:r>
            <a:r>
              <a:rPr lang="fr-FR" sz="1000" dirty="0" err="1"/>
              <a:t>branchCode</a:t>
            </a:r>
            <a:r>
              <a:rPr lang="fr-FR" sz="1000" dirty="0"/>
              <a:t>": "12345", "</a:t>
            </a:r>
            <a:r>
              <a:rPr lang="fr-FR" sz="1000" dirty="0" err="1"/>
              <a:t>market</a:t>
            </a:r>
            <a:r>
              <a:rPr lang="fr-FR" sz="1000" dirty="0"/>
              <a:t>": "market1", "</a:t>
            </a:r>
            <a:r>
              <a:rPr lang="fr-FR" sz="1000" dirty="0" err="1"/>
              <a:t>actorId</a:t>
            </a:r>
            <a:r>
              <a:rPr lang="fr-FR" sz="1000" dirty="0"/>
              <a:t>": </a:t>
            </a:r>
            <a:r>
              <a:rPr lang="fr-FR" sz="1000" dirty="0" err="1"/>
              <a:t>null</a:t>
            </a:r>
            <a:r>
              <a:rPr lang="fr-FR" sz="1000" dirty="0"/>
              <a:t>, "</a:t>
            </a:r>
            <a:r>
              <a:rPr lang="fr-FR" sz="1000" dirty="0" err="1"/>
              <a:t>channel</a:t>
            </a:r>
            <a:r>
              <a:rPr lang="fr-FR" sz="1000" dirty="0"/>
              <a:t>": "Agence", "</a:t>
            </a:r>
            <a:r>
              <a:rPr lang="fr-FR" sz="1000" dirty="0" err="1"/>
              <a:t>consentSharing</a:t>
            </a:r>
            <a:r>
              <a:rPr lang="fr-FR" sz="1000" dirty="0"/>
              <a:t>": </a:t>
            </a:r>
            <a:r>
              <a:rPr lang="fr-FR" sz="1000" dirty="0" err="1"/>
              <a:t>true</a:t>
            </a:r>
            <a:r>
              <a:rPr lang="fr-FR" sz="1000" dirty="0"/>
              <a:t>, "</a:t>
            </a:r>
            <a:r>
              <a:rPr lang="fr-FR" sz="1000" dirty="0" err="1"/>
              <a:t>formId</a:t>
            </a:r>
            <a:r>
              <a:rPr lang="fr-FR" sz="1000" dirty="0"/>
              <a:t>": 1, "</a:t>
            </a:r>
            <a:r>
              <a:rPr lang="fr-FR" sz="1000" dirty="0" err="1"/>
              <a:t>formVersion</a:t>
            </a:r>
            <a:r>
              <a:rPr lang="fr-FR" sz="1000" dirty="0"/>
              <a:t>": 1, "</a:t>
            </a:r>
            <a:r>
              <a:rPr lang="fr-FR" sz="1000" dirty="0" err="1"/>
              <a:t>finalityList</a:t>
            </a:r>
            <a:r>
              <a:rPr lang="fr-FR" sz="1000" dirty="0"/>
              <a:t>": [ { "</a:t>
            </a:r>
            <a:r>
              <a:rPr lang="fr-FR" sz="1000" dirty="0" err="1"/>
              <a:t>finalityId</a:t>
            </a:r>
            <a:r>
              <a:rPr lang="fr-FR" sz="1000" dirty="0"/>
              <a:t>": "MKT", "</a:t>
            </a:r>
            <a:r>
              <a:rPr lang="fr-FR" sz="1000" dirty="0" err="1"/>
              <a:t>categoryList</a:t>
            </a:r>
            <a:r>
              <a:rPr lang="fr-FR" sz="1000" dirty="0"/>
              <a:t>": [ { "</a:t>
            </a:r>
            <a:r>
              <a:rPr lang="fr-FR" sz="1000" dirty="0" err="1"/>
              <a:t>dataCategoryId</a:t>
            </a:r>
            <a:r>
              <a:rPr lang="fr-FR" sz="1000" dirty="0"/>
              <a:t>": "NAV", "</a:t>
            </a:r>
            <a:r>
              <a:rPr lang="fr-FR" sz="1000" dirty="0" err="1"/>
              <a:t>consentValue</a:t>
            </a:r>
            <a:r>
              <a:rPr lang="fr-FR" sz="1000" dirty="0"/>
              <a:t>": false, "</a:t>
            </a:r>
            <a:r>
              <a:rPr lang="fr-FR" sz="1000" dirty="0" err="1"/>
              <a:t>valid</a:t>
            </a:r>
            <a:r>
              <a:rPr lang="fr-FR" sz="1000" dirty="0"/>
              <a:t>": </a:t>
            </a:r>
            <a:r>
              <a:rPr lang="fr-FR" sz="1000" dirty="0" err="1"/>
              <a:t>true</a:t>
            </a:r>
            <a:r>
              <a:rPr lang="fr-FR" sz="1000" dirty="0"/>
              <a:t>, }, { "</a:t>
            </a:r>
            <a:r>
              <a:rPr lang="fr-FR" sz="1000" dirty="0" err="1"/>
              <a:t>dataCategoryId</a:t>
            </a:r>
            <a:r>
              <a:rPr lang="fr-FR" sz="1000" dirty="0"/>
              <a:t>": "TEL", "</a:t>
            </a:r>
            <a:r>
              <a:rPr lang="fr-FR" sz="1000" dirty="0" err="1"/>
              <a:t>consentValue</a:t>
            </a:r>
            <a:r>
              <a:rPr lang="fr-FR" sz="1000" dirty="0"/>
              <a:t>": </a:t>
            </a:r>
            <a:r>
              <a:rPr lang="fr-FR" sz="1000" dirty="0" err="1"/>
              <a:t>true</a:t>
            </a:r>
            <a:r>
              <a:rPr lang="fr-FR" sz="1000" dirty="0"/>
              <a:t>, "</a:t>
            </a:r>
            <a:r>
              <a:rPr lang="fr-FR" sz="1000" dirty="0" err="1"/>
              <a:t>valid</a:t>
            </a:r>
            <a:r>
              <a:rPr lang="fr-FR" sz="1000" dirty="0"/>
              <a:t>": </a:t>
            </a:r>
            <a:r>
              <a:rPr lang="fr-FR" sz="1000" dirty="0" err="1"/>
              <a:t>true</a:t>
            </a:r>
            <a:r>
              <a:rPr lang="fr-FR" sz="1000" dirty="0"/>
              <a:t>, }, { "</a:t>
            </a:r>
            <a:r>
              <a:rPr lang="fr-FR" sz="1000" dirty="0" err="1"/>
              <a:t>dataCategoryId</a:t>
            </a:r>
            <a:r>
              <a:rPr lang="fr-FR" sz="1000" dirty="0"/>
              <a:t>": "TB", "</a:t>
            </a:r>
            <a:r>
              <a:rPr lang="fr-FR" sz="1000" dirty="0" err="1"/>
              <a:t>consentValue</a:t>
            </a:r>
            <a:r>
              <a:rPr lang="fr-FR" sz="1000" dirty="0"/>
              <a:t>": false, "</a:t>
            </a:r>
            <a:r>
              <a:rPr lang="fr-FR" sz="1000" dirty="0" err="1"/>
              <a:t>valid</a:t>
            </a:r>
            <a:r>
              <a:rPr lang="fr-FR" sz="1000" dirty="0"/>
              <a:t>": </a:t>
            </a:r>
            <a:r>
              <a:rPr lang="fr-FR" sz="1000" dirty="0" err="1"/>
              <a:t>true</a:t>
            </a:r>
            <a:r>
              <a:rPr lang="fr-FR" sz="1000" dirty="0"/>
              <a:t>, }, {  "</a:t>
            </a:r>
            <a:r>
              <a:rPr lang="fr-FR" sz="1000" dirty="0" err="1"/>
              <a:t>dataCategoryId</a:t>
            </a:r>
            <a:r>
              <a:rPr lang="fr-FR" sz="1000" dirty="0"/>
              <a:t>": "GEO",  "</a:t>
            </a:r>
            <a:r>
              <a:rPr lang="fr-FR" sz="1000" dirty="0" err="1"/>
              <a:t>consentValue</a:t>
            </a:r>
            <a:r>
              <a:rPr lang="fr-FR" sz="1000" dirty="0"/>
              <a:t>": </a:t>
            </a:r>
            <a:r>
              <a:rPr lang="fr-FR" sz="1000" dirty="0" err="1"/>
              <a:t>true</a:t>
            </a:r>
            <a:r>
              <a:rPr lang="fr-FR" sz="1000" dirty="0"/>
              <a:t>,  "</a:t>
            </a:r>
            <a:r>
              <a:rPr lang="fr-FR" sz="1000" dirty="0" err="1"/>
              <a:t>valid</a:t>
            </a:r>
            <a:r>
              <a:rPr lang="fr-FR" sz="1000" dirty="0"/>
              <a:t>": </a:t>
            </a:r>
            <a:r>
              <a:rPr lang="fr-FR" sz="1000" dirty="0" err="1"/>
              <a:t>true</a:t>
            </a:r>
            <a:r>
              <a:rPr lang="fr-FR" sz="1000" dirty="0"/>
              <a:t>, }, { "</a:t>
            </a:r>
            <a:r>
              <a:rPr lang="fr-FR" sz="1000" dirty="0" err="1"/>
              <a:t>dataCategoryId</a:t>
            </a:r>
            <a:r>
              <a:rPr lang="fr-FR" sz="1000" dirty="0"/>
              <a:t>": "RS", "</a:t>
            </a:r>
            <a:r>
              <a:rPr lang="fr-FR" sz="1000" dirty="0" err="1"/>
              <a:t>consentValue</a:t>
            </a:r>
            <a:r>
              <a:rPr lang="fr-FR" sz="1000" dirty="0"/>
              <a:t>": </a:t>
            </a:r>
            <a:r>
              <a:rPr lang="fr-FR" sz="1000" dirty="0" err="1"/>
              <a:t>true</a:t>
            </a:r>
            <a:r>
              <a:rPr lang="fr-FR" sz="1000" dirty="0"/>
              <a:t>, "</a:t>
            </a:r>
            <a:r>
              <a:rPr lang="fr-FR" sz="1000" dirty="0" err="1"/>
              <a:t>valid</a:t>
            </a:r>
            <a:r>
              <a:rPr lang="fr-FR" sz="1000" dirty="0"/>
              <a:t>": </a:t>
            </a:r>
            <a:r>
              <a:rPr lang="fr-FR" sz="1000" dirty="0" err="1"/>
              <a:t>true</a:t>
            </a:r>
            <a:r>
              <a:rPr lang="fr-FR" sz="1000" dirty="0"/>
              <a:t>, } ] } ]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144A8C7-5210-4923-9BBC-A4E377DC00F9}"/>
              </a:ext>
            </a:extLst>
          </p:cNvPr>
          <p:cNvGrpSpPr/>
          <p:nvPr/>
        </p:nvGrpSpPr>
        <p:grpSpPr>
          <a:xfrm>
            <a:off x="857413" y="2196539"/>
            <a:ext cx="10439466" cy="2685376"/>
            <a:chOff x="857413" y="1091166"/>
            <a:chExt cx="10439466" cy="268537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88A8C2E5-155A-41F0-82D0-798DBD78BDD9}"/>
                </a:ext>
              </a:extLst>
            </p:cNvPr>
            <p:cNvGrpSpPr/>
            <p:nvPr/>
          </p:nvGrpSpPr>
          <p:grpSpPr>
            <a:xfrm>
              <a:off x="857413" y="1138506"/>
              <a:ext cx="10439466" cy="2638036"/>
              <a:chOff x="357806" y="343703"/>
              <a:chExt cx="10439466" cy="2638036"/>
            </a:xfrm>
          </p:grpSpPr>
          <p:sp>
            <p:nvSpPr>
              <p:cNvPr id="4" name="Organigramme : Document 3">
                <a:extLst>
                  <a:ext uri="{FF2B5EF4-FFF2-40B4-BE49-F238E27FC236}">
                    <a16:creationId xmlns:a16="http://schemas.microsoft.com/office/drawing/2014/main" id="{FE996C43-F404-462B-9E4D-EC72E1585140}"/>
                  </a:ext>
                </a:extLst>
              </p:cNvPr>
              <p:cNvSpPr/>
              <p:nvPr/>
            </p:nvSpPr>
            <p:spPr>
              <a:xfrm>
                <a:off x="3908620" y="1175704"/>
                <a:ext cx="1065475" cy="974034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json</a:t>
                </a:r>
                <a:endParaRPr lang="fr-FR" dirty="0"/>
              </a:p>
            </p:txBody>
          </p:sp>
          <p:sp>
            <p:nvSpPr>
              <p:cNvPr id="6" name="Organigramme : Procédé prédéfini 5">
                <a:extLst>
                  <a:ext uri="{FF2B5EF4-FFF2-40B4-BE49-F238E27FC236}">
                    <a16:creationId xmlns:a16="http://schemas.microsoft.com/office/drawing/2014/main" id="{3561AEBC-C399-4F2D-B48D-4326CE4B18AC}"/>
                  </a:ext>
                </a:extLst>
              </p:cNvPr>
              <p:cNvSpPr/>
              <p:nvPr/>
            </p:nvSpPr>
            <p:spPr>
              <a:xfrm>
                <a:off x="2514875" y="1175704"/>
                <a:ext cx="453225" cy="974034"/>
              </a:xfrm>
              <a:prstGeom prst="flowChartPredefinedProcess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API</a:t>
                </a:r>
              </a:p>
            </p:txBody>
          </p:sp>
          <p:sp>
            <p:nvSpPr>
              <p:cNvPr id="11" name="Organigramme : Joindre 10">
                <a:extLst>
                  <a:ext uri="{FF2B5EF4-FFF2-40B4-BE49-F238E27FC236}">
                    <a16:creationId xmlns:a16="http://schemas.microsoft.com/office/drawing/2014/main" id="{2A497222-EDF5-46A4-965F-2FBCEC9268DD}"/>
                  </a:ext>
                </a:extLst>
              </p:cNvPr>
              <p:cNvSpPr/>
              <p:nvPr/>
            </p:nvSpPr>
            <p:spPr>
              <a:xfrm>
                <a:off x="5914615" y="1297955"/>
                <a:ext cx="1105231" cy="729533"/>
              </a:xfrm>
              <a:prstGeom prst="flowChartCollat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job</a:t>
                </a:r>
              </a:p>
            </p:txBody>
          </p:sp>
          <p:sp>
            <p:nvSpPr>
              <p:cNvPr id="14" name="Organigramme : Stockage interne 13">
                <a:extLst>
                  <a:ext uri="{FF2B5EF4-FFF2-40B4-BE49-F238E27FC236}">
                    <a16:creationId xmlns:a16="http://schemas.microsoft.com/office/drawing/2014/main" id="{FA9BDA25-DFE3-445D-BD81-F3770BBB54E1}"/>
                  </a:ext>
                </a:extLst>
              </p:cNvPr>
              <p:cNvSpPr/>
              <p:nvPr/>
            </p:nvSpPr>
            <p:spPr>
              <a:xfrm>
                <a:off x="7960366" y="1292986"/>
                <a:ext cx="803081" cy="739471"/>
              </a:xfrm>
              <a:prstGeom prst="flowChartInternalStorag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HIVE</a:t>
                </a:r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362BD00-1214-42A2-8902-3D4888C77C43}"/>
                  </a:ext>
                </a:extLst>
              </p:cNvPr>
              <p:cNvGrpSpPr/>
              <p:nvPr/>
            </p:nvGrpSpPr>
            <p:grpSpPr>
              <a:xfrm>
                <a:off x="357806" y="1068361"/>
                <a:ext cx="1216549" cy="1188721"/>
                <a:chOff x="294197" y="1164865"/>
                <a:chExt cx="1216549" cy="1188721"/>
              </a:xfrm>
            </p:grpSpPr>
            <p:sp>
              <p:nvSpPr>
                <p:cNvPr id="5" name="Organigramme : Stockage interne 4">
                  <a:extLst>
                    <a:ext uri="{FF2B5EF4-FFF2-40B4-BE49-F238E27FC236}">
                      <a16:creationId xmlns:a16="http://schemas.microsoft.com/office/drawing/2014/main" id="{E8C91E48-91D4-451A-A403-762ACA027FAA}"/>
                    </a:ext>
                  </a:extLst>
                </p:cNvPr>
                <p:cNvSpPr/>
                <p:nvPr/>
              </p:nvSpPr>
              <p:spPr>
                <a:xfrm>
                  <a:off x="294197" y="1164865"/>
                  <a:ext cx="1216549" cy="1188721"/>
                </a:xfrm>
                <a:prstGeom prst="flowChartInternalStorag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BDI/DTI</a:t>
                  </a:r>
                </a:p>
              </p:txBody>
            </p:sp>
            <p:sp>
              <p:nvSpPr>
                <p:cNvPr id="15" name="Organigramme : Préparation 14">
                  <a:extLst>
                    <a:ext uri="{FF2B5EF4-FFF2-40B4-BE49-F238E27FC236}">
                      <a16:creationId xmlns:a16="http://schemas.microsoft.com/office/drawing/2014/main" id="{35E76CEE-18DD-4D4B-949D-6BCF8008BFE7}"/>
                    </a:ext>
                  </a:extLst>
                </p:cNvPr>
                <p:cNvSpPr/>
                <p:nvPr/>
              </p:nvSpPr>
              <p:spPr>
                <a:xfrm>
                  <a:off x="979999" y="2025593"/>
                  <a:ext cx="411479" cy="260406"/>
                </a:xfrm>
                <a:prstGeom prst="flowChartPreparation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C87B50E3-1905-44FB-889B-29A99D82B82A}"/>
                  </a:ext>
                </a:extLst>
              </p:cNvPr>
              <p:cNvGrpSpPr/>
              <p:nvPr/>
            </p:nvGrpSpPr>
            <p:grpSpPr>
              <a:xfrm>
                <a:off x="9703968" y="343703"/>
                <a:ext cx="1093304" cy="2638036"/>
                <a:chOff x="7191357" y="351654"/>
                <a:chExt cx="1093304" cy="2638036"/>
              </a:xfrm>
            </p:grpSpPr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C339E61D-7488-4CCE-9A95-D1E46BA0D345}"/>
                    </a:ext>
                  </a:extLst>
                </p:cNvPr>
                <p:cNvGrpSpPr/>
                <p:nvPr/>
              </p:nvGrpSpPr>
              <p:grpSpPr>
                <a:xfrm>
                  <a:off x="7191357" y="858741"/>
                  <a:ext cx="1093304" cy="1037645"/>
                  <a:chOff x="7235687" y="858741"/>
                  <a:chExt cx="1093304" cy="1037645"/>
                </a:xfrm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grpSpPr>
              <p:sp>
                <p:nvSpPr>
                  <p:cNvPr id="17" name="Organigramme : Procédé prédéfini 16">
                    <a:extLst>
                      <a:ext uri="{FF2B5EF4-FFF2-40B4-BE49-F238E27FC236}">
                        <a16:creationId xmlns:a16="http://schemas.microsoft.com/office/drawing/2014/main" id="{9D918546-98FF-488E-9445-7AA6BF44B515}"/>
                      </a:ext>
                    </a:extLst>
                  </p:cNvPr>
                  <p:cNvSpPr/>
                  <p:nvPr/>
                </p:nvSpPr>
                <p:spPr>
                  <a:xfrm>
                    <a:off x="7235687" y="858741"/>
                    <a:ext cx="636104" cy="580445"/>
                  </a:xfrm>
                  <a:prstGeom prst="flowChartPredefinedProcess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" name="Organigramme : Procédé prédéfini 17">
                    <a:extLst>
                      <a:ext uri="{FF2B5EF4-FFF2-40B4-BE49-F238E27FC236}">
                        <a16:creationId xmlns:a16="http://schemas.microsoft.com/office/drawing/2014/main" id="{C698DBE0-0FD9-462A-97BA-BD7AEA35E7ED}"/>
                      </a:ext>
                    </a:extLst>
                  </p:cNvPr>
                  <p:cNvSpPr/>
                  <p:nvPr/>
                </p:nvSpPr>
                <p:spPr>
                  <a:xfrm>
                    <a:off x="7388087" y="1011141"/>
                    <a:ext cx="636104" cy="580445"/>
                  </a:xfrm>
                  <a:prstGeom prst="flowChartPredefinedProcess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" name="Organigramme : Procédé prédéfini 18">
                    <a:extLst>
                      <a:ext uri="{FF2B5EF4-FFF2-40B4-BE49-F238E27FC236}">
                        <a16:creationId xmlns:a16="http://schemas.microsoft.com/office/drawing/2014/main" id="{52044EEE-22D4-426E-9EF8-7F05433A4847}"/>
                      </a:ext>
                    </a:extLst>
                  </p:cNvPr>
                  <p:cNvSpPr/>
                  <p:nvPr/>
                </p:nvSpPr>
                <p:spPr>
                  <a:xfrm>
                    <a:off x="7540487" y="1163541"/>
                    <a:ext cx="636104" cy="580445"/>
                  </a:xfrm>
                  <a:prstGeom prst="flowChartPredefinedProcess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" name="Organigramme : Procédé prédéfini 19">
                    <a:extLst>
                      <a:ext uri="{FF2B5EF4-FFF2-40B4-BE49-F238E27FC236}">
                        <a16:creationId xmlns:a16="http://schemas.microsoft.com/office/drawing/2014/main" id="{E2D94C2A-F929-420E-A1E8-829400C9BE21}"/>
                      </a:ext>
                    </a:extLst>
                  </p:cNvPr>
                  <p:cNvSpPr/>
                  <p:nvPr/>
                </p:nvSpPr>
                <p:spPr>
                  <a:xfrm>
                    <a:off x="7692887" y="1315941"/>
                    <a:ext cx="636104" cy="580445"/>
                  </a:xfrm>
                  <a:prstGeom prst="flowChartPredefinedProcess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CD52FF5-2CE8-4DB8-9C6E-7C83333246BD}"/>
                    </a:ext>
                  </a:extLst>
                </p:cNvPr>
                <p:cNvSpPr txBox="1"/>
                <p:nvPr/>
              </p:nvSpPr>
              <p:spPr>
                <a:xfrm>
                  <a:off x="7299428" y="351654"/>
                  <a:ext cx="87716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100" dirty="0"/>
                    <a:t>Traitements</a:t>
                  </a:r>
                  <a:br>
                    <a:rPr lang="fr-FR" sz="1100" dirty="0"/>
                  </a:br>
                  <a:r>
                    <a:rPr lang="fr-FR" sz="1100" dirty="0"/>
                    <a:t>Big Data</a:t>
                  </a:r>
                </a:p>
              </p:txBody>
            </p:sp>
            <p:sp>
              <p:nvSpPr>
                <p:cNvPr id="24" name="Organigramme : Procédé 23">
                  <a:extLst>
                    <a:ext uri="{FF2B5EF4-FFF2-40B4-BE49-F238E27FC236}">
                      <a16:creationId xmlns:a16="http://schemas.microsoft.com/office/drawing/2014/main" id="{B4BDE650-A334-4FA6-A511-BDE211263107}"/>
                    </a:ext>
                  </a:extLst>
                </p:cNvPr>
                <p:cNvSpPr/>
                <p:nvPr/>
              </p:nvSpPr>
              <p:spPr>
                <a:xfrm>
                  <a:off x="7310627" y="2353586"/>
                  <a:ext cx="854765" cy="636104"/>
                </a:xfrm>
                <a:prstGeom prst="flowChartProcess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Export</a:t>
                  </a:r>
                  <a:br>
                    <a:rPr lang="fr-FR" sz="1400" dirty="0"/>
                  </a:br>
                  <a:r>
                    <a:rPr lang="fr-FR" sz="1400" dirty="0"/>
                    <a:t>DWH</a:t>
                  </a:r>
                </a:p>
              </p:txBody>
            </p:sp>
          </p:grpSp>
        </p:grp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4721DD2-C249-4F73-9C94-5BD3C18062B2}"/>
                </a:ext>
              </a:extLst>
            </p:cNvPr>
            <p:cNvSpPr txBox="1"/>
            <p:nvPr/>
          </p:nvSpPr>
          <p:spPr>
            <a:xfrm>
              <a:off x="1472303" y="1091166"/>
              <a:ext cx="23688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Bonnes pratiques de volumétrie transférée  &lt;8 Mo</a:t>
              </a:r>
              <a:br>
                <a:rPr lang="fr-FR" sz="1100" dirty="0"/>
              </a:br>
              <a:r>
                <a:rPr lang="fr-FR" sz="1100" dirty="0"/>
                <a:t>Limite physique : 2 Go</a:t>
              </a:r>
              <a:br>
                <a:rPr lang="fr-FR" sz="1100" dirty="0"/>
              </a:br>
              <a:r>
                <a:rPr lang="fr-FR" sz="1100" dirty="0"/>
                <a:t>Possibilité de pagination -&gt; ok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2986298-A1F9-4DD1-A7EC-74D3DCE109B4}"/>
                </a:ext>
              </a:extLst>
            </p:cNvPr>
            <p:cNvSpPr txBox="1"/>
            <p:nvPr/>
          </p:nvSpPr>
          <p:spPr>
            <a:xfrm>
              <a:off x="4060775" y="1355347"/>
              <a:ext cx="16506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fichier des mouvements de la journée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66D0F7A-5F24-4E0D-9135-342A63F1A79B}"/>
                </a:ext>
              </a:extLst>
            </p:cNvPr>
            <p:cNvSpPr txBox="1"/>
            <p:nvPr/>
          </p:nvSpPr>
          <p:spPr>
            <a:xfrm>
              <a:off x="5927756" y="1201066"/>
              <a:ext cx="218935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1"/>
                  </a:solidFill>
                </a:rPr>
                <a:t>Traitements : consolidation des listes pour application des règles GDPR – Préparation de la table pour les besoins DWH (lié à la GDPR)</a:t>
              </a:r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4A90F3A8-39DC-4598-88FC-0113397865F7}"/>
              </a:ext>
            </a:extLst>
          </p:cNvPr>
          <p:cNvSpPr txBox="1"/>
          <p:nvPr/>
        </p:nvSpPr>
        <p:spPr>
          <a:xfrm>
            <a:off x="3281231" y="506446"/>
            <a:ext cx="5629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Périmètre : Récupération des informations de la BDI/DTI (</a:t>
            </a:r>
            <a:r>
              <a:rPr lang="fr-FR" sz="2000" dirty="0">
                <a:solidFill>
                  <a:srgbClr val="FF0000"/>
                </a:solidFill>
              </a:rPr>
              <a:t>via API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65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56CD5-7E86-4656-93D3-08161B48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Implémentation technique</a:t>
            </a:r>
            <a:br>
              <a:rPr lang="fr-FR" dirty="0"/>
            </a:br>
            <a:r>
              <a:rPr lang="fr-FR" dirty="0"/>
              <a:t>sur les projets HAD</a:t>
            </a:r>
          </a:p>
        </p:txBody>
      </p:sp>
    </p:spTree>
    <p:extLst>
      <p:ext uri="{BB962C8B-B14F-4D97-AF65-F5344CB8AC3E}">
        <p14:creationId xmlns:p14="http://schemas.microsoft.com/office/powerpoint/2010/main" val="212155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18340D-9055-4B2C-A62C-76D3D46AC00C}"/>
              </a:ext>
            </a:extLst>
          </p:cNvPr>
          <p:cNvSpPr/>
          <p:nvPr/>
        </p:nvSpPr>
        <p:spPr>
          <a:xfrm>
            <a:off x="1652588" y="547688"/>
            <a:ext cx="8331200" cy="622617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Flèche : droite rayée 8">
            <a:extLst>
              <a:ext uri="{FF2B5EF4-FFF2-40B4-BE49-F238E27FC236}">
                <a16:creationId xmlns:a16="http://schemas.microsoft.com/office/drawing/2014/main" id="{FDD674F2-9FBE-4934-AF88-A7275E1158F5}"/>
              </a:ext>
            </a:extLst>
          </p:cNvPr>
          <p:cNvSpPr/>
          <p:nvPr/>
        </p:nvSpPr>
        <p:spPr>
          <a:xfrm>
            <a:off x="1751013" y="4116388"/>
            <a:ext cx="8089900" cy="177165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prstClr val="white"/>
                </a:solidFill>
              </a:rPr>
              <a:t>Exigence de limitation de la conservation de la donnée :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FR" sz="900" u="sng" dirty="0">
                <a:solidFill>
                  <a:prstClr val="white"/>
                </a:solidFill>
              </a:rPr>
              <a:t>GDPR privilégie la purge. L’utilisation des données anonymisées est aussi autorisée et est demandée par le Métier</a:t>
            </a:r>
            <a:r>
              <a:rPr lang="fr-FR" sz="900" b="1" u="sng" dirty="0">
                <a:solidFill>
                  <a:prstClr val="white"/>
                </a:solidFill>
              </a:rPr>
              <a:t>.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fr-FR" sz="900" dirty="0">
                <a:solidFill>
                  <a:prstClr val="white"/>
                </a:solidFill>
              </a:rPr>
              <a:t>Les éléments déclencheurs de purge ou anonymisation et durées de rétention sont variables selon les finalités. Cf. conditions générales.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dirty="0">
                <a:solidFill>
                  <a:prstClr val="white"/>
                </a:solidFill>
              </a:rPr>
              <a:t>Les données à caractère personnel des Clients pourront être conservées pour une durée de 5 ans à compter de la fin de la relation commerciale ou, le cas échéant, la fin du recouvrement.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57531EB-2D40-4732-B05F-1E16DC5962A2}"/>
              </a:ext>
            </a:extLst>
          </p:cNvPr>
          <p:cNvCxnSpPr>
            <a:cxnSpLocks/>
          </p:cNvCxnSpPr>
          <p:nvPr/>
        </p:nvCxnSpPr>
        <p:spPr>
          <a:xfrm flipV="1">
            <a:off x="7608888" y="549275"/>
            <a:ext cx="0" cy="59086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5841FFED-A70D-4760-AD12-51668CC9C7C9}"/>
              </a:ext>
            </a:extLst>
          </p:cNvPr>
          <p:cNvSpPr txBox="1"/>
          <p:nvPr/>
        </p:nvSpPr>
        <p:spPr>
          <a:xfrm>
            <a:off x="71438" y="49213"/>
            <a:ext cx="117856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rgbClr val="232323"/>
                </a:solidFill>
                <a:ea typeface="+mj-ea"/>
                <a:cs typeface="Arial" panose="020B0604020202020204" pitchFamily="34" charset="0"/>
              </a:rPr>
              <a:t>2. Notre compréhension du périmètre d’application GDPR</a:t>
            </a:r>
          </a:p>
        </p:txBody>
      </p:sp>
      <p:sp>
        <p:nvSpPr>
          <p:cNvPr id="28678" name="ZoneTexte 28">
            <a:extLst>
              <a:ext uri="{FF2B5EF4-FFF2-40B4-BE49-F238E27FC236}">
                <a16:creationId xmlns:a16="http://schemas.microsoft.com/office/drawing/2014/main" id="{B00267D1-AD54-4CB6-AAB2-AA5075F92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412875"/>
            <a:ext cx="1692275" cy="369888"/>
          </a:xfrm>
          <a:prstGeom prst="rect">
            <a:avLst/>
          </a:prstGeom>
          <a:solidFill>
            <a:srgbClr val="D7F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b="1">
                <a:solidFill>
                  <a:srgbClr val="002060"/>
                </a:solidFill>
                <a:cs typeface="Arial" panose="020B0604020202020204" pitchFamily="34" charset="0"/>
              </a:rPr>
              <a:t>Ingestion/Collecte</a:t>
            </a:r>
          </a:p>
        </p:txBody>
      </p:sp>
      <p:sp>
        <p:nvSpPr>
          <p:cNvPr id="28679" name="ZoneTexte 31">
            <a:extLst>
              <a:ext uri="{FF2B5EF4-FFF2-40B4-BE49-F238E27FC236}">
                <a16:creationId xmlns:a16="http://schemas.microsoft.com/office/drawing/2014/main" id="{DFFCCCC1-62C0-4571-90E7-347FC1E3D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1412875"/>
            <a:ext cx="1511300" cy="368300"/>
          </a:xfrm>
          <a:prstGeom prst="rect">
            <a:avLst/>
          </a:prstGeom>
          <a:solidFill>
            <a:srgbClr val="D7F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b="1">
                <a:solidFill>
                  <a:srgbClr val="002060"/>
                </a:solidFill>
                <a:cs typeface="Arial" panose="020B0604020202020204" pitchFamily="34" charset="0"/>
              </a:rPr>
              <a:t>Transformation/Filtrage données</a:t>
            </a:r>
          </a:p>
        </p:txBody>
      </p:sp>
      <p:sp>
        <p:nvSpPr>
          <p:cNvPr id="28680" name="ZoneTexte 41">
            <a:extLst>
              <a:ext uri="{FF2B5EF4-FFF2-40B4-BE49-F238E27FC236}">
                <a16:creationId xmlns:a16="http://schemas.microsoft.com/office/drawing/2014/main" id="{6D2D46B5-39C3-490D-B073-9B05BA35F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8" y="1403350"/>
            <a:ext cx="1481137" cy="369888"/>
          </a:xfrm>
          <a:prstGeom prst="rect">
            <a:avLst/>
          </a:prstGeom>
          <a:solidFill>
            <a:srgbClr val="D7F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b="1">
                <a:solidFill>
                  <a:srgbClr val="002060"/>
                </a:solidFill>
                <a:cs typeface="Arial" panose="020B0604020202020204" pitchFamily="34" charset="0"/>
              </a:rPr>
              <a:t>Traitements</a:t>
            </a:r>
          </a:p>
        </p:txBody>
      </p:sp>
      <p:sp>
        <p:nvSpPr>
          <p:cNvPr id="28681" name="ZoneTexte 44">
            <a:extLst>
              <a:ext uri="{FF2B5EF4-FFF2-40B4-BE49-F238E27FC236}">
                <a16:creationId xmlns:a16="http://schemas.microsoft.com/office/drawing/2014/main" id="{5AAC40FB-F464-47C3-87D9-3F66575BB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1125538"/>
            <a:ext cx="1079500" cy="342900"/>
          </a:xfrm>
          <a:prstGeom prst="rect">
            <a:avLst/>
          </a:prstGeom>
          <a:solidFill>
            <a:srgbClr val="D7F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b="1">
                <a:solidFill>
                  <a:srgbClr val="002060"/>
                </a:solidFill>
                <a:cs typeface="Arial" panose="020B0604020202020204" pitchFamily="34" charset="0"/>
              </a:rPr>
              <a:t>Dataviz</a:t>
            </a:r>
          </a:p>
        </p:txBody>
      </p:sp>
      <p:sp>
        <p:nvSpPr>
          <p:cNvPr id="28682" name="ZoneTexte 47">
            <a:extLst>
              <a:ext uri="{FF2B5EF4-FFF2-40B4-BE49-F238E27FC236}">
                <a16:creationId xmlns:a16="http://schemas.microsoft.com/office/drawing/2014/main" id="{7353F197-CFAC-4FFD-92F2-1484E2120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1546225"/>
            <a:ext cx="1703387" cy="369888"/>
          </a:xfrm>
          <a:prstGeom prst="rect">
            <a:avLst/>
          </a:prstGeom>
          <a:solidFill>
            <a:srgbClr val="D7F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b="1">
                <a:solidFill>
                  <a:srgbClr val="002060"/>
                </a:solidFill>
                <a:cs typeface="Arial" panose="020B0604020202020204" pitchFamily="34" charset="0"/>
              </a:rPr>
              <a:t>Data Science</a:t>
            </a:r>
          </a:p>
        </p:txBody>
      </p:sp>
      <p:sp>
        <p:nvSpPr>
          <p:cNvPr id="28683" name="ZoneTexte 50">
            <a:extLst>
              <a:ext uri="{FF2B5EF4-FFF2-40B4-BE49-F238E27FC236}">
                <a16:creationId xmlns:a16="http://schemas.microsoft.com/office/drawing/2014/main" id="{8AA89055-0DE4-42E6-9B97-42B2F5429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1125538"/>
            <a:ext cx="1079500" cy="349250"/>
          </a:xfrm>
          <a:prstGeom prst="rect">
            <a:avLst/>
          </a:prstGeom>
          <a:solidFill>
            <a:srgbClr val="D7F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b="1">
                <a:solidFill>
                  <a:srgbClr val="002060"/>
                </a:solidFill>
                <a:cs typeface="Arial" panose="020B0604020202020204" pitchFamily="34" charset="0"/>
              </a:rPr>
              <a:t>Consommateurs</a:t>
            </a:r>
          </a:p>
        </p:txBody>
      </p:sp>
      <p:sp>
        <p:nvSpPr>
          <p:cNvPr id="54" name="Flèche : droite rayée 53">
            <a:extLst>
              <a:ext uri="{FF2B5EF4-FFF2-40B4-BE49-F238E27FC236}">
                <a16:creationId xmlns:a16="http://schemas.microsoft.com/office/drawing/2014/main" id="{981E9059-CE0C-4E47-92E2-9F962192DF07}"/>
              </a:ext>
            </a:extLst>
          </p:cNvPr>
          <p:cNvSpPr/>
          <p:nvPr/>
        </p:nvSpPr>
        <p:spPr>
          <a:xfrm>
            <a:off x="1714500" y="5372100"/>
            <a:ext cx="8126413" cy="1071563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prstClr val="white"/>
                </a:solidFill>
              </a:rPr>
              <a:t>Droit à l’oubli 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dirty="0">
                <a:solidFill>
                  <a:prstClr val="white"/>
                </a:solidFill>
              </a:rPr>
              <a:t>Les données sont à garder des raisons légales (prescription notamment) réglementaires (MIF, BALE…) et durant ce laps de temps les demandes de droit à l’oubli ne seront pas recevables. Les demandes seront étudiées au cas par cas (purge ou anonymisation).</a:t>
            </a:r>
          </a:p>
        </p:txBody>
      </p:sp>
      <p:sp>
        <p:nvSpPr>
          <p:cNvPr id="55" name="Flèche : droite rayée 54">
            <a:extLst>
              <a:ext uri="{FF2B5EF4-FFF2-40B4-BE49-F238E27FC236}">
                <a16:creationId xmlns:a16="http://schemas.microsoft.com/office/drawing/2014/main" id="{4D0D2FA0-0095-4C94-94DD-0F3D5ADBF30F}"/>
              </a:ext>
            </a:extLst>
          </p:cNvPr>
          <p:cNvSpPr/>
          <p:nvPr/>
        </p:nvSpPr>
        <p:spPr>
          <a:xfrm>
            <a:off x="4183063" y="1916113"/>
            <a:ext cx="5657850" cy="1614487"/>
          </a:xfrm>
          <a:prstGeom prst="stripedRightArrow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>
                <a:solidFill>
                  <a:prstClr val="white"/>
                </a:solidFill>
              </a:rPr>
              <a:t>3 droits d’opposition (uniquement pour Crédit du Nord) </a:t>
            </a:r>
            <a:r>
              <a:rPr lang="fr-FR" sz="1400" dirty="0">
                <a:solidFill>
                  <a:prstClr val="white"/>
                </a:solidFill>
              </a:rPr>
              <a:t>: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fr-FR" sz="1000" dirty="0">
                <a:solidFill>
                  <a:prstClr val="white"/>
                </a:solidFill>
              </a:rPr>
              <a:t>Profilage,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fr-FR" sz="1000" dirty="0">
                <a:solidFill>
                  <a:prstClr val="white"/>
                </a:solidFill>
              </a:rPr>
              <a:t>Marketing comportemental,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fr-FR" sz="1000" dirty="0">
                <a:solidFill>
                  <a:prstClr val="white"/>
                </a:solidFill>
              </a:rPr>
              <a:t>Études : si le client l’active, le calcul n’est plus possible, il s’applique en priorité par rapport aux consentements.</a:t>
            </a:r>
          </a:p>
        </p:txBody>
      </p:sp>
      <p:sp>
        <p:nvSpPr>
          <p:cNvPr id="60" name="Flèche : droite rayée 59">
            <a:extLst>
              <a:ext uri="{FF2B5EF4-FFF2-40B4-BE49-F238E27FC236}">
                <a16:creationId xmlns:a16="http://schemas.microsoft.com/office/drawing/2014/main" id="{1679B762-FE03-438B-9535-D1248EE3A417}"/>
              </a:ext>
            </a:extLst>
          </p:cNvPr>
          <p:cNvSpPr/>
          <p:nvPr/>
        </p:nvSpPr>
        <p:spPr>
          <a:xfrm>
            <a:off x="1749425" y="6092825"/>
            <a:ext cx="8091488" cy="69373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prstClr val="white"/>
                </a:solidFill>
              </a:rPr>
              <a:t>Droits de rectification et limitation : </a:t>
            </a:r>
            <a:r>
              <a:rPr lang="fr-FR" sz="1000" dirty="0">
                <a:solidFill>
                  <a:prstClr val="white"/>
                </a:solidFill>
              </a:rPr>
              <a:t>script de mise à jour à lancer dès l’entrée des données.</a:t>
            </a:r>
            <a:endParaRPr lang="fr-FR" sz="1400" dirty="0">
              <a:solidFill>
                <a:prstClr val="white"/>
              </a:solidFill>
            </a:endParaRPr>
          </a:p>
        </p:txBody>
      </p:sp>
      <p:sp>
        <p:nvSpPr>
          <p:cNvPr id="27" name="Flèche : droite rayée 26">
            <a:extLst>
              <a:ext uri="{FF2B5EF4-FFF2-40B4-BE49-F238E27FC236}">
                <a16:creationId xmlns:a16="http://schemas.microsoft.com/office/drawing/2014/main" id="{11E021F4-7E98-4256-A00C-050423E5A2D6}"/>
              </a:ext>
            </a:extLst>
          </p:cNvPr>
          <p:cNvSpPr/>
          <p:nvPr/>
        </p:nvSpPr>
        <p:spPr>
          <a:xfrm>
            <a:off x="47625" y="2716213"/>
            <a:ext cx="1573213" cy="164941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>
                <a:solidFill>
                  <a:prstClr val="white"/>
                </a:solidFill>
              </a:rPr>
              <a:t>Droit de minimisation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>
                <a:solidFill>
                  <a:prstClr val="white"/>
                </a:solidFill>
              </a:rPr>
              <a:t>(par construction)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CF63C9C-4F54-4395-9330-E3BEF5E3D99A}"/>
              </a:ext>
            </a:extLst>
          </p:cNvPr>
          <p:cNvCxnSpPr>
            <a:cxnSpLocks/>
          </p:cNvCxnSpPr>
          <p:nvPr/>
        </p:nvCxnSpPr>
        <p:spPr>
          <a:xfrm flipV="1">
            <a:off x="4151313" y="549275"/>
            <a:ext cx="0" cy="59086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9" name="ZoneTexte 32">
            <a:extLst>
              <a:ext uri="{FF2B5EF4-FFF2-40B4-BE49-F238E27FC236}">
                <a16:creationId xmlns:a16="http://schemas.microsoft.com/office/drawing/2014/main" id="{90139180-6AA1-43F4-AF7F-BBE5613D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549275"/>
            <a:ext cx="3805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ts val="800"/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Couche brute (Raw data) : </a:t>
            </a:r>
          </a:p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ts val="800"/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Données non transformées </a:t>
            </a:r>
          </a:p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ts val="800"/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provenant de la source. </a:t>
            </a:r>
          </a:p>
          <a:p>
            <a:pPr algn="ctr" eaLnBrk="1" fontAlgn="t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ts val="800"/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Répertoire /lake</a:t>
            </a:r>
          </a:p>
        </p:txBody>
      </p:sp>
      <p:sp>
        <p:nvSpPr>
          <p:cNvPr id="28690" name="ZoneTexte 33">
            <a:extLst>
              <a:ext uri="{FF2B5EF4-FFF2-40B4-BE49-F238E27FC236}">
                <a16:creationId xmlns:a16="http://schemas.microsoft.com/office/drawing/2014/main" id="{12347617-295D-41E2-8170-EF534204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60388"/>
            <a:ext cx="4192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Couche de transformation 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Données transformées / filtrées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Répertoire /project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000" i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91" name="ZoneTexte 34">
            <a:extLst>
              <a:ext uri="{FF2B5EF4-FFF2-40B4-BE49-F238E27FC236}">
                <a16:creationId xmlns:a16="http://schemas.microsoft.com/office/drawing/2014/main" id="{20EA346C-1AF8-4C80-9A31-A2FA6B0B1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549275"/>
            <a:ext cx="2663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Couche d’usage 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Données traitées (vue d’usage)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Répertoire /project/…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000" i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2" name="Flèche : droite rayée 31">
            <a:extLst>
              <a:ext uri="{FF2B5EF4-FFF2-40B4-BE49-F238E27FC236}">
                <a16:creationId xmlns:a16="http://schemas.microsoft.com/office/drawing/2014/main" id="{1D0EF43B-6FAB-4DFC-8A59-E990A83473BE}"/>
              </a:ext>
            </a:extLst>
          </p:cNvPr>
          <p:cNvSpPr/>
          <p:nvPr/>
        </p:nvSpPr>
        <p:spPr>
          <a:xfrm>
            <a:off x="10007600" y="1916113"/>
            <a:ext cx="2136775" cy="158432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>
                <a:solidFill>
                  <a:prstClr val="white"/>
                </a:solidFill>
              </a:rPr>
              <a:t>1 droit d’opposition 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>
                <a:solidFill>
                  <a:prstClr val="white"/>
                </a:solidFill>
              </a:rPr>
              <a:t>« proposition commerciale »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>
                <a:solidFill>
                  <a:prstClr val="white"/>
                </a:solidFill>
              </a:rPr>
              <a:t>= Stop Marketing</a:t>
            </a:r>
          </a:p>
        </p:txBody>
      </p:sp>
      <p:sp>
        <p:nvSpPr>
          <p:cNvPr id="28693" name="ZoneTexte 34">
            <a:extLst>
              <a:ext uri="{FF2B5EF4-FFF2-40B4-BE49-F238E27FC236}">
                <a16:creationId xmlns:a16="http://schemas.microsoft.com/office/drawing/2014/main" id="{19406017-3D3C-4EDB-9774-3DDB9EEAE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581025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Consommateurs (Décisionnels, etc.)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000" i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94" name="ZoneTexte 34">
            <a:extLst>
              <a:ext uri="{FF2B5EF4-FFF2-40B4-BE49-F238E27FC236}">
                <a16:creationId xmlns:a16="http://schemas.microsoft.com/office/drawing/2014/main" id="{75C3C3BD-767B-4266-AD2E-D782F6E5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5613" y="620713"/>
            <a:ext cx="2663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 i="1">
                <a:solidFill>
                  <a:srgbClr val="FF0000"/>
                </a:solidFill>
                <a:cs typeface="Arial" panose="020B0604020202020204" pitchFamily="34" charset="0"/>
              </a:rPr>
              <a:t>Sources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fr-FR" sz="1000" i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E9BF04-4ABA-4CBC-8E23-F1662CEE7BE6}"/>
              </a:ext>
            </a:extLst>
          </p:cNvPr>
          <p:cNvSpPr txBox="1"/>
          <p:nvPr/>
        </p:nvSpPr>
        <p:spPr>
          <a:xfrm>
            <a:off x="1584325" y="6524625"/>
            <a:ext cx="295275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000" i="1" dirty="0">
                <a:solidFill>
                  <a:schemeClr val="accent1">
                    <a:lumMod val="50000"/>
                  </a:schemeClr>
                </a:solidFill>
              </a:rPr>
              <a:t>Plateforme Big data</a:t>
            </a:r>
          </a:p>
        </p:txBody>
      </p:sp>
      <p:sp>
        <p:nvSpPr>
          <p:cNvPr id="38" name="Flèche : droite rayée 37">
            <a:extLst>
              <a:ext uri="{FF2B5EF4-FFF2-40B4-BE49-F238E27FC236}">
                <a16:creationId xmlns:a16="http://schemas.microsoft.com/office/drawing/2014/main" id="{7CFA7343-7247-480C-AF89-FCB247C78224}"/>
              </a:ext>
            </a:extLst>
          </p:cNvPr>
          <p:cNvSpPr/>
          <p:nvPr/>
        </p:nvSpPr>
        <p:spPr>
          <a:xfrm>
            <a:off x="4183063" y="3141663"/>
            <a:ext cx="5657850" cy="17097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i="1" dirty="0">
                <a:solidFill>
                  <a:prstClr val="white"/>
                </a:solidFill>
              </a:rPr>
              <a:t>3 consentements</a:t>
            </a:r>
            <a:r>
              <a:rPr lang="fr-FR" sz="1400" dirty="0">
                <a:solidFill>
                  <a:prstClr val="white"/>
                </a:solidFill>
              </a:rPr>
              <a:t> :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000" dirty="0">
                <a:solidFill>
                  <a:prstClr val="white"/>
                </a:solidFill>
              </a:rPr>
              <a:t>Géolocalisation, 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000" dirty="0">
                <a:solidFill>
                  <a:prstClr val="white"/>
                </a:solidFill>
              </a:rPr>
              <a:t>Activité réseaux sociaux,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000" dirty="0">
                <a:solidFill>
                  <a:prstClr val="white"/>
                </a:solidFill>
              </a:rPr>
              <a:t>Contenu des échanges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>
                <a:solidFill>
                  <a:prstClr val="white"/>
                </a:solidFill>
              </a:rPr>
              <a:t>Les consentements s'appliquent sur tous les traitements qui ne sont pas d’intérêt légitime.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75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79dc37b-b187-4139-a281-b7de12edf1b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966</Words>
  <Application>Microsoft Office PowerPoint</Application>
  <PresentationFormat>Grand écran</PresentationFormat>
  <Paragraphs>99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HelveticaNeueW01-77BdCn 692722</vt:lpstr>
      <vt:lpstr>Wingdings</vt:lpstr>
      <vt:lpstr>Thème Office</vt:lpstr>
      <vt:lpstr>Rapide compte rendu sur l’avancée des travaux relatifs à l’application des principes de la GDPR sur les projets HAD</vt:lpstr>
      <vt:lpstr>Présentation PowerPoint</vt:lpstr>
      <vt:lpstr>Zoom sur les collectes</vt:lpstr>
      <vt:lpstr>Présentation PowerPoint</vt:lpstr>
      <vt:lpstr>Présentation PowerPoint</vt:lpstr>
      <vt:lpstr>Présentation PowerPoint</vt:lpstr>
      <vt:lpstr>Présentation PowerPoint</vt:lpstr>
      <vt:lpstr>Implémentation technique sur les projets HAD</vt:lpstr>
      <vt:lpstr>Présentation PowerPoint</vt:lpstr>
      <vt:lpstr>Présentation PowerPoint</vt:lpstr>
      <vt:lpstr>ANNEXES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MASSON Denis (EXT) ItimAsiAepVdf</dc:creator>
  <cp:lastModifiedBy>MASSON Denis (EXT) ItimAsiAepVdf</cp:lastModifiedBy>
  <cp:revision>43</cp:revision>
  <dcterms:created xsi:type="dcterms:W3CDTF">2018-05-07T13:02:26Z</dcterms:created>
  <dcterms:modified xsi:type="dcterms:W3CDTF">2018-05-14T08:26:41Z</dcterms:modified>
</cp:coreProperties>
</file>