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theme/themeOverride4.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5.xml" ContentType="application/vnd.openxmlformats-officedocument.themeOverride+xml"/>
  <Override PartName="/ppt/theme/themeOverride6.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1" r:id="rId1"/>
  </p:sldMasterIdLst>
  <p:sldIdLst>
    <p:sldId id="256" r:id="rId2"/>
    <p:sldId id="260" r:id="rId3"/>
    <p:sldId id="278" r:id="rId4"/>
    <p:sldId id="257" r:id="rId5"/>
    <p:sldId id="261" r:id="rId6"/>
    <p:sldId id="263" r:id="rId7"/>
    <p:sldId id="265" r:id="rId8"/>
    <p:sldId id="262" r:id="rId9"/>
    <p:sldId id="264" r:id="rId10"/>
    <p:sldId id="258" r:id="rId11"/>
    <p:sldId id="259"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E7A48C-DBF7-4194-A1EE-DDE911ECBEFB}">
          <p14:sldIdLst>
            <p14:sldId id="256"/>
            <p14:sldId id="260"/>
            <p14:sldId id="278"/>
            <p14:sldId id="257"/>
            <p14:sldId id="261"/>
            <p14:sldId id="263"/>
            <p14:sldId id="265"/>
            <p14:sldId id="262"/>
            <p14:sldId id="264"/>
          </p14:sldIdLst>
        </p14:section>
        <p14:section name="Untitled Section" id="{2D486C4A-CB1C-4D92-9DE9-74C9C78B81E5}">
          <p14:sldIdLst>
            <p14:sldId id="258"/>
            <p14:sldId id="259"/>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794154096760668E-2"/>
          <c:y val="0"/>
          <c:w val="0.91123191745476417"/>
          <c:h val="0.91121303449722968"/>
        </c:manualLayout>
      </c:layout>
      <c:bubbleChart>
        <c:varyColors val="0"/>
        <c:ser>
          <c:idx val="0"/>
          <c:order val="0"/>
          <c:tx>
            <c:strRef>
              <c:f>Sheet1!$B$1</c:f>
              <c:strCache>
                <c:ptCount val="1"/>
                <c:pt idx="0">
                  <c:v>Y-Values</c:v>
                </c:pt>
              </c:strCache>
            </c:strRef>
          </c:tx>
          <c:spPr>
            <a:solidFill>
              <a:schemeClr val="accent1">
                <a:alpha val="75000"/>
              </a:schemeClr>
            </a:solidFill>
            <a:ln>
              <a:noFill/>
            </a:ln>
            <a:effectLst/>
          </c:spPr>
          <c:invertIfNegative val="0"/>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1"/>
        </c:ser>
        <c:dLbls>
          <c:showLegendKey val="0"/>
          <c:showVal val="0"/>
          <c:showCatName val="0"/>
          <c:showSerName val="0"/>
          <c:showPercent val="0"/>
          <c:showBubbleSize val="0"/>
        </c:dLbls>
        <c:bubbleScale val="100"/>
        <c:showNegBubbles val="0"/>
        <c:axId val="-1403541024"/>
        <c:axId val="-1403537216"/>
      </c:bubbleChart>
      <c:valAx>
        <c:axId val="-14035410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3537216"/>
        <c:crosses val="autoZero"/>
        <c:crossBetween val="midCat"/>
      </c:valAx>
      <c:valAx>
        <c:axId val="-1403537216"/>
        <c:scaling>
          <c:orientation val="minMax"/>
        </c:scaling>
        <c:delete val="0"/>
        <c:axPos val="l"/>
        <c:majorGridlines>
          <c:spPr>
            <a:ln w="0" cap="flat" cmpd="sng" algn="ctr">
              <a:solidFill>
                <a:schemeClr val="accent1">
                  <a:alpha val="0"/>
                </a:schemeClr>
              </a:solidFill>
              <a:round/>
            </a:ln>
            <a:effectLst/>
          </c:spPr>
        </c:majorGridlines>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35410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Operational Track</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JAN</c:v>
                </c:pt>
                <c:pt idx="1">
                  <c:v>FEB</c:v>
                </c:pt>
                <c:pt idx="2">
                  <c:v>MARCH</c:v>
                </c:pt>
                <c:pt idx="3">
                  <c:v>APRIL</c:v>
                </c:pt>
              </c:strCache>
            </c:strRef>
          </c:cat>
          <c:val>
            <c:numRef>
              <c:f>Sheet1!$B$2:$B$5</c:f>
              <c:numCache>
                <c:formatCode>General</c:formatCode>
                <c:ptCount val="4"/>
              </c:numCache>
            </c:numRef>
          </c:val>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JAN</c:v>
                </c:pt>
                <c:pt idx="1">
                  <c:v>FEB</c:v>
                </c:pt>
                <c:pt idx="2">
                  <c:v>MARCH</c:v>
                </c:pt>
                <c:pt idx="3">
                  <c:v>APRIL</c:v>
                </c:pt>
              </c:strCache>
            </c:strRef>
          </c:cat>
          <c:val>
            <c:numRef>
              <c:f>Sheet1!$C$2:$C$5</c:f>
              <c:numCache>
                <c:formatCode>General</c:formatCode>
                <c:ptCount val="4"/>
                <c:pt idx="0">
                  <c:v>2.4</c:v>
                </c:pt>
                <c:pt idx="1">
                  <c:v>4.4000000000000004</c:v>
                </c:pt>
                <c:pt idx="2">
                  <c:v>6.8</c:v>
                </c:pt>
                <c:pt idx="3">
                  <c:v>8.8000000000000007</c:v>
                </c:pt>
              </c:numCache>
            </c:numRef>
          </c:val>
        </c:ser>
        <c:ser>
          <c:idx val="2"/>
          <c:order val="2"/>
          <c:tx>
            <c:strRef>
              <c:f>Sheet1!$D$1</c:f>
              <c:strCache>
                <c:ptCount val="1"/>
                <c:pt idx="0">
                  <c:v>Column1</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JAN</c:v>
                </c:pt>
                <c:pt idx="1">
                  <c:v>FEB</c:v>
                </c:pt>
                <c:pt idx="2">
                  <c:v>MARCH</c:v>
                </c:pt>
                <c:pt idx="3">
                  <c:v>APRIL</c:v>
                </c:pt>
              </c:strCache>
            </c:strRef>
          </c:cat>
          <c:val>
            <c:numRef>
              <c:f>Sheet1!$D$2:$D$5</c:f>
              <c:numCache>
                <c:formatCode>General</c:formatCode>
                <c:ptCount val="4"/>
              </c:numCache>
            </c:numRef>
          </c:val>
        </c:ser>
        <c:dLbls>
          <c:showLegendKey val="0"/>
          <c:showVal val="0"/>
          <c:showCatName val="0"/>
          <c:showSerName val="0"/>
          <c:showPercent val="0"/>
          <c:showBubbleSize val="0"/>
        </c:dLbls>
        <c:gapWidth val="100"/>
        <c:overlap val="-24"/>
        <c:axId val="-1444564544"/>
        <c:axId val="-1444573248"/>
      </c:barChart>
      <c:catAx>
        <c:axId val="-1444564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44573248"/>
        <c:crosses val="autoZero"/>
        <c:auto val="1"/>
        <c:lblAlgn val="ctr"/>
        <c:lblOffset val="100"/>
        <c:noMultiLvlLbl val="0"/>
      </c:catAx>
      <c:valAx>
        <c:axId val="-14445732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445645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5.3183562992125982E-2"/>
          <c:y val="1.5275343548514791E-2"/>
          <c:w val="0.94681643700787399"/>
          <c:h val="0.78422940549769893"/>
        </c:manualLayout>
      </c:layout>
      <c:lineChart>
        <c:grouping val="standard"/>
        <c:varyColors val="0"/>
        <c:ser>
          <c:idx val="0"/>
          <c:order val="0"/>
          <c:tx>
            <c:strRef>
              <c:f>Sheet1!$B$1</c:f>
              <c:strCache>
                <c:ptCount val="1"/>
                <c:pt idx="0">
                  <c:v>Free Services</c:v>
                </c:pt>
              </c:strCache>
            </c:strRef>
          </c:tx>
          <c:spPr>
            <a:ln w="22225" cap="rnd">
              <a:solidFill>
                <a:schemeClr val="accent1"/>
              </a:solidFill>
            </a:ln>
            <a:effectLst>
              <a:glow rad="139700">
                <a:schemeClr val="accent1">
                  <a:satMod val="175000"/>
                  <a:alpha val="14000"/>
                </a:schemeClr>
              </a:glow>
            </a:effectLst>
          </c:spPr>
          <c:marker>
            <c:symbol val="none"/>
          </c:marker>
          <c:cat>
            <c:strRef>
              <c:f>Sheet1!$A$2:$A$4</c:f>
              <c:strCache>
                <c:ptCount val="3"/>
                <c:pt idx="0">
                  <c:v>Feb</c:v>
                </c:pt>
                <c:pt idx="1">
                  <c:v>March</c:v>
                </c:pt>
                <c:pt idx="2">
                  <c:v>April</c:v>
                </c:pt>
              </c:strCache>
            </c:strRef>
          </c:cat>
          <c:val>
            <c:numRef>
              <c:f>Sheet1!$B$2:$B$4</c:f>
              <c:numCache>
                <c:formatCode>General</c:formatCode>
                <c:ptCount val="3"/>
                <c:pt idx="0">
                  <c:v>4.3</c:v>
                </c:pt>
                <c:pt idx="1">
                  <c:v>2.5</c:v>
                </c:pt>
                <c:pt idx="2">
                  <c:v>3.5</c:v>
                </c:pt>
              </c:numCache>
            </c:numRef>
          </c:val>
          <c:smooth val="0"/>
        </c:ser>
        <c:ser>
          <c:idx val="1"/>
          <c:order val="1"/>
          <c:tx>
            <c:strRef>
              <c:f>Sheet1!$C$1</c:f>
              <c:strCache>
                <c:ptCount val="1"/>
                <c:pt idx="0">
                  <c:v>Paid Services</c:v>
                </c:pt>
              </c:strCache>
            </c:strRef>
          </c:tx>
          <c:spPr>
            <a:ln w="22225" cap="rnd">
              <a:solidFill>
                <a:schemeClr val="accent2"/>
              </a:solidFill>
            </a:ln>
            <a:effectLst>
              <a:glow rad="139700">
                <a:schemeClr val="accent2">
                  <a:satMod val="175000"/>
                  <a:alpha val="14000"/>
                </a:schemeClr>
              </a:glow>
            </a:effectLst>
          </c:spPr>
          <c:marker>
            <c:symbol val="none"/>
          </c:marker>
          <c:cat>
            <c:strRef>
              <c:f>Sheet1!$A$2:$A$4</c:f>
              <c:strCache>
                <c:ptCount val="3"/>
                <c:pt idx="0">
                  <c:v>Feb</c:v>
                </c:pt>
                <c:pt idx="1">
                  <c:v>March</c:v>
                </c:pt>
                <c:pt idx="2">
                  <c:v>April</c:v>
                </c:pt>
              </c:strCache>
            </c:strRef>
          </c:cat>
          <c:val>
            <c:numRef>
              <c:f>Sheet1!$C$2:$C$4</c:f>
              <c:numCache>
                <c:formatCode>General</c:formatCode>
                <c:ptCount val="3"/>
                <c:pt idx="0">
                  <c:v>2.4</c:v>
                </c:pt>
                <c:pt idx="1">
                  <c:v>4.4000000000000004</c:v>
                </c:pt>
                <c:pt idx="2">
                  <c:v>1.8</c:v>
                </c:pt>
              </c:numCache>
            </c:numRef>
          </c:val>
          <c:smooth val="0"/>
        </c:ser>
        <c:ser>
          <c:idx val="2"/>
          <c:order val="2"/>
          <c:tx>
            <c:strRef>
              <c:f>Sheet1!$D$1</c:f>
              <c:strCache>
                <c:ptCount val="1"/>
                <c:pt idx="0">
                  <c:v>Signing Tenders</c:v>
                </c:pt>
              </c:strCache>
            </c:strRef>
          </c:tx>
          <c:spPr>
            <a:ln w="22225" cap="rnd">
              <a:solidFill>
                <a:schemeClr val="accent3"/>
              </a:solidFill>
            </a:ln>
            <a:effectLst>
              <a:glow rad="139700">
                <a:schemeClr val="accent3">
                  <a:satMod val="175000"/>
                  <a:alpha val="14000"/>
                </a:schemeClr>
              </a:glow>
            </a:effectLst>
          </c:spPr>
          <c:marker>
            <c:symbol val="none"/>
          </c:marker>
          <c:cat>
            <c:strRef>
              <c:f>Sheet1!$A$2:$A$4</c:f>
              <c:strCache>
                <c:ptCount val="3"/>
                <c:pt idx="0">
                  <c:v>Feb</c:v>
                </c:pt>
                <c:pt idx="1">
                  <c:v>March</c:v>
                </c:pt>
                <c:pt idx="2">
                  <c:v>April</c:v>
                </c:pt>
              </c:strCache>
            </c:strRef>
          </c:cat>
          <c:val>
            <c:numRef>
              <c:f>Sheet1!$D$2:$D$4</c:f>
              <c:numCache>
                <c:formatCode>General</c:formatCode>
                <c:ptCount val="3"/>
                <c:pt idx="0">
                  <c:v>2</c:v>
                </c:pt>
                <c:pt idx="1">
                  <c:v>6</c:v>
                </c:pt>
                <c:pt idx="2">
                  <c:v>4</c:v>
                </c:pt>
              </c:numCache>
            </c:numRef>
          </c:val>
          <c:smooth val="0"/>
        </c:ser>
        <c:dLbls>
          <c:showLegendKey val="0"/>
          <c:showVal val="0"/>
          <c:showCatName val="0"/>
          <c:showSerName val="0"/>
          <c:showPercent val="0"/>
          <c:showBubbleSize val="0"/>
        </c:dLbls>
        <c:smooth val="0"/>
        <c:axId val="-1403542112"/>
        <c:axId val="-1403533408"/>
      </c:lineChart>
      <c:catAx>
        <c:axId val="-14035421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03533408"/>
        <c:crosses val="autoZero"/>
        <c:auto val="1"/>
        <c:lblAlgn val="ctr"/>
        <c:lblOffset val="100"/>
        <c:noMultiLvlLbl val="0"/>
      </c:catAx>
      <c:valAx>
        <c:axId val="-140353340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035421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04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48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5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47F38-B617-4D2F-AE0A-013F0C4D2C57}"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70979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90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9087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56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34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65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01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2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062782"/>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500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5484" y="409075"/>
            <a:ext cx="6018196" cy="1053965"/>
          </a:xfrm>
        </p:spPr>
        <p:txBody>
          <a:bodyPr>
            <a:normAutofit/>
          </a:bodyPr>
          <a:lstStyle/>
          <a:p>
            <a:r>
              <a:rPr lang="en-US" sz="4000" dirty="0" smtClean="0">
                <a:latin typeface="Times New Roman" panose="02020603050405020304" pitchFamily="18" charset="0"/>
                <a:cs typeface="Times New Roman" panose="02020603050405020304" pitchFamily="18" charset="0"/>
              </a:rPr>
              <a:t>PROBLEM</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26265" y="2331720"/>
            <a:ext cx="10410940" cy="2926079"/>
          </a:xfrm>
        </p:spPr>
        <p:txBody>
          <a:bodyPr>
            <a:normAutofit/>
            <a:scene3d>
              <a:camera prst="orthographicFront"/>
              <a:lightRig rig="soft" dir="t">
                <a:rot lat="0" lon="0" rev="15600000"/>
              </a:lightRig>
            </a:scene3d>
            <a:sp3d extrusionH="57150" prstMaterial="softEdge">
              <a:bevelT w="25400" h="38100"/>
            </a:sp3d>
          </a:bodyPr>
          <a:lstStyle/>
          <a:p>
            <a:r>
              <a:rPr lang="en-US" dirty="0">
                <a:ln w="0"/>
                <a:effectLst>
                  <a:outerShdw blurRad="38100" dist="19050" dir="2700000" algn="tl" rotWithShape="0">
                    <a:schemeClr val="dk1">
                      <a:alpha val="40000"/>
                    </a:schemeClr>
                  </a:outerShdw>
                </a:effectLst>
              </a:rPr>
              <a:t>E-waste and management</a:t>
            </a:r>
          </a:p>
          <a:p>
            <a:pPr algn="l"/>
            <a:r>
              <a:rPr lang="en-US" sz="3200" b="1" cap="none" spc="0" dirty="0">
                <a:ln/>
                <a:solidFill>
                  <a:srgbClr val="00B050"/>
                </a:solidFill>
                <a:latin typeface="Times New Roman" panose="02020603050405020304" pitchFamily="18" charset="0"/>
                <a:cs typeface="Times New Roman" panose="02020603050405020304" pitchFamily="18" charset="0"/>
              </a:rPr>
              <a:t>E-waste is electronic products that are unwanted, not working, and nearing or at the end of their “useful life.” Computers, televisions, VCRs, stereos, copiers, and fax machines are everyday electronic products. </a:t>
            </a:r>
          </a:p>
        </p:txBody>
      </p:sp>
      <p:sp>
        <p:nvSpPr>
          <p:cNvPr id="4" name="Teardrop 3"/>
          <p:cNvSpPr/>
          <p:nvPr/>
        </p:nvSpPr>
        <p:spPr>
          <a:xfrm>
            <a:off x="7892717" y="112542"/>
            <a:ext cx="2743200" cy="2013439"/>
          </a:xfrm>
          <a:prstGeom prst="teardrop">
            <a:avLst/>
          </a:prstGeom>
          <a:ln w="349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000" dirty="0" smtClean="0">
                <a:effectLst>
                  <a:glow rad="101600">
                    <a:srgbClr val="FFC000">
                      <a:alpha val="60000"/>
                    </a:srgbClr>
                  </a:glow>
                  <a:outerShdw blurRad="12700" dist="38100" dir="2700000" algn="tl">
                    <a:srgbClr val="9DC3E6"/>
                  </a:outerShdw>
                </a:effectLst>
              </a:rPr>
              <a:t> E-</a:t>
            </a:r>
            <a:r>
              <a:rPr lang="en-US" sz="6000" dirty="0" smtClean="0">
                <a:effectLst>
                  <a:outerShdw blurRad="12700" dist="38100" dir="2700000" algn="tl">
                    <a:srgbClr val="9DC3E6"/>
                  </a:outerShdw>
                </a:effectLst>
              </a:rPr>
              <a:t>w</a:t>
            </a:r>
            <a:endParaRPr lang="en-US" sz="6000" dirty="0"/>
          </a:p>
          <a:p>
            <a:r>
              <a:rPr lang="en-US" sz="2800" dirty="0">
                <a:ln w="0"/>
                <a:solidFill>
                  <a:schemeClr val="bg1"/>
                </a:solidFill>
                <a:effectLst>
                  <a:outerShdw blurRad="38100" dist="25400" dir="5400000" algn="ctr" rotWithShape="0">
                    <a:srgbClr val="6E747A">
                      <a:alpha val="43000"/>
                    </a:srgbClr>
                  </a:outerShdw>
                </a:effectLst>
                <a:latin typeface="Edwardian Script ITC" panose="030303020407070D0804" pitchFamily="66" charset="0"/>
              </a:rPr>
              <a:t> E</a:t>
            </a:r>
            <a:r>
              <a:rPr lang="en-US" sz="2800" dirty="0" smtClean="0">
                <a:ln w="0"/>
                <a:solidFill>
                  <a:schemeClr val="bg1"/>
                </a:solidFill>
                <a:effectLst>
                  <a:outerShdw blurRad="38100" dist="25400" dir="5400000" algn="ctr" rotWithShape="0">
                    <a:srgbClr val="6E747A">
                      <a:alpha val="43000"/>
                    </a:srgbClr>
                  </a:outerShdw>
                </a:effectLst>
                <a:latin typeface="Edwardian Script ITC" panose="030303020407070D0804" pitchFamily="66" charset="0"/>
              </a:rPr>
              <a:t>cosystem friendly</a:t>
            </a:r>
            <a:endParaRPr lang="en-US" sz="2800" dirty="0">
              <a:ln w="0"/>
              <a:solidFill>
                <a:schemeClr val="bg1"/>
              </a:solidFill>
              <a:effectLst>
                <a:outerShdw blurRad="38100" dist="25400" dir="5400000" algn="ctr" rotWithShape="0">
                  <a:srgbClr val="6E747A">
                    <a:alpha val="43000"/>
                  </a:srgbClr>
                </a:outerShdw>
              </a:effectLst>
              <a:latin typeface="Edwardian Script ITC" panose="030303020407070D0804" pitchFamily="66" charset="0"/>
            </a:endParaRPr>
          </a:p>
          <a:p>
            <a:pPr algn="ctr"/>
            <a:endParaRPr lang="en-US" dirty="0"/>
          </a:p>
        </p:txBody>
      </p:sp>
      <p:sp>
        <p:nvSpPr>
          <p:cNvPr id="5" name="Teardrop 4"/>
          <p:cNvSpPr/>
          <p:nvPr/>
        </p:nvSpPr>
        <p:spPr>
          <a:xfrm>
            <a:off x="392566" y="4869993"/>
            <a:ext cx="2531107" cy="2103120"/>
          </a:xfrm>
          <a:prstGeom prst="teardrop">
            <a:avLst/>
          </a:prstGeom>
          <a:ln w="34925">
            <a:solidFill>
              <a:srgbClr val="FFFFFF"/>
            </a:solidFill>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000" dirty="0" smtClean="0">
                <a:effectLst>
                  <a:glow rad="101600">
                    <a:srgbClr val="FFC000">
                      <a:alpha val="60000"/>
                    </a:srgbClr>
                  </a:glow>
                  <a:outerShdw blurRad="12700" dist="38100" dir="2700000" algn="tl">
                    <a:srgbClr val="9DC3E6"/>
                  </a:outerShdw>
                </a:effectLst>
              </a:rPr>
              <a:t> E-</a:t>
            </a:r>
            <a:r>
              <a:rPr lang="en-US" sz="6000" dirty="0" smtClean="0">
                <a:effectLst>
                  <a:outerShdw blurRad="12700" dist="38100" dir="2700000" algn="tl">
                    <a:srgbClr val="9DC3E6"/>
                  </a:outerShdw>
                </a:effectLst>
              </a:rPr>
              <a:t>w</a:t>
            </a:r>
            <a:endParaRPr lang="en-US" sz="6000" dirty="0"/>
          </a:p>
          <a:p>
            <a:r>
              <a:rPr lang="en-US" sz="2800" dirty="0">
                <a:ln w="0"/>
                <a:solidFill>
                  <a:schemeClr val="accent1"/>
                </a:solidFill>
                <a:effectLst>
                  <a:outerShdw blurRad="38100" dist="25400" dir="5400000" algn="ctr" rotWithShape="0">
                    <a:srgbClr val="6E747A">
                      <a:alpha val="43000"/>
                    </a:srgbClr>
                  </a:outerShdw>
                </a:effectLst>
                <a:latin typeface="Edwardian Script ITC" panose="030303020407070D0804" pitchFamily="66" charset="0"/>
              </a:rPr>
              <a:t> E</a:t>
            </a:r>
            <a:r>
              <a:rPr lang="en-US" sz="2800" dirty="0" smtClean="0">
                <a:ln w="0"/>
                <a:solidFill>
                  <a:schemeClr val="accent1"/>
                </a:solidFill>
                <a:effectLst>
                  <a:outerShdw blurRad="38100" dist="25400" dir="5400000" algn="ctr" rotWithShape="0">
                    <a:srgbClr val="6E747A">
                      <a:alpha val="43000"/>
                    </a:srgbClr>
                  </a:outerShdw>
                </a:effectLst>
                <a:latin typeface="Edwardian Script ITC" panose="030303020407070D0804" pitchFamily="66" charset="0"/>
              </a:rPr>
              <a:t>cosystem friendly</a:t>
            </a:r>
            <a:endParaRPr lang="en-US" sz="2800" dirty="0">
              <a:ln w="0"/>
              <a:solidFill>
                <a:schemeClr val="accent1"/>
              </a:solidFill>
              <a:effectLst>
                <a:outerShdw blurRad="38100" dist="25400" dir="5400000" algn="ctr" rotWithShape="0">
                  <a:srgbClr val="6E747A">
                    <a:alpha val="43000"/>
                  </a:srgbClr>
                </a:outerShdw>
              </a:effectLst>
              <a:latin typeface="Edwardian Script ITC" panose="030303020407070D0804" pitchFamily="66" charset="0"/>
            </a:endParaRPr>
          </a:p>
          <a:p>
            <a:pPr algn="ctr"/>
            <a:endParaRPr lang="en-US" dirty="0"/>
          </a:p>
        </p:txBody>
      </p:sp>
      <p:sp>
        <p:nvSpPr>
          <p:cNvPr id="6" name="TextBox 5"/>
          <p:cNvSpPr txBox="1"/>
          <p:nvPr/>
        </p:nvSpPr>
        <p:spPr>
          <a:xfrm>
            <a:off x="7351295" y="6424863"/>
            <a:ext cx="2982932" cy="369332"/>
          </a:xfrm>
          <a:prstGeom prst="rect">
            <a:avLst/>
          </a:prstGeom>
          <a:noFill/>
        </p:spPr>
        <p:txBody>
          <a:bodyPr wrap="none" rtlCol="0">
            <a:spAutoFit/>
          </a:bodyPr>
          <a:lstStyle/>
          <a:p>
            <a:r>
              <a:rPr lang="en-US" dirty="0" smtClean="0"/>
              <a:t>denisminister196@gmail.com</a:t>
            </a:r>
            <a:endParaRPr lang="en-US" dirty="0"/>
          </a:p>
        </p:txBody>
      </p:sp>
      <p:sp>
        <p:nvSpPr>
          <p:cNvPr id="7" name="TextBox 6"/>
          <p:cNvSpPr txBox="1"/>
          <p:nvPr/>
        </p:nvSpPr>
        <p:spPr>
          <a:xfrm>
            <a:off x="2791326" y="6424863"/>
            <a:ext cx="2079737" cy="369332"/>
          </a:xfrm>
          <a:prstGeom prst="rect">
            <a:avLst/>
          </a:prstGeom>
          <a:noFill/>
        </p:spPr>
        <p:txBody>
          <a:bodyPr wrap="none" rtlCol="0">
            <a:spAutoFit/>
          </a:bodyPr>
          <a:lstStyle/>
          <a:p>
            <a:r>
              <a:rPr lang="en-US" dirty="0" smtClean="0"/>
              <a:t>Tel: +254111779367</a:t>
            </a:r>
            <a:endParaRPr lang="en-US" dirty="0"/>
          </a:p>
        </p:txBody>
      </p:sp>
    </p:spTree>
    <p:extLst>
      <p:ext uri="{BB962C8B-B14F-4D97-AF65-F5344CB8AC3E}">
        <p14:creationId xmlns:p14="http://schemas.microsoft.com/office/powerpoint/2010/main" val="224723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5081" y="115007"/>
            <a:ext cx="2895737" cy="602446"/>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January</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15081" y="610136"/>
            <a:ext cx="9835398" cy="6247864"/>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285750" indent="-285750">
              <a:buFont typeface="Wingdings" panose="05000000000000000000" pitchFamily="2" charset="2"/>
              <a:buChar char="§"/>
            </a:pPr>
            <a:r>
              <a:rPr lang="en-US" sz="2800" b="1" dirty="0" smtClean="0">
                <a:ln/>
                <a:solidFill>
                  <a:srgbClr val="00B050"/>
                </a:solidFill>
              </a:rPr>
              <a:t>This is the time the team of the organization will be campaigning for their services thus their will be no much profit, this month will much focus on voluntary jobs.</a:t>
            </a:r>
          </a:p>
          <a:p>
            <a:pPr marL="285750" indent="-285750">
              <a:buFont typeface="Wingdings" panose="05000000000000000000" pitchFamily="2" charset="2"/>
              <a:buChar char="§"/>
            </a:pPr>
            <a:endParaRPr lang="en-US" sz="2800" b="1" dirty="0" smtClean="0">
              <a:ln/>
              <a:solidFill>
                <a:srgbClr val="00B050"/>
              </a:solidFill>
            </a:endParaRPr>
          </a:p>
          <a:p>
            <a:pPr lvl="3"/>
            <a:r>
              <a:rPr lang="en-US" sz="2800" b="1" u="sng" dirty="0" smtClean="0">
                <a:ln/>
                <a:solidFill>
                  <a:srgbClr val="00B050"/>
                </a:solidFill>
              </a:rPr>
              <a:t>OBJECTIVES</a:t>
            </a:r>
          </a:p>
          <a:p>
            <a:pPr marL="285750" indent="-285750">
              <a:buFont typeface="Wingdings" panose="05000000000000000000" pitchFamily="2" charset="2"/>
              <a:buChar char="§"/>
            </a:pPr>
            <a:r>
              <a:rPr lang="en-US" sz="2800" b="1" dirty="0" smtClean="0">
                <a:ln/>
                <a:solidFill>
                  <a:srgbClr val="00B050"/>
                </a:solidFill>
              </a:rPr>
              <a:t>To alert organization that there is new upcoming e-waste management organization.</a:t>
            </a:r>
          </a:p>
          <a:p>
            <a:pPr marL="285750" indent="-285750">
              <a:buFont typeface="Wingdings" panose="05000000000000000000" pitchFamily="2" charset="2"/>
              <a:buChar char="§"/>
            </a:pPr>
            <a:r>
              <a:rPr lang="en-US" sz="2800" b="1" dirty="0" smtClean="0">
                <a:ln/>
                <a:solidFill>
                  <a:srgbClr val="00B050"/>
                </a:solidFill>
              </a:rPr>
              <a:t>To enable clients know that the new upcoming organization is ready to offer quality services</a:t>
            </a:r>
          </a:p>
          <a:p>
            <a:pPr marL="285750" indent="-285750">
              <a:buFont typeface="Wingdings" panose="05000000000000000000" pitchFamily="2" charset="2"/>
              <a:buChar char="§"/>
            </a:pPr>
            <a:r>
              <a:rPr lang="en-US" sz="2800" b="1" dirty="0" smtClean="0">
                <a:ln/>
                <a:solidFill>
                  <a:srgbClr val="00B050"/>
                </a:solidFill>
              </a:rPr>
              <a:t>To enable the clients drop their previous tender team because of the new exiting e-waste management company that are offering free service/ services at lower price.</a:t>
            </a:r>
          </a:p>
          <a:p>
            <a:pPr marL="285750" indent="-285750">
              <a:buFont typeface="Wingdings" panose="05000000000000000000" pitchFamily="2" charset="2"/>
              <a:buChar char="§"/>
            </a:pPr>
            <a:r>
              <a:rPr lang="en-US" sz="2800" b="1" dirty="0" smtClean="0">
                <a:ln/>
                <a:solidFill>
                  <a:srgbClr val="00B050"/>
                </a:solidFill>
              </a:rPr>
              <a:t>Running social media adverts allover and Campaigns</a:t>
            </a:r>
          </a:p>
          <a:p>
            <a:pPr marL="285750" indent="-285750">
              <a:buFont typeface="Wingdings" panose="05000000000000000000" pitchFamily="2" charset="2"/>
              <a:buChar char="§"/>
            </a:pPr>
            <a:endParaRPr lang="en-US" b="1" dirty="0" smtClean="0">
              <a:ln/>
              <a:solidFill>
                <a:schemeClr val="accent4"/>
              </a:solidFill>
            </a:endParaRPr>
          </a:p>
          <a:p>
            <a:r>
              <a:rPr lang="en-US" b="1" dirty="0" smtClean="0">
                <a:ln/>
                <a:solidFill>
                  <a:schemeClr val="accent4"/>
                </a:solidFill>
              </a:rPr>
              <a:t> </a:t>
            </a:r>
            <a:endParaRPr lang="en-US" b="1" dirty="0">
              <a:ln/>
              <a:solidFill>
                <a:schemeClr val="accent4"/>
              </a:solidFill>
            </a:endParaRPr>
          </a:p>
        </p:txBody>
      </p:sp>
    </p:spTree>
    <p:extLst>
      <p:ext uri="{BB962C8B-B14F-4D97-AF65-F5344CB8AC3E}">
        <p14:creationId xmlns:p14="http://schemas.microsoft.com/office/powerpoint/2010/main" val="38073377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1893" y="436831"/>
            <a:ext cx="4885693" cy="576141"/>
          </a:xfrm>
        </p:spPr>
        <p:txBody>
          <a:bodyPr>
            <a:noAutofit/>
          </a:bodyPr>
          <a:lstStyle/>
          <a:p>
            <a:r>
              <a:rPr lang="en-US" sz="4000" b="1" cap="none"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February - March - April</a:t>
            </a:r>
            <a:endParaRPr lang="en-US" sz="4000" b="1"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21893" y="1162279"/>
            <a:ext cx="5390147" cy="55092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285750" indent="-285750">
              <a:buFont typeface="Courier New" panose="02070309020205020404" pitchFamily="49" charset="0"/>
              <a:buChar char="o"/>
            </a:pPr>
            <a:r>
              <a:rPr lang="en-US" sz="3200" b="1" dirty="0" smtClean="0">
                <a:ln/>
                <a:solidFill>
                  <a:srgbClr val="00B050"/>
                </a:solidFill>
              </a:rPr>
              <a:t>In the mid </a:t>
            </a:r>
            <a:r>
              <a:rPr lang="en-US" sz="3200" b="1" dirty="0">
                <a:ln/>
                <a:solidFill>
                  <a:srgbClr val="00B050"/>
                </a:solidFill>
              </a:rPr>
              <a:t>F</a:t>
            </a:r>
            <a:r>
              <a:rPr lang="en-US" sz="3200" b="1" dirty="0" smtClean="0">
                <a:ln/>
                <a:solidFill>
                  <a:srgbClr val="00B050"/>
                </a:solidFill>
              </a:rPr>
              <a:t>eb the company will be focusing on signing of new tenders</a:t>
            </a:r>
          </a:p>
          <a:p>
            <a:pPr marL="285750" indent="-285750">
              <a:buFont typeface="Courier New" panose="02070309020205020404" pitchFamily="49" charset="0"/>
              <a:buChar char="o"/>
            </a:pPr>
            <a:r>
              <a:rPr lang="en-US" sz="3200" b="1" dirty="0" smtClean="0">
                <a:ln/>
                <a:solidFill>
                  <a:srgbClr val="00B050"/>
                </a:solidFill>
              </a:rPr>
              <a:t>Delivering services to their potential customers</a:t>
            </a:r>
          </a:p>
          <a:p>
            <a:pPr marL="285750" indent="-285750">
              <a:buFont typeface="Courier New" panose="02070309020205020404" pitchFamily="49" charset="0"/>
              <a:buChar char="o"/>
            </a:pPr>
            <a:r>
              <a:rPr lang="en-US" sz="3200" b="1" dirty="0" smtClean="0">
                <a:ln/>
                <a:solidFill>
                  <a:srgbClr val="00B050"/>
                </a:solidFill>
              </a:rPr>
              <a:t>Competing with co-business rivals.</a:t>
            </a:r>
          </a:p>
          <a:p>
            <a:pPr marL="285750" indent="-285750">
              <a:buFont typeface="Courier New" panose="02070309020205020404" pitchFamily="49" charset="0"/>
              <a:buChar char="o"/>
            </a:pPr>
            <a:r>
              <a:rPr lang="en-US" sz="3200" b="1" dirty="0" smtClean="0">
                <a:ln/>
                <a:solidFill>
                  <a:srgbClr val="00B050"/>
                </a:solidFill>
              </a:rPr>
              <a:t>Showing their competence and legibility of the services that they are offering across all platforms</a:t>
            </a:r>
            <a:endParaRPr lang="en-US" sz="3200" b="1" dirty="0">
              <a:ln/>
              <a:solidFill>
                <a:srgbClr val="00B050"/>
              </a:solidFill>
            </a:endParaRPr>
          </a:p>
        </p:txBody>
      </p:sp>
      <p:graphicFrame>
        <p:nvGraphicFramePr>
          <p:cNvPr id="15" name="Chart 14"/>
          <p:cNvGraphicFramePr/>
          <p:nvPr>
            <p:extLst>
              <p:ext uri="{D42A27DB-BD31-4B8C-83A1-F6EECF244321}">
                <p14:modId xmlns:p14="http://schemas.microsoft.com/office/powerpoint/2010/main" val="3251721157"/>
              </p:ext>
            </p:extLst>
          </p:nvPr>
        </p:nvGraphicFramePr>
        <p:xfrm>
          <a:off x="6112040" y="1900989"/>
          <a:ext cx="5402182" cy="3893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20119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559751" cy="591305"/>
          </a:xfrm>
        </p:spPr>
        <p:txBody>
          <a:bodyPr>
            <a:normAutofit fontScale="90000"/>
          </a:bodyPr>
          <a:lstStyle/>
          <a:p>
            <a:r>
              <a:rPr lang="en-US" dirty="0" smtClean="0">
                <a:latin typeface="Times New Roman" panose="02020603050405020304" pitchFamily="18" charset="0"/>
                <a:cs typeface="Times New Roman" panose="02020603050405020304" pitchFamily="18" charset="0"/>
              </a:rPr>
              <a:t>Business Model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74" y="1716258"/>
            <a:ext cx="10363826" cy="4074941"/>
          </a:xfrm>
        </p:spPr>
        <p:txBody>
          <a:bodyPr>
            <a:scene3d>
              <a:camera prst="orthographicFront"/>
              <a:lightRig rig="soft" dir="t">
                <a:rot lat="0" lon="0" rev="15600000"/>
              </a:lightRig>
            </a:scene3d>
            <a:sp3d extrusionH="57150" prstMaterial="softEdge">
              <a:bevelT w="25400" h="38100"/>
            </a:sp3d>
          </a:bodyPr>
          <a:lstStyle/>
          <a:p>
            <a:r>
              <a:rPr lang="en-US" b="1" cap="none" dirty="0" smtClean="0">
                <a:ln/>
                <a:solidFill>
                  <a:srgbClr val="00B050"/>
                </a:solidFill>
              </a:rPr>
              <a:t>THE BUSINESS WILL BASICALLY CONSIST OF;</a:t>
            </a:r>
          </a:p>
          <a:p>
            <a:r>
              <a:rPr lang="en-US" b="1" cap="none" dirty="0" smtClean="0">
                <a:ln/>
                <a:solidFill>
                  <a:srgbClr val="00B050"/>
                </a:solidFill>
              </a:rPr>
              <a:t>FIELD TECHNICIANS (MOBILE TECHNICIANS)</a:t>
            </a:r>
          </a:p>
          <a:p>
            <a:r>
              <a:rPr lang="en-US" b="1" cap="none" dirty="0" smtClean="0">
                <a:ln/>
                <a:solidFill>
                  <a:srgbClr val="00B050"/>
                </a:solidFill>
              </a:rPr>
              <a:t>CAMPAGNE TEAM</a:t>
            </a:r>
          </a:p>
          <a:p>
            <a:r>
              <a:rPr lang="en-US" b="1" cap="none" dirty="0" smtClean="0">
                <a:ln/>
                <a:solidFill>
                  <a:srgbClr val="00B050"/>
                </a:solidFill>
              </a:rPr>
              <a:t>MARKET RESEARCH TEAM</a:t>
            </a:r>
          </a:p>
          <a:p>
            <a:r>
              <a:rPr lang="en-US" b="1" cap="none" dirty="0" smtClean="0">
                <a:ln/>
                <a:solidFill>
                  <a:srgbClr val="00B050"/>
                </a:solidFill>
              </a:rPr>
              <a:t>STATIONERY TECHNICIANS</a:t>
            </a:r>
          </a:p>
          <a:p>
            <a:endParaRPr lang="en-US" b="1" cap="none" dirty="0">
              <a:ln/>
              <a:solidFill>
                <a:schemeClr val="accent4"/>
              </a:solidFill>
            </a:endParaRPr>
          </a:p>
        </p:txBody>
      </p:sp>
    </p:spTree>
    <p:extLst>
      <p:ext uri="{BB962C8B-B14F-4D97-AF65-F5344CB8AC3E}">
        <p14:creationId xmlns:p14="http://schemas.microsoft.com/office/powerpoint/2010/main" val="30938340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3" y="773724"/>
            <a:ext cx="10579532" cy="5247248"/>
          </a:xfrm>
        </p:spPr>
        <p:txBody>
          <a:bodyPr>
            <a:normAutofit fontScale="70000" lnSpcReduction="20000"/>
            <a:scene3d>
              <a:camera prst="orthographicFront"/>
              <a:lightRig rig="soft" dir="t">
                <a:rot lat="0" lon="0" rev="15600000"/>
              </a:lightRig>
            </a:scene3d>
            <a:sp3d extrusionH="57150" prstMaterial="softEdge">
              <a:bevelT w="25400" h="38100"/>
            </a:sp3d>
          </a:bodyPr>
          <a:lstStyle/>
          <a:p>
            <a:r>
              <a:rPr lang="en-US" sz="4000" b="1" dirty="0" smtClean="0">
                <a:ln/>
                <a:solidFill>
                  <a:srgbClr val="00B050"/>
                </a:solidFill>
              </a:rPr>
              <a:t>Each and every sector will be capable of doing  there work respectively;</a:t>
            </a:r>
          </a:p>
          <a:p>
            <a:r>
              <a:rPr lang="en-US" sz="4000" b="1" dirty="0" smtClean="0">
                <a:ln/>
                <a:solidFill>
                  <a:srgbClr val="00B050"/>
                </a:solidFill>
              </a:rPr>
              <a:t>Field technicians (mobile technicians) – dealing with immediate repair.</a:t>
            </a:r>
          </a:p>
          <a:p>
            <a:r>
              <a:rPr lang="en-US" sz="4000" b="1" dirty="0" smtClean="0">
                <a:ln/>
                <a:solidFill>
                  <a:srgbClr val="00B050"/>
                </a:solidFill>
              </a:rPr>
              <a:t>Champagne team</a:t>
            </a:r>
          </a:p>
          <a:p>
            <a:r>
              <a:rPr lang="en-US" sz="4000" b="1" dirty="0" smtClean="0">
                <a:ln/>
                <a:solidFill>
                  <a:srgbClr val="00B050"/>
                </a:solidFill>
              </a:rPr>
              <a:t>Will be capable of running champagnes, creating awareness , -  ( the disadvantage of poor e-waste management and the importance of e-waste management )</a:t>
            </a:r>
          </a:p>
          <a:p>
            <a:r>
              <a:rPr lang="en-US" sz="4000" b="1" dirty="0" smtClean="0">
                <a:ln/>
                <a:solidFill>
                  <a:srgbClr val="00B050"/>
                </a:solidFill>
              </a:rPr>
              <a:t>Market research team</a:t>
            </a:r>
          </a:p>
          <a:p>
            <a:r>
              <a:rPr lang="en-US" sz="4000" b="1" dirty="0" smtClean="0">
                <a:ln/>
                <a:solidFill>
                  <a:srgbClr val="00B050"/>
                </a:solidFill>
              </a:rPr>
              <a:t>This team will mainly focus on market research both locally and nationally.</a:t>
            </a:r>
          </a:p>
          <a:p>
            <a:r>
              <a:rPr lang="en-US" sz="4000" b="1" dirty="0" smtClean="0">
                <a:ln/>
                <a:solidFill>
                  <a:srgbClr val="00B050"/>
                </a:solidFill>
              </a:rPr>
              <a:t>Stationery technicians</a:t>
            </a:r>
          </a:p>
          <a:p>
            <a:r>
              <a:rPr lang="en-US" sz="4000" b="1" dirty="0" smtClean="0">
                <a:ln/>
                <a:solidFill>
                  <a:srgbClr val="00B050"/>
                </a:solidFill>
              </a:rPr>
              <a:t>This team will be capable of doing maintenance of machinery's that require serious attention and thorough repair .</a:t>
            </a:r>
          </a:p>
          <a:p>
            <a:endParaRPr lang="en-US" b="1" dirty="0">
              <a:ln/>
              <a:solidFill>
                <a:schemeClr val="accent4"/>
              </a:solidFill>
            </a:endParaRPr>
          </a:p>
        </p:txBody>
      </p:sp>
    </p:spTree>
    <p:extLst>
      <p:ext uri="{BB962C8B-B14F-4D97-AF65-F5344CB8AC3E}">
        <p14:creationId xmlns:p14="http://schemas.microsoft.com/office/powerpoint/2010/main" val="20674905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64988" cy="999441"/>
          </a:xfrm>
        </p:spPr>
        <p:txBody>
          <a:bodyPr>
            <a:normAutofit/>
            <a:scene3d>
              <a:camera prst="orthographicFront"/>
              <a:lightRig rig="soft" dir="t">
                <a:rot lat="0" lon="0" rev="15600000"/>
              </a:lightRig>
            </a:scene3d>
            <a:sp3d extrusionH="57150" prstMaterial="softEdge">
              <a:bevelT w="25400" h="38100"/>
            </a:sp3d>
          </a:bodyPr>
          <a:lstStyle/>
          <a:p>
            <a:r>
              <a:rPr lang="en-US" sz="4000" b="1" dirty="0" smtClean="0">
                <a:ln/>
                <a:latin typeface="Times New Roman" panose="02020603050405020304" pitchFamily="18" charset="0"/>
                <a:cs typeface="Times New Roman" panose="02020603050405020304" pitchFamily="18" charset="0"/>
              </a:rPr>
              <a:t>Profit Margins</a:t>
            </a:r>
            <a:endParaRPr lang="en-US" sz="4000" b="1" dirty="0">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2300" y="2367092"/>
            <a:ext cx="10655300" cy="3424107"/>
          </a:xfrm>
        </p:spPr>
        <p:txBody>
          <a:bodyPr>
            <a:scene3d>
              <a:camera prst="orthographicFront"/>
              <a:lightRig rig="soft" dir="t">
                <a:rot lat="0" lon="0" rev="15600000"/>
              </a:lightRig>
            </a:scene3d>
            <a:sp3d extrusionH="57150" prstMaterial="softEdge">
              <a:bevelT w="25400" h="38100"/>
            </a:sp3d>
          </a:bodyPr>
          <a:lstStyle/>
          <a:p>
            <a:r>
              <a:rPr lang="en-US" sz="4000" b="1" cap="none" dirty="0" smtClean="0">
                <a:ln/>
                <a:solidFill>
                  <a:srgbClr val="00B050"/>
                </a:solidFill>
              </a:rPr>
              <a:t>Servicing</a:t>
            </a:r>
          </a:p>
          <a:p>
            <a:r>
              <a:rPr lang="en-US" sz="4000" b="1" cap="none" dirty="0" smtClean="0">
                <a:ln/>
                <a:solidFill>
                  <a:srgbClr val="00B050"/>
                </a:solidFill>
              </a:rPr>
              <a:t>Selling Of Products (Laptops, Computers, A/</a:t>
            </a:r>
            <a:r>
              <a:rPr lang="en-US" sz="4000" b="1" cap="none" dirty="0" err="1" smtClean="0">
                <a:ln/>
                <a:solidFill>
                  <a:srgbClr val="00B050"/>
                </a:solidFill>
              </a:rPr>
              <a:t>cs</a:t>
            </a:r>
            <a:r>
              <a:rPr lang="en-US" sz="4000" b="1" cap="none" dirty="0" smtClean="0">
                <a:ln/>
                <a:solidFill>
                  <a:srgbClr val="00B050"/>
                </a:solidFill>
              </a:rPr>
              <a:t> )</a:t>
            </a:r>
          </a:p>
          <a:p>
            <a:r>
              <a:rPr lang="en-US" sz="4000" b="1" cap="none" dirty="0" smtClean="0">
                <a:ln/>
                <a:solidFill>
                  <a:srgbClr val="00B050"/>
                </a:solidFill>
              </a:rPr>
              <a:t>Public Campaign (Harmful Of E Waste)</a:t>
            </a:r>
          </a:p>
          <a:p>
            <a:endParaRPr lang="en-US" b="1" cap="none" dirty="0">
              <a:ln/>
              <a:solidFill>
                <a:schemeClr val="accent4"/>
              </a:solidFill>
            </a:endParaRPr>
          </a:p>
        </p:txBody>
      </p:sp>
    </p:spTree>
    <p:extLst>
      <p:ext uri="{BB962C8B-B14F-4D97-AF65-F5344CB8AC3E}">
        <p14:creationId xmlns:p14="http://schemas.microsoft.com/office/powerpoint/2010/main" val="36674064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943622" cy="60496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Market Approach</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974" y="970093"/>
            <a:ext cx="10363826" cy="731708"/>
          </a:xfrm>
        </p:spPr>
        <p:txBody>
          <a:bodyPr>
            <a:noAutofit/>
            <a:scene3d>
              <a:camera prst="orthographicFront"/>
              <a:lightRig rig="soft" dir="t">
                <a:rot lat="0" lon="0" rev="15600000"/>
              </a:lightRig>
            </a:scene3d>
            <a:sp3d extrusionH="57150" prstMaterial="softEdge">
              <a:bevelT w="25400" h="38100"/>
            </a:sp3d>
          </a:bodyPr>
          <a:lstStyle/>
          <a:p>
            <a:pPr marL="0" indent="0">
              <a:buNone/>
            </a:pPr>
            <a:r>
              <a:rPr lang="en-US" sz="4000" b="1" cap="none" dirty="0" smtClean="0">
                <a:ln/>
                <a:solidFill>
                  <a:srgbClr val="00B050"/>
                </a:solidFill>
              </a:rPr>
              <a:t>Online</a:t>
            </a:r>
          </a:p>
          <a:p>
            <a:r>
              <a:rPr lang="en-US" sz="2800" b="1" cap="none" dirty="0" smtClean="0">
                <a:ln/>
                <a:solidFill>
                  <a:srgbClr val="00B050"/>
                </a:solidFill>
              </a:rPr>
              <a:t>This online approach will be done through running social media adverts to notify customers that their are new team who are out to manage, control, &amp; to repair e-waste materials.</a:t>
            </a:r>
            <a:endParaRPr lang="en-US" sz="2800" b="1" cap="none" dirty="0">
              <a:ln/>
              <a:solidFill>
                <a:srgbClr val="00B050"/>
              </a:solidFill>
            </a:endParaRPr>
          </a:p>
          <a:p>
            <a:pPr marL="0" indent="0">
              <a:buNone/>
            </a:pPr>
            <a:r>
              <a:rPr lang="en-US" sz="4000" b="1" cap="none" dirty="0" smtClean="0">
                <a:ln/>
                <a:solidFill>
                  <a:srgbClr val="00B050"/>
                </a:solidFill>
              </a:rPr>
              <a:t>Offline</a:t>
            </a:r>
          </a:p>
          <a:p>
            <a:r>
              <a:rPr lang="en-US" sz="2800" b="1" cap="none" dirty="0" smtClean="0">
                <a:ln/>
                <a:solidFill>
                  <a:srgbClr val="00B050"/>
                </a:solidFill>
              </a:rPr>
              <a:t>- This will have the same agenda but the difference will come in while conducting physical meetings and meeting with the clients face to face in order to interact and to express their products and services.</a:t>
            </a:r>
            <a:endParaRPr lang="en-US" sz="2800" b="1" cap="none" dirty="0">
              <a:ln/>
              <a:solidFill>
                <a:srgbClr val="00B050"/>
              </a:solidFill>
            </a:endParaRPr>
          </a:p>
        </p:txBody>
      </p:sp>
    </p:spTree>
    <p:extLst>
      <p:ext uri="{BB962C8B-B14F-4D97-AF65-F5344CB8AC3E}">
        <p14:creationId xmlns:p14="http://schemas.microsoft.com/office/powerpoint/2010/main" val="15600501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Ask</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2774" y="1909894"/>
            <a:ext cx="6858626" cy="3424107"/>
          </a:xfrm>
        </p:spPr>
        <p:txBody>
          <a:bodyPr>
            <a:scene3d>
              <a:camera prst="orthographicFront"/>
              <a:lightRig rig="soft" dir="t">
                <a:rot lat="0" lon="0" rev="15600000"/>
              </a:lightRig>
            </a:scene3d>
            <a:sp3d extrusionH="57150" prstMaterial="softEdge">
              <a:bevelT w="25400" h="38100"/>
            </a:sp3d>
          </a:bodyPr>
          <a:lstStyle/>
          <a:p>
            <a:r>
              <a:rPr lang="en-US" b="1" dirty="0" smtClean="0">
                <a:ln/>
                <a:solidFill>
                  <a:srgbClr val="00B050"/>
                </a:solidFill>
              </a:rPr>
              <a:t>Financial support (operational expenses at the start)</a:t>
            </a:r>
          </a:p>
          <a:p>
            <a:pPr marL="0" indent="0">
              <a:buNone/>
            </a:pPr>
            <a:endParaRPr lang="en-US" b="1" dirty="0" smtClean="0">
              <a:ln/>
              <a:solidFill>
                <a:srgbClr val="00B050"/>
              </a:solidFill>
            </a:endParaRPr>
          </a:p>
          <a:p>
            <a:pPr>
              <a:buFont typeface="Wingdings" panose="05000000000000000000" pitchFamily="2" charset="2"/>
              <a:buChar char="Ø"/>
            </a:pPr>
            <a:r>
              <a:rPr lang="en-US" b="1" dirty="0" smtClean="0">
                <a:ln/>
                <a:solidFill>
                  <a:srgbClr val="00B050"/>
                </a:solidFill>
              </a:rPr>
              <a:t>This will consist company registration.</a:t>
            </a:r>
          </a:p>
          <a:p>
            <a:pPr>
              <a:buFont typeface="Wingdings" panose="05000000000000000000" pitchFamily="2" charset="2"/>
              <a:buChar char="Ø"/>
            </a:pPr>
            <a:r>
              <a:rPr lang="en-US" b="1" dirty="0" smtClean="0">
                <a:ln/>
                <a:solidFill>
                  <a:srgbClr val="00B050"/>
                </a:solidFill>
              </a:rPr>
              <a:t>Searching of all legal operational documents</a:t>
            </a:r>
          </a:p>
          <a:p>
            <a:pPr>
              <a:buFont typeface="Wingdings" panose="05000000000000000000" pitchFamily="2" charset="2"/>
              <a:buChar char="Ø"/>
            </a:pPr>
            <a:r>
              <a:rPr lang="en-US" b="1" dirty="0" smtClean="0">
                <a:ln/>
                <a:solidFill>
                  <a:srgbClr val="00B050"/>
                </a:solidFill>
              </a:rPr>
              <a:t>Campaigning finance.</a:t>
            </a:r>
            <a:endParaRPr lang="en-US" b="1" dirty="0">
              <a:ln/>
              <a:solidFill>
                <a:srgbClr val="00B050"/>
              </a:solidFill>
            </a:endParaRPr>
          </a:p>
        </p:txBody>
      </p:sp>
    </p:spTree>
    <p:extLst>
      <p:ext uri="{BB962C8B-B14F-4D97-AF65-F5344CB8AC3E}">
        <p14:creationId xmlns:p14="http://schemas.microsoft.com/office/powerpoint/2010/main" val="19958311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241431" cy="830629"/>
          </a:xfrm>
        </p:spPr>
        <p:txBody>
          <a:bodyPr>
            <a:normAutofit/>
          </a:bodyPr>
          <a:lstStyle/>
          <a:p>
            <a:r>
              <a:rPr lang="en-US" sz="4000" dirty="0" smtClean="0">
                <a:latin typeface="Times New Roman" panose="02020603050405020304" pitchFamily="18" charset="0"/>
                <a:cs typeface="Times New Roman" panose="02020603050405020304" pitchFamily="18" charset="0"/>
              </a:rPr>
              <a:t>The Team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1928" y="1336431"/>
            <a:ext cx="10571872" cy="1195122"/>
          </a:xfrm>
        </p:spPr>
        <p:txBody>
          <a:bodyPr>
            <a:normAutofit fontScale="55000" lnSpcReduction="20000"/>
          </a:bodyPr>
          <a:lstStyle/>
          <a:p>
            <a:r>
              <a:rPr lang="en-US" b="1" dirty="0" smtClean="0"/>
              <a:t>Denis Omondi</a:t>
            </a:r>
          </a:p>
          <a:p>
            <a:pPr marL="0" indent="0">
              <a:buNone/>
            </a:pPr>
            <a:r>
              <a:rPr lang="en-US" dirty="0" smtClean="0"/>
              <a:t>Hardware And Network Specialist</a:t>
            </a:r>
          </a:p>
          <a:p>
            <a:pPr marL="0" indent="0">
              <a:buNone/>
            </a:pPr>
            <a:r>
              <a:rPr lang="en-US" dirty="0" smtClean="0"/>
              <a:t>Pursued In Information Communication Technology At The Kisumu National Polytechnic</a:t>
            </a:r>
          </a:p>
          <a:p>
            <a:pPr marL="0" indent="0">
              <a:buNone/>
            </a:pPr>
            <a:r>
              <a:rPr lang="en-US" dirty="0" smtClean="0"/>
              <a:t>Currently Under Taking Web Development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00936">
            <a:off x="4769834" y="665683"/>
            <a:ext cx="1167193" cy="11478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2668" t="29305" r="25188" b="-4071"/>
          <a:stretch/>
        </p:blipFill>
        <p:spPr>
          <a:xfrm>
            <a:off x="5613009" y="365126"/>
            <a:ext cx="1814730" cy="17064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7973" t="24478" r="27097" b="45928"/>
          <a:stretch/>
        </p:blipFill>
        <p:spPr>
          <a:xfrm>
            <a:off x="6893167" y="239150"/>
            <a:ext cx="1871005" cy="20207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31933" t="3519" r="31239" b="70371"/>
          <a:stretch/>
        </p:blipFill>
        <p:spPr>
          <a:xfrm>
            <a:off x="8183356" y="126612"/>
            <a:ext cx="2240803" cy="22789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Content Placeholder 2"/>
          <p:cNvSpPr txBox="1">
            <a:spLocks/>
          </p:cNvSpPr>
          <p:nvPr/>
        </p:nvSpPr>
        <p:spPr>
          <a:xfrm>
            <a:off x="781928" y="2806026"/>
            <a:ext cx="10363826" cy="95660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smtClean="0"/>
              <a:t>Scarlen</a:t>
            </a:r>
            <a:r>
              <a:rPr lang="en-US" b="1" dirty="0" smtClean="0"/>
              <a:t> </a:t>
            </a:r>
            <a:r>
              <a:rPr lang="en-US" b="1" dirty="0" err="1" smtClean="0"/>
              <a:t>Abongo</a:t>
            </a:r>
            <a:endParaRPr lang="en-US" b="1" dirty="0" smtClean="0"/>
          </a:p>
          <a:p>
            <a:pPr marL="0" indent="0">
              <a:buFont typeface="Arial" panose="020B0604020202020204" pitchFamily="34" charset="0"/>
              <a:buNone/>
            </a:pPr>
            <a:r>
              <a:rPr lang="en-US" dirty="0" smtClean="0"/>
              <a:t>Hardware Engineer</a:t>
            </a:r>
          </a:p>
          <a:p>
            <a:pPr marL="0" indent="0">
              <a:buFont typeface="Arial" panose="020B0604020202020204" pitchFamily="34" charset="0"/>
              <a:buNone/>
            </a:pPr>
            <a:r>
              <a:rPr lang="en-US" dirty="0" smtClean="0"/>
              <a:t>Completed Computer Hardware Maintenance Course At The Kisumu National Polytechnic, Kenya</a:t>
            </a:r>
          </a:p>
          <a:p>
            <a:pPr marL="0" indent="0">
              <a:buFont typeface="Arial" panose="020B0604020202020204" pitchFamily="34" charset="0"/>
              <a:buNone/>
            </a:pPr>
            <a:endParaRPr lang="en-US" dirty="0"/>
          </a:p>
        </p:txBody>
      </p:sp>
      <p:sp>
        <p:nvSpPr>
          <p:cNvPr id="11" name="Content Placeholder 2"/>
          <p:cNvSpPr txBox="1">
            <a:spLocks/>
          </p:cNvSpPr>
          <p:nvPr/>
        </p:nvSpPr>
        <p:spPr>
          <a:xfrm>
            <a:off x="781928" y="3762630"/>
            <a:ext cx="10515600" cy="140676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b="1" dirty="0" err="1" smtClean="0"/>
              <a:t>Bonface</a:t>
            </a:r>
            <a:r>
              <a:rPr lang="en-US" b="1" dirty="0" smtClean="0"/>
              <a:t> </a:t>
            </a:r>
            <a:r>
              <a:rPr lang="en-US" b="1" dirty="0" err="1" smtClean="0"/>
              <a:t>Oluoch</a:t>
            </a:r>
            <a:r>
              <a:rPr lang="en-US" b="1" dirty="0" smtClean="0"/>
              <a:t> </a:t>
            </a:r>
          </a:p>
          <a:p>
            <a:pPr marL="0" indent="0">
              <a:buFont typeface="Arial" panose="020B0604020202020204" pitchFamily="34" charset="0"/>
              <a:buNone/>
            </a:pPr>
            <a:r>
              <a:rPr lang="en-US" dirty="0" smtClean="0"/>
              <a:t>Software Engineer</a:t>
            </a:r>
          </a:p>
          <a:p>
            <a:pPr marL="0" indent="0">
              <a:buFont typeface="Arial" panose="020B0604020202020204" pitchFamily="34" charset="0"/>
              <a:buNone/>
            </a:pPr>
            <a:r>
              <a:rPr lang="en-US" dirty="0" smtClean="0"/>
              <a:t>4</a:t>
            </a:r>
            <a:r>
              <a:rPr lang="en-US" baseline="30000" dirty="0" smtClean="0"/>
              <a:t>th</a:t>
            </a:r>
            <a:r>
              <a:rPr lang="en-US" dirty="0" smtClean="0"/>
              <a:t> Year At </a:t>
            </a:r>
            <a:r>
              <a:rPr lang="en-US" dirty="0" err="1" smtClean="0"/>
              <a:t>Kirinyaga</a:t>
            </a:r>
            <a:r>
              <a:rPr lang="en-US" dirty="0" smtClean="0"/>
              <a:t> University Pursuing Computer Science.</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12" name="Content Placeholder 2"/>
          <p:cNvSpPr txBox="1">
            <a:spLocks/>
          </p:cNvSpPr>
          <p:nvPr/>
        </p:nvSpPr>
        <p:spPr>
          <a:xfrm>
            <a:off x="781928" y="5169399"/>
            <a:ext cx="10571872" cy="13720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b="1" dirty="0" err="1" smtClean="0"/>
              <a:t>Laureen</a:t>
            </a:r>
            <a:r>
              <a:rPr lang="en-US" b="1" dirty="0" smtClean="0"/>
              <a:t> </a:t>
            </a:r>
            <a:r>
              <a:rPr lang="en-US" b="1" dirty="0" err="1" smtClean="0"/>
              <a:t>Atieno</a:t>
            </a:r>
            <a:endParaRPr lang="en-US" b="1" dirty="0" smtClean="0"/>
          </a:p>
          <a:p>
            <a:pPr marL="0" indent="0">
              <a:buFont typeface="Arial" panose="020B0604020202020204" pitchFamily="34" charset="0"/>
              <a:buNone/>
            </a:pPr>
            <a:r>
              <a:rPr lang="en-US" dirty="0" smtClean="0"/>
              <a:t>Team Ambassador</a:t>
            </a:r>
          </a:p>
          <a:p>
            <a:pPr marL="0" indent="0">
              <a:buFont typeface="Arial" panose="020B0604020202020204" pitchFamily="34" charset="0"/>
              <a:buNone/>
            </a:pPr>
            <a:r>
              <a:rPr lang="en-US" dirty="0" smtClean="0"/>
              <a:t>Done Information Communication Technology At The Kisumu National Polytechnic, Kenya</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00816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9572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823" y="90845"/>
            <a:ext cx="3178165" cy="775943"/>
          </a:xfrm>
        </p:spPr>
        <p:txBody>
          <a:bodyPr>
            <a:normAutofit/>
          </a:bodyPr>
          <a:lstStyle/>
          <a:p>
            <a:r>
              <a:rPr lang="en-US" sz="4000" b="1" dirty="0" smtClean="0"/>
              <a:t>Solution</a:t>
            </a:r>
            <a:endParaRPr lang="en-US" sz="4000" b="1" dirty="0"/>
          </a:p>
        </p:txBody>
      </p:sp>
      <p:sp>
        <p:nvSpPr>
          <p:cNvPr id="3" name="Content Placeholder 2"/>
          <p:cNvSpPr>
            <a:spLocks noGrp="1"/>
          </p:cNvSpPr>
          <p:nvPr>
            <p:ph idx="1"/>
          </p:nvPr>
        </p:nvSpPr>
        <p:spPr>
          <a:xfrm>
            <a:off x="814623" y="720049"/>
            <a:ext cx="8863949" cy="5967189"/>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3200" b="1" dirty="0" smtClean="0">
                <a:ln/>
                <a:solidFill>
                  <a:srgbClr val="00B050"/>
                </a:solidFill>
              </a:rPr>
              <a:t>To come in with an team/company that can manage, or do maintenance of electronics basically for computers and laptops at lower price.</a:t>
            </a:r>
          </a:p>
          <a:p>
            <a:r>
              <a:rPr lang="en-US" sz="3200" b="1" dirty="0" smtClean="0">
                <a:ln/>
                <a:solidFill>
                  <a:srgbClr val="00B050"/>
                </a:solidFill>
              </a:rPr>
              <a:t>Run campaign to enable people know positive causes of e-waste</a:t>
            </a:r>
          </a:p>
        </p:txBody>
      </p:sp>
    </p:spTree>
    <p:extLst>
      <p:ext uri="{BB962C8B-B14F-4D97-AF65-F5344CB8AC3E}">
        <p14:creationId xmlns:p14="http://schemas.microsoft.com/office/powerpoint/2010/main" val="13946341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823" y="239151"/>
            <a:ext cx="3178165" cy="717452"/>
          </a:xfrm>
        </p:spPr>
        <p:txBody>
          <a:bodyPr>
            <a:normAutofit/>
          </a:bodyPr>
          <a:lstStyle/>
          <a:p>
            <a:r>
              <a:rPr lang="en-US" sz="4000" b="1" dirty="0" smtClean="0"/>
              <a:t>Solution</a:t>
            </a:r>
            <a:endParaRPr lang="en-US" sz="4000" b="1" dirty="0"/>
          </a:p>
        </p:txBody>
      </p:sp>
      <p:sp>
        <p:nvSpPr>
          <p:cNvPr id="3" name="Content Placeholder 2"/>
          <p:cNvSpPr>
            <a:spLocks noGrp="1"/>
          </p:cNvSpPr>
          <p:nvPr>
            <p:ph idx="1"/>
          </p:nvPr>
        </p:nvSpPr>
        <p:spPr>
          <a:xfrm>
            <a:off x="800556" y="956603"/>
            <a:ext cx="10242583" cy="5294536"/>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3200" b="1" dirty="0" smtClean="0">
                <a:ln/>
                <a:solidFill>
                  <a:srgbClr val="00B050"/>
                </a:solidFill>
              </a:rPr>
              <a:t>Come up with a company/members that can offer servicing tender for schools, institutions and the new </a:t>
            </a:r>
            <a:r>
              <a:rPr lang="en-US" sz="3200" b="1" dirty="0">
                <a:ln/>
                <a:solidFill>
                  <a:srgbClr val="00B050"/>
                </a:solidFill>
                <a:latin typeface="Times New Roman" panose="02020603050405020304" pitchFamily="18" charset="0"/>
                <a:cs typeface="Times New Roman" panose="02020603050405020304" pitchFamily="18" charset="0"/>
              </a:rPr>
              <a:t>education</a:t>
            </a:r>
            <a:r>
              <a:rPr lang="en-US" sz="3200" b="1" dirty="0" smtClean="0">
                <a:ln/>
                <a:solidFill>
                  <a:srgbClr val="00B050"/>
                </a:solidFill>
              </a:rPr>
              <a:t> system (CBC) this services will like;</a:t>
            </a:r>
          </a:p>
          <a:p>
            <a:endParaRPr lang="en-US" sz="4000" b="1" dirty="0" smtClean="0">
              <a:ln/>
              <a:solidFill>
                <a:srgbClr val="00B050"/>
              </a:solidFill>
            </a:endParaRPr>
          </a:p>
          <a:p>
            <a:pPr lvl="2"/>
            <a:r>
              <a:rPr lang="en-US" sz="2400" b="1" dirty="0" smtClean="0">
                <a:ln/>
                <a:solidFill>
                  <a:srgbClr val="00B050"/>
                </a:solidFill>
              </a:rPr>
              <a:t>Computer hardware maintenance</a:t>
            </a:r>
          </a:p>
          <a:p>
            <a:pPr lvl="2"/>
            <a:r>
              <a:rPr lang="en-US" sz="2400" b="1" dirty="0" smtClean="0">
                <a:ln/>
                <a:solidFill>
                  <a:srgbClr val="00B050"/>
                </a:solidFill>
              </a:rPr>
              <a:t>Software maintenance</a:t>
            </a:r>
          </a:p>
          <a:p>
            <a:pPr lvl="2"/>
            <a:r>
              <a:rPr lang="en-US" sz="2400" b="1" dirty="0" smtClean="0">
                <a:ln/>
                <a:solidFill>
                  <a:srgbClr val="00B050"/>
                </a:solidFill>
              </a:rPr>
              <a:t>General laboratory network maintenance</a:t>
            </a:r>
          </a:p>
          <a:p>
            <a:pPr lvl="2"/>
            <a:r>
              <a:rPr lang="en-US" sz="2400" b="1" dirty="0" smtClean="0">
                <a:ln/>
                <a:solidFill>
                  <a:srgbClr val="00B050"/>
                </a:solidFill>
              </a:rPr>
              <a:t>Printer maintenance</a:t>
            </a:r>
          </a:p>
          <a:p>
            <a:pPr lvl="2"/>
            <a:r>
              <a:rPr lang="en-US" sz="2400" b="1" dirty="0" smtClean="0">
                <a:ln/>
                <a:solidFill>
                  <a:srgbClr val="00B050"/>
                </a:solidFill>
              </a:rPr>
              <a:t>A/</a:t>
            </a:r>
            <a:r>
              <a:rPr lang="en-US" sz="2400" b="1" dirty="0" err="1" smtClean="0">
                <a:ln/>
                <a:solidFill>
                  <a:srgbClr val="00B050"/>
                </a:solidFill>
              </a:rPr>
              <a:t>cs</a:t>
            </a:r>
            <a:r>
              <a:rPr lang="en-US" sz="2400" b="1" dirty="0" smtClean="0">
                <a:ln/>
                <a:solidFill>
                  <a:srgbClr val="00B050"/>
                </a:solidFill>
              </a:rPr>
              <a:t> and other electronic maintenance</a:t>
            </a:r>
          </a:p>
          <a:p>
            <a:pPr lvl="2"/>
            <a:endParaRPr lang="en-US" sz="1800" b="1" dirty="0" smtClean="0">
              <a:ln/>
              <a:solidFill>
                <a:srgbClr val="00B050"/>
              </a:solidFill>
            </a:endParaRPr>
          </a:p>
          <a:p>
            <a:r>
              <a:rPr lang="en-US" sz="3200" b="1" dirty="0" smtClean="0">
                <a:ln/>
                <a:solidFill>
                  <a:srgbClr val="00B050"/>
                </a:solidFill>
              </a:rPr>
              <a:t>Creating web platform that will enable clients to communicate directly with  servicing team or customer care in charge.</a:t>
            </a:r>
          </a:p>
        </p:txBody>
      </p:sp>
    </p:spTree>
    <p:extLst>
      <p:ext uri="{BB962C8B-B14F-4D97-AF65-F5344CB8AC3E}">
        <p14:creationId xmlns:p14="http://schemas.microsoft.com/office/powerpoint/2010/main" val="4211014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38488" y="597400"/>
            <a:ext cx="2668946" cy="733755"/>
          </a:xfrm>
        </p:spPr>
        <p:txBody>
          <a:bodyPr>
            <a:normAutofit/>
          </a:bodyPr>
          <a:lstStyle/>
          <a:p>
            <a:r>
              <a:rPr lang="en-US" sz="4000" b="1" dirty="0" smtClean="0"/>
              <a:t>Products</a:t>
            </a:r>
            <a:endParaRPr lang="en-US" sz="4000" b="1" dirty="0"/>
          </a:p>
        </p:txBody>
      </p:sp>
      <p:sp>
        <p:nvSpPr>
          <p:cNvPr id="3" name="Subtitle 2"/>
          <p:cNvSpPr>
            <a:spLocks noGrp="1"/>
          </p:cNvSpPr>
          <p:nvPr>
            <p:ph type="subTitle" idx="1"/>
          </p:nvPr>
        </p:nvSpPr>
        <p:spPr>
          <a:xfrm>
            <a:off x="1751012" y="2308860"/>
            <a:ext cx="8689976" cy="2948939"/>
          </a:xfrm>
        </p:spPr>
        <p:txBody>
          <a:bodyPr/>
          <a:lstStyle/>
          <a:p>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296" y="1331155"/>
            <a:ext cx="4794234" cy="4071805"/>
          </a:xfrm>
          <a:prstGeom prst="ellipse">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973" y="1331155"/>
            <a:ext cx="3096781" cy="2322586"/>
          </a:xfrm>
          <a:prstGeom prst="ellipse">
            <a:avLst/>
          </a:prstGeom>
          <a:ln>
            <a:noFill/>
          </a:ln>
          <a:effectLst>
            <a:softEdge rad="11250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53" y="3783329"/>
            <a:ext cx="5721643" cy="1765496"/>
          </a:xfrm>
          <a:prstGeom prst="rect">
            <a:avLst/>
          </a:prstGeom>
          <a:ln>
            <a:noFill/>
          </a:ln>
          <a:effectLst>
            <a:softEdge rad="112500"/>
          </a:effectLst>
        </p:spPr>
      </p:pic>
    </p:spTree>
    <p:extLst>
      <p:ext uri="{BB962C8B-B14F-4D97-AF65-F5344CB8AC3E}">
        <p14:creationId xmlns:p14="http://schemas.microsoft.com/office/powerpoint/2010/main" val="2213016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8354" y="323096"/>
            <a:ext cx="4249068" cy="867383"/>
          </a:xfrm>
        </p:spPr>
        <p:txBody>
          <a:bodyPr>
            <a:noAutofit/>
          </a:bodyPr>
          <a:lstStyle/>
          <a:p>
            <a:r>
              <a:rPr lang="en-US" sz="4000" b="1" dirty="0" smtClean="0"/>
              <a:t>Target Market</a:t>
            </a:r>
            <a:endParaRPr lang="en-US" sz="4000" b="1" dirty="0"/>
          </a:p>
        </p:txBody>
      </p:sp>
      <p:sp>
        <p:nvSpPr>
          <p:cNvPr id="3" name="Content Placeholder 2"/>
          <p:cNvSpPr>
            <a:spLocks noGrp="1"/>
          </p:cNvSpPr>
          <p:nvPr>
            <p:ph idx="1"/>
          </p:nvPr>
        </p:nvSpPr>
        <p:spPr>
          <a:xfrm>
            <a:off x="913774" y="1485900"/>
            <a:ext cx="10363826" cy="5074920"/>
          </a:xfrm>
        </p:spPr>
        <p:txBody>
          <a:bodyPr>
            <a:normAutofit/>
            <a:scene3d>
              <a:camera prst="orthographicFront"/>
              <a:lightRig rig="soft" dir="t">
                <a:rot lat="0" lon="0" rev="15600000"/>
              </a:lightRig>
            </a:scene3d>
            <a:sp3d extrusionH="57150" prstMaterial="softEdge">
              <a:bevelT w="25400" h="38100"/>
            </a:sp3d>
          </a:bodyPr>
          <a:lstStyle/>
          <a:p>
            <a:r>
              <a:rPr lang="en-US" sz="4000" b="1" cap="none" dirty="0" smtClean="0">
                <a:ln/>
                <a:solidFill>
                  <a:srgbClr val="00B050"/>
                </a:solidFill>
              </a:rPr>
              <a:t>The target market for this platform will be  learning instructions that is;</a:t>
            </a:r>
          </a:p>
          <a:p>
            <a:pPr lvl="5"/>
            <a:r>
              <a:rPr lang="en-US" sz="2800" b="1" cap="none" dirty="0" smtClean="0">
                <a:ln/>
                <a:solidFill>
                  <a:srgbClr val="00B050"/>
                </a:solidFill>
              </a:rPr>
              <a:t>Universities institutions</a:t>
            </a:r>
          </a:p>
          <a:p>
            <a:pPr lvl="5"/>
            <a:r>
              <a:rPr lang="en-US" sz="2800" b="1" cap="none" dirty="0" smtClean="0">
                <a:ln/>
                <a:solidFill>
                  <a:srgbClr val="00B050"/>
                </a:solidFill>
              </a:rPr>
              <a:t>Collages</a:t>
            </a:r>
          </a:p>
          <a:p>
            <a:pPr lvl="5"/>
            <a:r>
              <a:rPr lang="en-US" sz="2800" b="1" cap="none" dirty="0" smtClean="0">
                <a:ln/>
                <a:solidFill>
                  <a:srgbClr val="00B050"/>
                </a:solidFill>
              </a:rPr>
              <a:t>Secondary schools</a:t>
            </a:r>
          </a:p>
          <a:p>
            <a:pPr lvl="5"/>
            <a:r>
              <a:rPr lang="en-US" sz="2800" b="1" cap="none" dirty="0" smtClean="0">
                <a:ln/>
                <a:solidFill>
                  <a:srgbClr val="00B050"/>
                </a:solidFill>
              </a:rPr>
              <a:t>Primary schools </a:t>
            </a:r>
          </a:p>
          <a:p>
            <a:pPr lvl="5"/>
            <a:r>
              <a:rPr lang="en-US" sz="2800" b="1" cap="none" dirty="0" smtClean="0">
                <a:ln/>
                <a:solidFill>
                  <a:srgbClr val="00B050"/>
                </a:solidFill>
              </a:rPr>
              <a:t>Governments organizations</a:t>
            </a:r>
          </a:p>
          <a:p>
            <a:pPr lvl="5"/>
            <a:r>
              <a:rPr lang="en-US" sz="2800" b="1" cap="none" dirty="0" smtClean="0">
                <a:ln/>
                <a:solidFill>
                  <a:srgbClr val="00B050"/>
                </a:solidFill>
              </a:rPr>
              <a:t>And private </a:t>
            </a:r>
            <a:r>
              <a:rPr lang="en-US" sz="2800" b="1" cap="none" dirty="0">
                <a:ln/>
                <a:solidFill>
                  <a:srgbClr val="00B050"/>
                </a:solidFill>
              </a:rPr>
              <a:t>organizations/offices</a:t>
            </a:r>
            <a:r>
              <a:rPr lang="en-US" sz="2800" b="1" cap="none" dirty="0" smtClean="0">
                <a:ln/>
                <a:solidFill>
                  <a:srgbClr val="00B050"/>
                </a:solidFill>
              </a:rPr>
              <a:t>.</a:t>
            </a:r>
          </a:p>
        </p:txBody>
      </p:sp>
    </p:spTree>
    <p:extLst>
      <p:ext uri="{BB962C8B-B14F-4D97-AF65-F5344CB8AC3E}">
        <p14:creationId xmlns:p14="http://schemas.microsoft.com/office/powerpoint/2010/main" val="24871713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041005" cy="1027403"/>
          </a:xfrm>
        </p:spPr>
        <p:txBody>
          <a:bodyPr>
            <a:normAutofit/>
          </a:bodyPr>
          <a:lstStyle/>
          <a:p>
            <a:r>
              <a:rPr lang="en-US" sz="4000" b="1" dirty="0" smtClean="0"/>
              <a:t>Market size</a:t>
            </a:r>
            <a:endParaRPr lang="en-US" sz="4000" b="1" dirty="0"/>
          </a:p>
        </p:txBody>
      </p:sp>
      <p:sp>
        <p:nvSpPr>
          <p:cNvPr id="3" name="Content Placeholder 2"/>
          <p:cNvSpPr>
            <a:spLocks noGrp="1"/>
          </p:cNvSpPr>
          <p:nvPr>
            <p:ph idx="1"/>
          </p:nvPr>
        </p:nvSpPr>
        <p:spPr>
          <a:xfrm>
            <a:off x="913773" y="1645920"/>
            <a:ext cx="9111575" cy="4640580"/>
          </a:xfrm>
        </p:spPr>
        <p:txBody>
          <a:bodyPr>
            <a:normAutofit fontScale="92500" lnSpcReduction="10000"/>
            <a:scene3d>
              <a:camera prst="orthographicFront"/>
              <a:lightRig rig="soft" dir="t">
                <a:rot lat="0" lon="0" rev="15600000"/>
              </a:lightRig>
            </a:scene3d>
            <a:sp3d extrusionH="57150" prstMaterial="softEdge">
              <a:bevelT w="25400" h="38100"/>
            </a:sp3d>
          </a:bodyPr>
          <a:lstStyle/>
          <a:p>
            <a:pPr marL="1371600" lvl="3" indent="0">
              <a:buNone/>
            </a:pPr>
            <a:r>
              <a:rPr lang="en-US" sz="3800" b="1" cap="none" dirty="0">
                <a:ln/>
                <a:solidFill>
                  <a:srgbClr val="00B050"/>
                </a:solidFill>
              </a:rPr>
              <a:t>A</a:t>
            </a:r>
            <a:r>
              <a:rPr lang="en-US" sz="3800" b="1" cap="none" dirty="0" smtClean="0">
                <a:ln/>
                <a:solidFill>
                  <a:srgbClr val="00B050"/>
                </a:solidFill>
              </a:rPr>
              <a:t>udience</a:t>
            </a:r>
            <a:endParaRPr lang="en-US" sz="3800" b="1" cap="none" dirty="0">
              <a:ln/>
              <a:solidFill>
                <a:srgbClr val="00B050"/>
              </a:solidFill>
            </a:endParaRPr>
          </a:p>
          <a:p>
            <a:r>
              <a:rPr lang="en-US" sz="3600" b="1" cap="none" dirty="0">
                <a:ln/>
                <a:solidFill>
                  <a:srgbClr val="00B050"/>
                </a:solidFill>
              </a:rPr>
              <a:t>My audience basically will match everyone and all platforms named above  and with a condition that you. will be able  to own electronic named above..</a:t>
            </a:r>
          </a:p>
          <a:p>
            <a:endParaRPr lang="en-US" sz="3600" b="1" cap="none" dirty="0">
              <a:ln/>
              <a:solidFill>
                <a:srgbClr val="00B050"/>
              </a:solidFill>
            </a:endParaRPr>
          </a:p>
          <a:p>
            <a:pPr marL="0" indent="0">
              <a:buNone/>
            </a:pPr>
            <a:r>
              <a:rPr lang="en-US" sz="3600" b="1" cap="none" dirty="0" smtClean="0">
                <a:ln/>
                <a:solidFill>
                  <a:srgbClr val="00B050"/>
                </a:solidFill>
              </a:rPr>
              <a:t> 	Market </a:t>
            </a:r>
            <a:r>
              <a:rPr lang="en-US" sz="3600" b="1" cap="none" dirty="0">
                <a:ln/>
                <a:solidFill>
                  <a:srgbClr val="00B050"/>
                </a:solidFill>
              </a:rPr>
              <a:t>target </a:t>
            </a:r>
          </a:p>
          <a:p>
            <a:r>
              <a:rPr lang="en-US" sz="3600" b="1" cap="none" dirty="0">
                <a:ln/>
                <a:solidFill>
                  <a:srgbClr val="00B050"/>
                </a:solidFill>
              </a:rPr>
              <a:t>To be the most e- waste management and servicing company in Kenya and in east </a:t>
            </a:r>
            <a:r>
              <a:rPr lang="en-US" sz="3600" b="1" cap="none" dirty="0" smtClean="0">
                <a:ln/>
                <a:solidFill>
                  <a:srgbClr val="00B050"/>
                </a:solidFill>
              </a:rPr>
              <a:t>Africa.</a:t>
            </a:r>
            <a:endParaRPr lang="en-US" sz="3600" b="1" cap="none" dirty="0" smtClean="0">
              <a:ln/>
              <a:solidFill>
                <a:srgbClr val="00B050"/>
              </a:solidFill>
            </a:endParaRPr>
          </a:p>
          <a:p>
            <a:pPr marL="0" indent="0">
              <a:buNone/>
            </a:pPr>
            <a:endParaRPr lang="en-US" b="1" cap="none" dirty="0">
              <a:ln/>
              <a:solidFill>
                <a:schemeClr val="accent4"/>
              </a:solidFill>
            </a:endParaRPr>
          </a:p>
        </p:txBody>
      </p:sp>
    </p:spTree>
    <p:extLst>
      <p:ext uri="{BB962C8B-B14F-4D97-AF65-F5344CB8AC3E}">
        <p14:creationId xmlns:p14="http://schemas.microsoft.com/office/powerpoint/2010/main" val="297289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Competitors</a:t>
            </a:r>
            <a:endParaRPr lang="en-US" sz="4000" b="1" dirty="0"/>
          </a:p>
        </p:txBody>
      </p:sp>
      <p:sp>
        <p:nvSpPr>
          <p:cNvPr id="3" name="Content Placeholder 2"/>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r>
              <a:rPr lang="en-US" sz="3200" b="1" cap="none" dirty="0" smtClean="0">
                <a:ln/>
                <a:solidFill>
                  <a:srgbClr val="00B050"/>
                </a:solidFill>
              </a:rPr>
              <a:t>Self employed technicians</a:t>
            </a:r>
          </a:p>
          <a:p>
            <a:pPr marL="0" indent="0">
              <a:buNone/>
            </a:pPr>
            <a:endParaRPr lang="en-US" b="1" cap="none" dirty="0" smtClean="0">
              <a:ln/>
              <a:solidFill>
                <a:srgbClr val="00B050"/>
              </a:solidFill>
            </a:endParaRPr>
          </a:p>
          <a:p>
            <a:pPr marL="0" indent="0">
              <a:buNone/>
            </a:pPr>
            <a:r>
              <a:rPr lang="en-US" b="1" cap="none" dirty="0" smtClean="0">
                <a:ln/>
                <a:solidFill>
                  <a:srgbClr val="00B050"/>
                </a:solidFill>
              </a:rPr>
              <a:t>These are technicians that are self employed, they are sparsely populated and unable to reach most institutions simply because they are not registered/ not meeting the requirements to operate in wide range.</a:t>
            </a:r>
            <a:endParaRPr lang="en-US" b="1" cap="none" dirty="0">
              <a:ln/>
              <a:solidFill>
                <a:srgbClr val="00B050"/>
              </a:solidFill>
            </a:endParaRPr>
          </a:p>
        </p:txBody>
      </p:sp>
      <p:graphicFrame>
        <p:nvGraphicFramePr>
          <p:cNvPr id="9" name="Chart 8"/>
          <p:cNvGraphicFramePr/>
          <p:nvPr>
            <p:extLst>
              <p:ext uri="{D42A27DB-BD31-4B8C-83A1-F6EECF244321}">
                <p14:modId xmlns:p14="http://schemas.microsoft.com/office/powerpoint/2010/main" val="3773161626"/>
              </p:ext>
            </p:extLst>
          </p:nvPr>
        </p:nvGraphicFramePr>
        <p:xfrm>
          <a:off x="6217921" y="1083212"/>
          <a:ext cx="4538980" cy="21523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433974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advantage</a:t>
            </a:r>
            <a:endParaRPr lang="en-US" dirty="0"/>
          </a:p>
        </p:txBody>
      </p:sp>
      <p:sp>
        <p:nvSpPr>
          <p:cNvPr id="3" name="Content Placeholder 2"/>
          <p:cNvSpPr>
            <a:spLocks noGrp="1"/>
          </p:cNvSpPr>
          <p:nvPr>
            <p:ph idx="1"/>
          </p:nvPr>
        </p:nvSpPr>
        <p:spPr/>
        <p:txBody>
          <a:bodyPr>
            <a:normAutofit/>
          </a:bodyPr>
          <a:lstStyle/>
          <a:p>
            <a:r>
              <a:rPr lang="en-US" dirty="0" smtClean="0">
                <a:ln w="0"/>
                <a:solidFill>
                  <a:srgbClr val="00B050"/>
                </a:solidFill>
                <a:effectLst>
                  <a:outerShdw blurRad="38100" dist="19050" dir="2700000" algn="tl" rotWithShape="0">
                    <a:schemeClr val="dk1">
                      <a:alpha val="40000"/>
                    </a:schemeClr>
                  </a:outerShdw>
                </a:effectLst>
              </a:rPr>
              <a:t>SKILLED TECHNITIANS THAT UNDERSTAND BOTH SOFTWARE AND HARDWARE DESIGN</a:t>
            </a:r>
          </a:p>
          <a:p>
            <a:r>
              <a:rPr lang="en-US" dirty="0" smtClean="0">
                <a:ln w="0"/>
                <a:solidFill>
                  <a:srgbClr val="00B050"/>
                </a:solidFill>
                <a:effectLst>
                  <a:outerShdw blurRad="38100" dist="19050" dir="2700000" algn="tl" rotWithShape="0">
                    <a:schemeClr val="dk1">
                      <a:alpha val="40000"/>
                    </a:schemeClr>
                  </a:outerShdw>
                </a:effectLst>
              </a:rPr>
              <a:t>Will accept all mode of payment after doing services or selling goods ; </a:t>
            </a:r>
            <a:r>
              <a:rPr lang="en-US" dirty="0" err="1" smtClean="0">
                <a:ln w="0"/>
                <a:solidFill>
                  <a:srgbClr val="00B050"/>
                </a:solidFill>
                <a:effectLst>
                  <a:outerShdw blurRad="38100" dist="19050" dir="2700000" algn="tl" rotWithShape="0">
                    <a:schemeClr val="dk1">
                      <a:alpha val="40000"/>
                    </a:schemeClr>
                  </a:outerShdw>
                </a:effectLst>
              </a:rPr>
              <a:t>cheque</a:t>
            </a:r>
            <a:r>
              <a:rPr lang="en-US" dirty="0" smtClean="0">
                <a:ln w="0"/>
                <a:solidFill>
                  <a:srgbClr val="00B050"/>
                </a:solidFill>
                <a:effectLst>
                  <a:outerShdw blurRad="38100" dist="19050" dir="2700000" algn="tl" rotWithShape="0">
                    <a:schemeClr val="dk1">
                      <a:alpha val="40000"/>
                    </a:schemeClr>
                  </a:outerShdw>
                </a:effectLst>
              </a:rPr>
              <a:t>, cash e-money </a:t>
            </a:r>
            <a:r>
              <a:rPr lang="en-US" dirty="0" err="1" smtClean="0">
                <a:ln w="0"/>
                <a:solidFill>
                  <a:srgbClr val="00B050"/>
                </a:solidFill>
                <a:effectLst>
                  <a:outerShdw blurRad="38100" dist="19050" dir="2700000" algn="tl" rotWithShape="0">
                    <a:schemeClr val="dk1">
                      <a:alpha val="40000"/>
                    </a:schemeClr>
                  </a:outerShdw>
                </a:effectLst>
              </a:rPr>
              <a:t>e.t.c</a:t>
            </a:r>
            <a:r>
              <a:rPr lang="en-US" dirty="0" smtClean="0">
                <a:ln w="0"/>
                <a:solidFill>
                  <a:srgbClr val="00B050"/>
                </a:solidFill>
                <a:effectLst>
                  <a:outerShdw blurRad="38100" dist="19050" dir="2700000" algn="tl" rotWithShape="0">
                    <a:schemeClr val="dk1">
                      <a:alpha val="40000"/>
                    </a:schemeClr>
                  </a:outerShdw>
                </a:effectLst>
              </a:rPr>
              <a:t>.</a:t>
            </a:r>
            <a:endParaRPr lang="en-US" dirty="0">
              <a:ln w="0"/>
              <a:solidFill>
                <a:srgbClr val="00B050"/>
              </a:solidFill>
              <a:effectLst>
                <a:outerShdw blurRad="38100" dist="19050" dir="2700000" algn="tl" rotWithShape="0">
                  <a:schemeClr val="dk1">
                    <a:alpha val="40000"/>
                  </a:schemeClr>
                </a:outerShdw>
              </a:effectLst>
            </a:endParaRPr>
          </a:p>
          <a:p>
            <a:r>
              <a:rPr lang="en-US" dirty="0" smtClean="0">
                <a:ln w="0"/>
                <a:solidFill>
                  <a:srgbClr val="00B050"/>
                </a:solidFill>
                <a:effectLst>
                  <a:outerShdw blurRad="38100" dist="19050" dir="2700000" algn="tl" rotWithShape="0">
                    <a:schemeClr val="dk1">
                      <a:alpha val="40000"/>
                    </a:schemeClr>
                  </a:outerShdw>
                </a:effectLst>
              </a:rPr>
              <a:t>Availability.</a:t>
            </a:r>
          </a:p>
          <a:p>
            <a:r>
              <a:rPr lang="en-US" dirty="0" smtClean="0">
                <a:ln w="0"/>
                <a:solidFill>
                  <a:srgbClr val="00B050"/>
                </a:solidFill>
                <a:effectLst>
                  <a:outerShdw blurRad="38100" dist="19050" dir="2700000" algn="tl" rotWithShape="0">
                    <a:schemeClr val="dk1">
                      <a:alpha val="40000"/>
                    </a:schemeClr>
                  </a:outerShdw>
                </a:effectLst>
              </a:rPr>
              <a:t>Trustworthy</a:t>
            </a:r>
          </a:p>
          <a:p>
            <a:r>
              <a:rPr lang="en-US" dirty="0" smtClean="0">
                <a:ln w="0"/>
                <a:solidFill>
                  <a:srgbClr val="00B050"/>
                </a:solidFill>
                <a:effectLst>
                  <a:outerShdw blurRad="38100" dist="19050" dir="2700000" algn="tl" rotWithShape="0">
                    <a:schemeClr val="dk1">
                      <a:alpha val="40000"/>
                    </a:schemeClr>
                  </a:outerShdw>
                </a:effectLst>
              </a:rPr>
              <a:t>Best customer relations.</a:t>
            </a:r>
          </a:p>
        </p:txBody>
      </p:sp>
    </p:spTree>
    <p:extLst>
      <p:ext uri="{BB962C8B-B14F-4D97-AF65-F5344CB8AC3E}">
        <p14:creationId xmlns:p14="http://schemas.microsoft.com/office/powerpoint/2010/main" val="2798971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38000">
              <a:schemeClr val="bg2">
                <a:tint val="78000"/>
                <a:shade val="100000"/>
                <a:hueMod val="136000"/>
                <a:satMod val="160000"/>
                <a:lumMod val="105000"/>
              </a:schemeClr>
            </a:gs>
            <a:gs pos="77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Traction</a:t>
            </a:r>
            <a:endParaRPr lang="en-US" sz="40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807713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2404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1143</TotalTime>
  <Words>733</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Edwardian Script ITC</vt:lpstr>
      <vt:lpstr>Times New Roman</vt:lpstr>
      <vt:lpstr>Wingdings</vt:lpstr>
      <vt:lpstr>Office Theme</vt:lpstr>
      <vt:lpstr>PROBLEM</vt:lpstr>
      <vt:lpstr>Solution</vt:lpstr>
      <vt:lpstr>Solution</vt:lpstr>
      <vt:lpstr>Products</vt:lpstr>
      <vt:lpstr>Target Market</vt:lpstr>
      <vt:lpstr>Market size</vt:lpstr>
      <vt:lpstr>Competitors</vt:lpstr>
      <vt:lpstr>Competitive advantage</vt:lpstr>
      <vt:lpstr>Traction</vt:lpstr>
      <vt:lpstr>January</vt:lpstr>
      <vt:lpstr>February - March - April</vt:lpstr>
      <vt:lpstr>Business Model</vt:lpstr>
      <vt:lpstr>PowerPoint Presentation</vt:lpstr>
      <vt:lpstr>Profit Margins</vt:lpstr>
      <vt:lpstr>Market Approach</vt:lpstr>
      <vt:lpstr>Ask</vt:lpstr>
      <vt:lpstr>The Team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dc:title>
  <dc:creator>DenisKe</dc:creator>
  <cp:lastModifiedBy>DenisKe</cp:lastModifiedBy>
  <cp:revision>42</cp:revision>
  <dcterms:created xsi:type="dcterms:W3CDTF">2023-04-17T17:01:30Z</dcterms:created>
  <dcterms:modified xsi:type="dcterms:W3CDTF">2023-05-02T17:40:18Z</dcterms:modified>
</cp:coreProperties>
</file>