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2" r:id="rId5"/>
    <p:sldId id="384" r:id="rId6"/>
    <p:sldId id="375" r:id="rId7"/>
    <p:sldId id="385" r:id="rId8"/>
    <p:sldId id="379" r:id="rId9"/>
    <p:sldId id="390" r:id="rId10"/>
    <p:sldId id="389" r:id="rId11"/>
    <p:sldId id="391" r:id="rId12"/>
    <p:sldId id="392" r:id="rId13"/>
    <p:sldId id="393" r:id="rId14"/>
    <p:sldId id="365" r:id="rId15"/>
    <p:sldId id="394" r:id="rId16"/>
    <p:sldId id="374" r:id="rId17"/>
    <p:sldId id="382" r:id="rId18"/>
    <p:sldId id="387" r:id="rId19"/>
    <p:sldId id="373" r:id="rId20"/>
    <p:sldId id="376" r:id="rId21"/>
    <p:sldId id="388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61A6F5-E2AB-4152-850F-47E06033328B}">
          <p14:sldIdLst>
            <p14:sldId id="342"/>
            <p14:sldId id="384"/>
            <p14:sldId id="375"/>
            <p14:sldId id="385"/>
            <p14:sldId id="379"/>
            <p14:sldId id="390"/>
            <p14:sldId id="389"/>
            <p14:sldId id="391"/>
            <p14:sldId id="392"/>
            <p14:sldId id="393"/>
            <p14:sldId id="365"/>
            <p14:sldId id="394"/>
            <p14:sldId id="374"/>
            <p14:sldId id="382"/>
            <p14:sldId id="387"/>
            <p14:sldId id="373"/>
            <p14:sldId id="376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C9DF"/>
    <a:srgbClr val="2864F6"/>
    <a:srgbClr val="2C68F9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7878A-278A-4D8A-86FE-9A8BCB8E8C0E}" v="439" dt="2024-12-23T21:20:00.238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538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24.12.2024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24.12.2024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11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95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5%D0%B7%D0%B8%D0%BA_%D0%B8_%D0%A6%D1%8B%D0%B3%D0%B0%D0%B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Полет ракеты Р-1В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Команда </a:t>
            </a:r>
            <a:r>
              <a:rPr lang="en-US" dirty="0"/>
              <a:t>“</a:t>
            </a:r>
            <a:r>
              <a:rPr lang="ru-RU" dirty="0"/>
              <a:t>ХАЙП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F9ED6-953C-8CBE-B41C-40C2D39A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459444"/>
            <a:ext cx="4409514" cy="688885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Программная реализация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A9321-47EC-00FC-6D6B-E033DF79C0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1362324"/>
            <a:ext cx="4413250" cy="6870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cs typeface="Biome"/>
              </a:rPr>
              <a:t>Сбор данных для построения графиков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6E50DFE-E564-E4D8-F936-1A7EC6FE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77" y="2046326"/>
            <a:ext cx="8734425" cy="208597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99D6D32-1412-D709-3C38-29526057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5" y="4332268"/>
            <a:ext cx="105822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8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E086DE-6F18-4661-96FE-B9E4B44A8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42"/>
          <a:stretch/>
        </p:blipFill>
        <p:spPr>
          <a:xfrm>
            <a:off x="876300" y="1146175"/>
            <a:ext cx="10439400" cy="1764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AAE66-1D4B-41E0-BE0C-E29F79D3F8A7}"/>
              </a:ext>
            </a:extLst>
          </p:cNvPr>
          <p:cNvSpPr txBox="1"/>
          <p:nvPr/>
        </p:nvSpPr>
        <p:spPr>
          <a:xfrm>
            <a:off x="3051175" y="412750"/>
            <a:ext cx="608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РЕЗУЛЬТАТЫ СИМУЛЯЦИИ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7D31FF-80C7-4291-8B0B-C371EF16D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41" b="34074"/>
          <a:stretch/>
        </p:blipFill>
        <p:spPr>
          <a:xfrm>
            <a:off x="876300" y="3018413"/>
            <a:ext cx="10439400" cy="1729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F64059-5FA5-4650-A2B5-9DF97ECAF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39"/>
          <a:stretch/>
        </p:blipFill>
        <p:spPr>
          <a:xfrm>
            <a:off x="876300" y="4883149"/>
            <a:ext cx="10439400" cy="1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7D08B-8B4A-410C-87E0-5B2CC56B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924314"/>
            <a:ext cx="11170722" cy="50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2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15828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ПРОГРАММНАЯ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 </a:t>
            </a:r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РЕАЛИЗАЦИЯ полета в </a:t>
            </a:r>
            <a:r>
              <a:rPr lang="ru-RU" sz="3200" b="1" dirty="0" err="1">
                <a:solidFill>
                  <a:schemeClr val="accent3">
                    <a:lumMod val="75000"/>
                  </a:schemeClr>
                </a:solidFill>
                <a:cs typeface="Biome"/>
              </a:rPr>
              <a:t>ksp</a:t>
            </a:r>
            <a:endParaRPr lang="ru-RU" sz="3200" b="1" dirty="0" err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CB088-023C-49CF-81C8-0F97A4822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8" t="1295" r="31318"/>
          <a:stretch/>
        </p:blipFill>
        <p:spPr>
          <a:xfrm>
            <a:off x="6915295" y="584993"/>
            <a:ext cx="4451351" cy="5688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3DC74-D3D7-47DB-84B7-FE866A56C07B}"/>
              </a:ext>
            </a:extLst>
          </p:cNvPr>
          <p:cNvSpPr txBox="1"/>
          <p:nvPr/>
        </p:nvSpPr>
        <p:spPr>
          <a:xfrm>
            <a:off x="799891" y="2801033"/>
            <a:ext cx="350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Полный код симуляции находится на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579C67-5DEC-41D9-8EB0-D56CD07F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22" y="4009882"/>
            <a:ext cx="202910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191">
              <a:srgbClr val="020B11"/>
            </a:gs>
            <a:gs pos="76000">
              <a:srgbClr val="020B11"/>
            </a:gs>
            <a:gs pos="55000">
              <a:srgbClr val="021C53"/>
            </a:gs>
            <a:gs pos="15000">
              <a:schemeClr val="accent4">
                <a:lumMod val="50000"/>
              </a:schemeClr>
            </a:gs>
            <a:gs pos="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DD56C-1BD0-47FB-B006-1AAA8986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2" t="6297" r="33028" b="14166"/>
          <a:stretch/>
        </p:blipFill>
        <p:spPr>
          <a:xfrm>
            <a:off x="819150" y="883862"/>
            <a:ext cx="4108450" cy="5729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206C2-0F6A-4A79-8C5F-65750033B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2" r="25186"/>
          <a:stretch/>
        </p:blipFill>
        <p:spPr>
          <a:xfrm>
            <a:off x="6781800" y="883862"/>
            <a:ext cx="4108450" cy="5706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9E2473-5EED-4AF7-9FA2-326540992B95}"/>
              </a:ext>
            </a:extLst>
          </p:cNvPr>
          <p:cNvSpPr txBox="1"/>
          <p:nvPr/>
        </p:nvSpPr>
        <p:spPr>
          <a:xfrm>
            <a:off x="3562350" y="177800"/>
            <a:ext cx="5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ПОЛЕТ РАКЕТЫ В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KSP</a:t>
            </a:r>
            <a:endParaRPr lang="ru-RU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59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987">
              <a:schemeClr val="accent6">
                <a:lumMod val="50000"/>
              </a:schemeClr>
            </a:gs>
            <a:gs pos="3600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CFF51-AA7B-4CF3-895D-165FE7547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3" r="27679" b="-1581"/>
          <a:stretch/>
        </p:blipFill>
        <p:spPr>
          <a:xfrm>
            <a:off x="368300" y="222250"/>
            <a:ext cx="5181600" cy="3918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899F2-4F59-43BC-945C-DE867252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3" t="1193" r="13262" b="10733"/>
          <a:stretch/>
        </p:blipFill>
        <p:spPr>
          <a:xfrm>
            <a:off x="5778111" y="2838450"/>
            <a:ext cx="5256601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374D22-51AB-4478-B566-C18170F90A32}"/>
              </a:ext>
            </a:extLst>
          </p:cNvPr>
          <p:cNvSpPr txBox="1"/>
          <p:nvPr/>
        </p:nvSpPr>
        <p:spPr>
          <a:xfrm>
            <a:off x="2698750" y="514350"/>
            <a:ext cx="679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ПОДРОБНЕЕ ОЗНАКОМИТЬСЯ С НАШИМ ПРОЕКТОМ МОЖНО ЧЕРЕЗ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:</a:t>
            </a:r>
            <a:endParaRPr lang="ru-RU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5FD4A1-BE3D-4A0F-B2DD-EAC8CB262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2" r="2638" b="2273"/>
          <a:stretch/>
        </p:blipFill>
        <p:spPr>
          <a:xfrm>
            <a:off x="1934415" y="2185314"/>
            <a:ext cx="2525470" cy="2487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243010-3E42-420E-AEA2-F95841347CCB}"/>
              </a:ext>
            </a:extLst>
          </p:cNvPr>
          <p:cNvSpPr txBox="1"/>
          <p:nvPr/>
        </p:nvSpPr>
        <p:spPr>
          <a:xfrm>
            <a:off x="2225600" y="4728964"/>
            <a:ext cx="19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endParaRPr lang="ru-RU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3A22F5-3C69-4E82-B90A-D8BE5BB77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6"/>
          <a:stretch/>
        </p:blipFill>
        <p:spPr>
          <a:xfrm>
            <a:off x="7732117" y="2084010"/>
            <a:ext cx="2531562" cy="24891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552AC4-1072-4CDA-AB04-1E46D210896F}"/>
              </a:ext>
            </a:extLst>
          </p:cNvPr>
          <p:cNvSpPr txBox="1"/>
          <p:nvPr/>
        </p:nvSpPr>
        <p:spPr>
          <a:xfrm>
            <a:off x="7489773" y="4573209"/>
            <a:ext cx="301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Google </a:t>
            </a:r>
            <a:r>
              <a:rPr lang="ru-RU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Диск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E9D84-4A72-438B-96F5-236A917557D2}"/>
              </a:ext>
            </a:extLst>
          </p:cNvPr>
          <p:cNvSpPr txBox="1"/>
          <p:nvPr/>
        </p:nvSpPr>
        <p:spPr>
          <a:xfrm>
            <a:off x="2399619" y="2177979"/>
            <a:ext cx="8937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ходе работы с проектом, связанным с реализацией реально существовавшей миссии с помощью программы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Kerbal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Space Program,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мы смогли усовершенствовать свои навыми программирования и углобиться в физику и математику, тем самым получить новые знания.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Разработка ракеты, написание кода для автопилота и построения графиков, расписывание физических и математческих формул, позволяют узнать и заинтерисоваться чем-то новым.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95870-0D32-4F39-B5F4-64638639E4FC}"/>
              </a:ext>
            </a:extLst>
          </p:cNvPr>
          <p:cNvSpPr txBox="1"/>
          <p:nvPr/>
        </p:nvSpPr>
        <p:spPr>
          <a:xfrm>
            <a:off x="2627467" y="2151727"/>
            <a:ext cx="6937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588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5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/>
              <a:t>Наша команда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AD5F1D89-7339-4236-978B-7EAF1F059415}"/>
              </a:ext>
            </a:extLst>
          </p:cNvPr>
          <p:cNvSpPr/>
          <p:nvPr/>
        </p:nvSpPr>
        <p:spPr>
          <a:xfrm>
            <a:off x="835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Star: 4 Points 38">
            <a:extLst>
              <a:ext uri="{FF2B5EF4-FFF2-40B4-BE49-F238E27FC236}">
                <a16:creationId xmlns:a16="http://schemas.microsoft.com/office/drawing/2014/main" id="{59A3D60F-C591-4216-9E96-22B3F437C4E1}"/>
              </a:ext>
            </a:extLst>
          </p:cNvPr>
          <p:cNvSpPr/>
          <p:nvPr/>
        </p:nvSpPr>
        <p:spPr>
          <a:xfrm>
            <a:off x="8836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Star: 4 Points 40">
            <a:extLst>
              <a:ext uri="{FF2B5EF4-FFF2-40B4-BE49-F238E27FC236}">
                <a16:creationId xmlns:a16="http://schemas.microsoft.com/office/drawing/2014/main" id="{33133FB9-C8F7-40F4-BF6E-1D840746AE16}"/>
              </a:ext>
            </a:extLst>
          </p:cNvPr>
          <p:cNvSpPr/>
          <p:nvPr/>
        </p:nvSpPr>
        <p:spPr>
          <a:xfrm>
            <a:off x="6169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Star: 4 Points 41">
            <a:extLst>
              <a:ext uri="{FF2B5EF4-FFF2-40B4-BE49-F238E27FC236}">
                <a16:creationId xmlns:a16="http://schemas.microsoft.com/office/drawing/2014/main" id="{B73CAD52-17AC-4E1B-B350-C1A8025AA4F8}"/>
              </a:ext>
            </a:extLst>
          </p:cNvPr>
          <p:cNvSpPr/>
          <p:nvPr/>
        </p:nvSpPr>
        <p:spPr>
          <a:xfrm>
            <a:off x="3502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2BF4-51B7-499F-8144-A5E3DAFC6DBC}"/>
              </a:ext>
            </a:extLst>
          </p:cNvPr>
          <p:cNvSpPr txBox="1"/>
          <p:nvPr/>
        </p:nvSpPr>
        <p:spPr>
          <a:xfrm>
            <a:off x="1444970" y="3720584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ТИМЛИД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D57DA-0551-41A6-A516-FE940E77D236}"/>
              </a:ext>
            </a:extLst>
          </p:cNvPr>
          <p:cNvSpPr txBox="1"/>
          <p:nvPr/>
        </p:nvSpPr>
        <p:spPr>
          <a:xfrm>
            <a:off x="3930995" y="3618131"/>
            <a:ext cx="16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МАТЕМАТИКФИЗИК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DCF0A-A789-4B16-99F5-1B33214429C1}"/>
              </a:ext>
            </a:extLst>
          </p:cNvPr>
          <p:cNvSpPr txBox="1"/>
          <p:nvPr/>
        </p:nvSpPr>
        <p:spPr>
          <a:xfrm>
            <a:off x="6477000" y="3725386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ПРОГРАММИСТ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0AA2B-D1BD-46F7-ABDE-364EA0C25256}"/>
              </a:ext>
            </a:extLst>
          </p:cNvPr>
          <p:cNvSpPr txBox="1"/>
          <p:nvPr/>
        </p:nvSpPr>
        <p:spPr>
          <a:xfrm>
            <a:off x="9506295" y="3694668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ФИЗИК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FBC87-7277-4796-A062-C82C5491237E}"/>
              </a:ext>
            </a:extLst>
          </p:cNvPr>
          <p:cNvSpPr txBox="1"/>
          <p:nvPr/>
        </p:nvSpPr>
        <p:spPr>
          <a:xfrm>
            <a:off x="1063970" y="5156200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НАГОРНЫЙ Д.С.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99F6A-3430-4FD2-A42F-28C75A56FA40}"/>
              </a:ext>
            </a:extLst>
          </p:cNvPr>
          <p:cNvSpPr txBox="1"/>
          <p:nvPr/>
        </p:nvSpPr>
        <p:spPr>
          <a:xfrm>
            <a:off x="3838920" y="5156200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ГАЛИЧ А.П.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C147F-4943-4554-B7CD-6E1FDF27C215}"/>
              </a:ext>
            </a:extLst>
          </p:cNvPr>
          <p:cNvSpPr txBox="1"/>
          <p:nvPr/>
        </p:nvSpPr>
        <p:spPr>
          <a:xfrm>
            <a:off x="6232870" y="51329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КРЫСАНОВ А.Ю.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EAA96-BE6B-487B-A405-E587E590F14A}"/>
              </a:ext>
            </a:extLst>
          </p:cNvPr>
          <p:cNvSpPr txBox="1"/>
          <p:nvPr/>
        </p:nvSpPr>
        <p:spPr>
          <a:xfrm>
            <a:off x="8899870" y="51329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ЯНКАВЦЕВ К.Г.</a:t>
            </a:r>
          </a:p>
        </p:txBody>
      </p:sp>
    </p:spTree>
    <p:extLst>
      <p:ext uri="{BB962C8B-B14F-4D97-AF65-F5344CB8AC3E}">
        <p14:creationId xmlns:p14="http://schemas.microsoft.com/office/powerpoint/2010/main" val="882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Цели и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1974823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Цель: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	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Провести симуляцию в Kerbal Space Program ныне существующей миссии, реализованной впервые в СССР с аппаратурой и подопытными животными (собаки </a:t>
            </a:r>
            <a:r>
              <a:rPr lang="ru-RU" sz="180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hlinkClick r:id="rId3" tooltip="Дезик и Цыга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Дезик и Цыган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) на борту.  </a:t>
            </a:r>
          </a:p>
          <a:p>
            <a:r>
              <a:rPr lang="ru-RU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Задачи: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Спроектрировать ракету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Протестировать её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Рассичтать необходимые характеристики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Смоделировать полет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Выработать необходимые для пилотирования алгоритмы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Составить отчет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Выполнить миссию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F769DA-2EFD-46D8-A6FE-07894AC3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реальной миссии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4F7C9-BABF-4889-A089-68C8188AF15E}"/>
              </a:ext>
            </a:extLst>
          </p:cNvPr>
          <p:cNvSpPr txBox="1"/>
          <p:nvPr/>
        </p:nvSpPr>
        <p:spPr>
          <a:xfrm>
            <a:off x="835368" y="2241231"/>
            <a:ext cx="3698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Р-1В 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Создана на базе построенной под руководством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С. П. Королёва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советской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баллистической ракеты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дальнего действия на жидком топливе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032C0-8944-40BC-B77B-7D8E92F73130}"/>
              </a:ext>
            </a:extLst>
          </p:cNvPr>
          <p:cNvSpPr txBox="1"/>
          <p:nvPr/>
        </p:nvSpPr>
        <p:spPr>
          <a:xfrm>
            <a:off x="835368" y="4471849"/>
            <a:ext cx="3698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Ракета была предназначена для проведения комплекса научных исследований и экспериментальных работ на высотах до 100 км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Макет Р-1В">
            <a:extLst>
              <a:ext uri="{FF2B5EF4-FFF2-40B4-BE49-F238E27FC236}">
                <a16:creationId xmlns:a16="http://schemas.microsoft.com/office/drawing/2014/main" id="{C201A635-8F69-441B-ACEA-F839F97A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20" y="2148897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158BE-5FC1-40B3-9F01-4AF5268E7A47}"/>
              </a:ext>
            </a:extLst>
          </p:cNvPr>
          <p:cNvSpPr txBox="1"/>
          <p:nvPr/>
        </p:nvSpPr>
        <p:spPr>
          <a:xfrm>
            <a:off x="7652843" y="2148897"/>
            <a:ext cx="40730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Целью эксперимента по запуску собак было проведение исследований возможности полёта и наблюдения за поведением </a:t>
            </a:r>
            <a:r>
              <a:rPr lang="ru-RU" b="0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высокоорганизованных животных</a:t>
            </a:r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в условиях ракетного полёта на </a:t>
            </a:r>
            <a:r>
              <a:rPr lang="ru-RU" b="0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баллистических ракетах</a:t>
            </a:r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а также изучения сложных физических явлений в околоземном пространстве. Кроме этого, проводились испытания системы аварийного спасения головной части ракеты с пассажирами.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1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2" y="354827"/>
            <a:ext cx="4354237" cy="2202350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b="1" noProof="0" dirty="0"/>
              <a:t>МатематическаЯ и физическая модели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E4A50-81DE-4CAB-A24D-9982A892A8F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79132" y="2651742"/>
            <a:ext cx="3108193" cy="3047997"/>
          </a:xfrm>
        </p:spPr>
        <p:txBody>
          <a:bodyPr/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Основные формулы при создании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физической и математической моделей.</a:t>
            </a: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Подробнее узнать: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3736EF-49EF-40E8-AF73-E3F0E26FE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37"/>
          <a:stretch/>
        </p:blipFill>
        <p:spPr>
          <a:xfrm>
            <a:off x="9844523" y="142187"/>
            <a:ext cx="1597022" cy="653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0BD12C-AD58-4499-9B38-A79EAD3A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626" y="1649414"/>
            <a:ext cx="4040950" cy="629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5677DD-73E7-445E-BEE9-964D9C5032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631"/>
          <a:stretch/>
        </p:blipFill>
        <p:spPr>
          <a:xfrm>
            <a:off x="9297945" y="1702407"/>
            <a:ext cx="2185820" cy="629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591180-2124-4601-9497-D804D4AE8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626" y="3146848"/>
            <a:ext cx="2403596" cy="7339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81ED9D-F82F-431D-AEAC-A8312322C3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287" b="13713"/>
          <a:stretch/>
        </p:blipFill>
        <p:spPr>
          <a:xfrm>
            <a:off x="9404823" y="3062008"/>
            <a:ext cx="2266480" cy="7339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62D818-7B62-46B2-827A-B3F7CDA501D0}"/>
              </a:ext>
            </a:extLst>
          </p:cNvPr>
          <p:cNvSpPr txBox="1"/>
          <p:nvPr/>
        </p:nvSpPr>
        <p:spPr>
          <a:xfrm>
            <a:off x="5151200" y="920827"/>
            <a:ext cx="322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ВТОРОЙ ЗАКОН НЬЮТОНА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45CBF-6259-48BA-8E57-0A2DB56D0D91}"/>
              </a:ext>
            </a:extLst>
          </p:cNvPr>
          <p:cNvSpPr txBox="1"/>
          <p:nvPr/>
        </p:nvSpPr>
        <p:spPr>
          <a:xfrm>
            <a:off x="9593862" y="978048"/>
            <a:ext cx="231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РАСХОД ТОПЛИВА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E93A37-6C40-44FC-99AB-EAE1DC6187CC}"/>
              </a:ext>
            </a:extLst>
          </p:cNvPr>
          <p:cNvSpPr txBox="1"/>
          <p:nvPr/>
        </p:nvSpPr>
        <p:spPr>
          <a:xfrm>
            <a:off x="4797626" y="2464340"/>
            <a:ext cx="408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ИЗМЕНЕНИЕ МАССЫ С ТЕЧЕНИЕМ ВРЕМЕНИ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0C444-6BA5-465A-920A-21396822978F}"/>
              </a:ext>
            </a:extLst>
          </p:cNvPr>
          <p:cNvSpPr txBox="1"/>
          <p:nvPr/>
        </p:nvSpPr>
        <p:spPr>
          <a:xfrm>
            <a:off x="9593862" y="2466988"/>
            <a:ext cx="16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ТЯГИ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919E5-02CD-49BC-AF45-C1135D25BADB}"/>
              </a:ext>
            </a:extLst>
          </p:cNvPr>
          <p:cNvSpPr txBox="1"/>
          <p:nvPr/>
        </p:nvSpPr>
        <p:spPr>
          <a:xfrm>
            <a:off x="4797626" y="3962104"/>
            <a:ext cx="245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СОПРОТИВЛЕНИЯ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D45490-F488-45D7-8682-02A96CA46499}"/>
              </a:ext>
            </a:extLst>
          </p:cNvPr>
          <p:cNvSpPr txBox="1"/>
          <p:nvPr/>
        </p:nvSpPr>
        <p:spPr>
          <a:xfrm>
            <a:off x="9631275" y="3865060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ГРАВИТАЦИИ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F80C1-5094-40AA-B976-6343980A27DB}"/>
              </a:ext>
            </a:extLst>
          </p:cNvPr>
          <p:cNvSpPr txBox="1"/>
          <p:nvPr/>
        </p:nvSpPr>
        <p:spPr>
          <a:xfrm>
            <a:off x="7725164" y="656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DDE460-4CFD-483A-B194-2505A1A91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945" y="4419425"/>
            <a:ext cx="1596794" cy="1596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4F9901-40FA-4536-8612-482A897872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783" t="12739" r="8681" b="18150"/>
          <a:stretch/>
        </p:blipFill>
        <p:spPr>
          <a:xfrm>
            <a:off x="5045709" y="142187"/>
            <a:ext cx="3544784" cy="559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597FF-F504-4425-90D5-49ED45328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0374" y="4762575"/>
            <a:ext cx="4084409" cy="1078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860FD-8912-4939-B6F9-3121D75E0C51}"/>
              </a:ext>
            </a:extLst>
          </p:cNvPr>
          <p:cNvSpPr txBox="1"/>
          <p:nvPr/>
        </p:nvSpPr>
        <p:spPr>
          <a:xfrm>
            <a:off x="4850374" y="6069482"/>
            <a:ext cx="418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ОБЪЕДИНЕНИЕ УРАВНЕНИЙ СПРОЕЦИРОВАННЫХ НА ОСЬ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OY</a:t>
            </a:r>
            <a:endParaRPr lang="ru-RU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37EA8-2F13-484B-B065-F260BCD74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9524" y="4101926"/>
            <a:ext cx="1741724" cy="243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897A13-30A2-478F-B67D-87054DC9DD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5630" y="5131906"/>
            <a:ext cx="2505425" cy="628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A81B8F-C733-4243-96C7-820D0196B739}"/>
              </a:ext>
            </a:extLst>
          </p:cNvPr>
          <p:cNvSpPr txBox="1"/>
          <p:nvPr/>
        </p:nvSpPr>
        <p:spPr>
          <a:xfrm>
            <a:off x="8921576" y="5954986"/>
            <a:ext cx="344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ИЗМЕНЕНИЕ ПЛОТНОСТИ ВОЗДУХА ОТ ВЫСОТЫ</a:t>
            </a:r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9E8BBCE-FE7F-448A-9094-2EE2BFD9C143}"/>
              </a:ext>
            </a:extLst>
          </p:cNvPr>
          <p:cNvSpPr txBox="1"/>
          <p:nvPr/>
        </p:nvSpPr>
        <p:spPr>
          <a:xfrm>
            <a:off x="736270" y="629392"/>
            <a:ext cx="3378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Приведение к нормальной форме Коши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21F6B0-BED6-4575-B700-86084EB9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7" y="3777191"/>
            <a:ext cx="3511695" cy="1763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732D3-09B5-4FA2-9435-A2DDD1A9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318" y="1761927"/>
            <a:ext cx="6354062" cy="2838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751225-079C-4461-BFEC-96DCBAE7DFA9}"/>
              </a:ext>
            </a:extLst>
          </p:cNvPr>
          <p:cNvSpPr txBox="1"/>
          <p:nvPr/>
        </p:nvSpPr>
        <p:spPr>
          <a:xfrm>
            <a:off x="736270" y="2230802"/>
            <a:ext cx="321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Для этого выразим системы в виде набора обыкновенных дифференциальных уравнений первого порядка.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469883-F070-440D-A1E1-C53EFA48ABE1}"/>
              </a:ext>
            </a:extLst>
          </p:cNvPr>
          <p:cNvSpPr txBox="1"/>
          <p:nvPr/>
        </p:nvSpPr>
        <p:spPr>
          <a:xfrm>
            <a:off x="5334002" y="81405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Так как наша ракета не смещается по оси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lang="ru-RU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в сторону, то уравнения спроецированные на эту ось приравниваются к нулю.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83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7061E7-031A-4EF8-BB7C-E971806E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0" y="192140"/>
            <a:ext cx="5535721" cy="658495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15A4AA1-DB35-44DC-BC98-6FD54598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840885"/>
            <a:ext cx="4960830" cy="912290"/>
          </a:xfrm>
        </p:spPr>
        <p:txBody>
          <a:bodyPr/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Решение полученной системы</a:t>
            </a:r>
            <a:endParaRPr lang="ru-RU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8F9F-FB46-4A24-B199-9695F76208E3}"/>
              </a:ext>
            </a:extLst>
          </p:cNvPr>
          <p:cNvSpPr txBox="1"/>
          <p:nvPr/>
        </p:nvSpPr>
        <p:spPr>
          <a:xfrm>
            <a:off x="799891" y="2037745"/>
            <a:ext cx="4882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Для решения полученной системы уравнений мы использовали метод Рунге-Кутте.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начале мы можем видеть изначальные параметры, взятые со страницы с википедии.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Дальше мы задаем функцию для вычисления плотности воздуха в зависимости от высоты.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дальнейшем с помощью функции для решения уравнений находим необходимые нам значения с помощью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29031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41766-112B-A02B-0FBD-68DABAB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3398"/>
            <a:ext cx="12191994" cy="1094893"/>
          </a:xfrm>
        </p:spPr>
        <p:txBody>
          <a:bodyPr/>
          <a:lstStyle/>
          <a:p>
            <a:r>
              <a:rPr lang="ru-RU" sz="3600" dirty="0">
                <a:cs typeface="Biome"/>
              </a:rPr>
              <a:t>Графики математической модели</a:t>
            </a:r>
            <a:endParaRPr lang="ru-RU" sz="3600" dirty="0"/>
          </a:p>
        </p:txBody>
      </p:sp>
      <p:pic>
        <p:nvPicPr>
          <p:cNvPr id="3" name="Рисунок 2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4EAF648-F7F2-D685-2832-C6E7AD7F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927253"/>
            <a:ext cx="10287000" cy="55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CCF0C-FB5F-D02D-542C-BF100A5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67" y="667039"/>
            <a:ext cx="4409514" cy="450188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Программная реализация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1B934-F38F-906D-942B-798B40BE969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031" y="1123625"/>
            <a:ext cx="4413250" cy="4483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cs typeface="Biome"/>
              </a:rPr>
              <a:t>Реализация автопилота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F4FB4C7-DED3-D901-8A32-376AEB40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67" y="1766257"/>
            <a:ext cx="4924425" cy="3325487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1EAE2F3-6E10-DFDA-32BA-34F7647C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91" y="501440"/>
            <a:ext cx="4086225" cy="42576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27FC3E-F38C-0B3D-6A40-2BA37A37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03" y="5095990"/>
            <a:ext cx="2810563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055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www.w3.org/XML/1998/namespace"/>
    <ds:schemaRef ds:uri="230e9df3-be65-4c73-a93b-d1236ebd677e"/>
    <ds:schemaRef ds:uri="16c05727-aa75-4e4a-9b5f-8a80a1165891"/>
    <ds:schemaRef ds:uri="71af3243-3dd4-4a8d-8c0d-dd76da1f02a5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438</Words>
  <Application>Microsoft Office PowerPoint</Application>
  <PresentationFormat>Widescreen</PresentationFormat>
  <Paragraphs>73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Nova</vt:lpstr>
      <vt:lpstr>Biome</vt:lpstr>
      <vt:lpstr>Calibri</vt:lpstr>
      <vt:lpstr>Courier New</vt:lpstr>
      <vt:lpstr>Пользовательская</vt:lpstr>
      <vt:lpstr>Полет ракеты Р-1В</vt:lpstr>
      <vt:lpstr>Наша команда</vt:lpstr>
      <vt:lpstr>Цели и задачи</vt:lpstr>
      <vt:lpstr>Описание реальной миссии</vt:lpstr>
      <vt:lpstr>МатематическаЯ и физическая модели</vt:lpstr>
      <vt:lpstr>PowerPoint Presentation</vt:lpstr>
      <vt:lpstr>Решение полученной системы</vt:lpstr>
      <vt:lpstr>Графики математической модели</vt:lpstr>
      <vt:lpstr>Программная реализация</vt:lpstr>
      <vt:lpstr>Программная реализация</vt:lpstr>
      <vt:lpstr>PowerPoint Presentation</vt:lpstr>
      <vt:lpstr>PowerPoint Presentation</vt:lpstr>
      <vt:lpstr>ПРОГРАММНАЯ РЕАЛИЗАЦИЯ полета в ksp</vt:lpstr>
      <vt:lpstr>PowerPoint Presentation</vt:lpstr>
      <vt:lpstr>PowerPoint Presentation</vt:lpstr>
      <vt:lpstr>PowerPoint Presentation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Полет ракеты Р-1В</dc:title>
  <dc:creator>Миша Миша</dc:creator>
  <cp:lastModifiedBy>настюха паралич</cp:lastModifiedBy>
  <cp:revision>141</cp:revision>
  <dcterms:created xsi:type="dcterms:W3CDTF">2024-01-05T14:58:10Z</dcterms:created>
  <dcterms:modified xsi:type="dcterms:W3CDTF">2024-12-24T20:19:32Z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