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84" r:id="rId6"/>
    <p:sldId id="375" r:id="rId7"/>
    <p:sldId id="385" r:id="rId8"/>
    <p:sldId id="379" r:id="rId9"/>
    <p:sldId id="374" r:id="rId10"/>
    <p:sldId id="365" r:id="rId11"/>
    <p:sldId id="382" r:id="rId12"/>
    <p:sldId id="387" r:id="rId13"/>
    <p:sldId id="373" r:id="rId14"/>
    <p:sldId id="376" r:id="rId15"/>
    <p:sldId id="388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61A6F5-E2AB-4152-850F-47E06033328B}">
          <p14:sldIdLst>
            <p14:sldId id="342"/>
            <p14:sldId id="384"/>
            <p14:sldId id="375"/>
            <p14:sldId id="385"/>
            <p14:sldId id="379"/>
            <p14:sldId id="374"/>
            <p14:sldId id="365"/>
            <p14:sldId id="382"/>
            <p14:sldId id="387"/>
            <p14:sldId id="373"/>
            <p14:sldId id="37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9DF"/>
    <a:srgbClr val="2864F6"/>
    <a:srgbClr val="2C68F9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5388" autoAdjust="0"/>
  </p:normalViewPr>
  <p:slideViewPr>
    <p:cSldViewPr snapToGrid="0" snapToObjects="1" showGuides="1">
      <p:cViewPr varScale="1">
        <p:scale>
          <a:sx n="93" d="100"/>
          <a:sy n="93" d="100"/>
        </p:scale>
        <p:origin x="72" y="3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18.12.2024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18.12.2024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95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7%D0%B8%D0%BA_%D0%B8_%D0%A6%D1%8B%D0%B3%D0%B0%D0%B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Полет ракеты Р-1В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ХАЙП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374D22-51AB-4478-B566-C18170F90A32}"/>
              </a:ext>
            </a:extLst>
          </p:cNvPr>
          <p:cNvSpPr txBox="1"/>
          <p:nvPr/>
        </p:nvSpPr>
        <p:spPr>
          <a:xfrm>
            <a:off x="2698750" y="514350"/>
            <a:ext cx="679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ПОДРОБНЕЕ ОЗНАКОМИТЬСЯ С НАШИМ ПРОЕКТОМ МОЖНО ЧЕРЕЗ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FD4A1-BE3D-4A0F-B2DD-EAC8CB262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2" r="2638" b="2273"/>
          <a:stretch/>
        </p:blipFill>
        <p:spPr>
          <a:xfrm>
            <a:off x="1934415" y="2185314"/>
            <a:ext cx="2525470" cy="2487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243010-3E42-420E-AEA2-F95841347CCB}"/>
              </a:ext>
            </a:extLst>
          </p:cNvPr>
          <p:cNvSpPr txBox="1"/>
          <p:nvPr/>
        </p:nvSpPr>
        <p:spPr>
          <a:xfrm>
            <a:off x="2225600" y="4728964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endParaRPr lang="ru-RU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A22F5-3C69-4E82-B90A-D8BE5BB77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6"/>
          <a:stretch/>
        </p:blipFill>
        <p:spPr>
          <a:xfrm>
            <a:off x="7732117" y="2084010"/>
            <a:ext cx="2531562" cy="2489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552AC4-1072-4CDA-AB04-1E46D210896F}"/>
              </a:ext>
            </a:extLst>
          </p:cNvPr>
          <p:cNvSpPr txBox="1"/>
          <p:nvPr/>
        </p:nvSpPr>
        <p:spPr>
          <a:xfrm>
            <a:off x="7489773" y="4573209"/>
            <a:ext cx="301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 </a:t>
            </a:r>
            <a:r>
              <a:rPr lang="ru-RU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E9D84-4A72-438B-96F5-236A917557D2}"/>
              </a:ext>
            </a:extLst>
          </p:cNvPr>
          <p:cNvSpPr txBox="1"/>
          <p:nvPr/>
        </p:nvSpPr>
        <p:spPr>
          <a:xfrm>
            <a:off x="2399619" y="2177979"/>
            <a:ext cx="8937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ходе работы с проектом, связанным с реализацией реально существовавшей миссии с помощью программы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Kerbal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Space Program,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мы смогли усовершенствовать свои навыми программирования и углобиться в физику и математику, тем самым получить новые знания.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Разработка ракеты, написание кода для автопилота и построения графиков, расписывание физических и математческих формул, позволяют узнать и заинтерисоваться чем-то новым.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95870-0D32-4F39-B5F4-64638639E4FC}"/>
              </a:ext>
            </a:extLst>
          </p:cNvPr>
          <p:cNvSpPr txBox="1"/>
          <p:nvPr/>
        </p:nvSpPr>
        <p:spPr>
          <a:xfrm>
            <a:off x="2627467" y="2151727"/>
            <a:ext cx="6937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88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5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/>
              <a:t>Наша команда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AD5F1D89-7339-4236-978B-7EAF1F059415}"/>
              </a:ext>
            </a:extLst>
          </p:cNvPr>
          <p:cNvSpPr/>
          <p:nvPr/>
        </p:nvSpPr>
        <p:spPr>
          <a:xfrm>
            <a:off x="835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Star: 4 Points 38">
            <a:extLst>
              <a:ext uri="{FF2B5EF4-FFF2-40B4-BE49-F238E27FC236}">
                <a16:creationId xmlns:a16="http://schemas.microsoft.com/office/drawing/2014/main" id="{59A3D60F-C591-4216-9E96-22B3F437C4E1}"/>
              </a:ext>
            </a:extLst>
          </p:cNvPr>
          <p:cNvSpPr/>
          <p:nvPr/>
        </p:nvSpPr>
        <p:spPr>
          <a:xfrm>
            <a:off x="8836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tar: 4 Points 40">
            <a:extLst>
              <a:ext uri="{FF2B5EF4-FFF2-40B4-BE49-F238E27FC236}">
                <a16:creationId xmlns:a16="http://schemas.microsoft.com/office/drawing/2014/main" id="{33133FB9-C8F7-40F4-BF6E-1D840746AE16}"/>
              </a:ext>
            </a:extLst>
          </p:cNvPr>
          <p:cNvSpPr/>
          <p:nvPr/>
        </p:nvSpPr>
        <p:spPr>
          <a:xfrm>
            <a:off x="6169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Star: 4 Points 41">
            <a:extLst>
              <a:ext uri="{FF2B5EF4-FFF2-40B4-BE49-F238E27FC236}">
                <a16:creationId xmlns:a16="http://schemas.microsoft.com/office/drawing/2014/main" id="{B73CAD52-17AC-4E1B-B350-C1A8025AA4F8}"/>
              </a:ext>
            </a:extLst>
          </p:cNvPr>
          <p:cNvSpPr/>
          <p:nvPr/>
        </p:nvSpPr>
        <p:spPr>
          <a:xfrm>
            <a:off x="3502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2BF4-51B7-499F-8144-A5E3DAFC6DBC}"/>
              </a:ext>
            </a:extLst>
          </p:cNvPr>
          <p:cNvSpPr txBox="1"/>
          <p:nvPr/>
        </p:nvSpPr>
        <p:spPr>
          <a:xfrm>
            <a:off x="1444970" y="3720584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ТИМЛИД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57DA-0551-41A6-A516-FE940E77D236}"/>
              </a:ext>
            </a:extLst>
          </p:cNvPr>
          <p:cNvSpPr txBox="1"/>
          <p:nvPr/>
        </p:nvSpPr>
        <p:spPr>
          <a:xfrm>
            <a:off x="3930995" y="3618131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МАТЕМАТИКФИЗИК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CF0A-A789-4B16-99F5-1B33214429C1}"/>
              </a:ext>
            </a:extLst>
          </p:cNvPr>
          <p:cNvSpPr txBox="1"/>
          <p:nvPr/>
        </p:nvSpPr>
        <p:spPr>
          <a:xfrm>
            <a:off x="6477000" y="372538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ПРОГРАММИСТ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0AA2B-D1BD-46F7-ABDE-364EA0C25256}"/>
              </a:ext>
            </a:extLst>
          </p:cNvPr>
          <p:cNvSpPr txBox="1"/>
          <p:nvPr/>
        </p:nvSpPr>
        <p:spPr>
          <a:xfrm>
            <a:off x="9506295" y="3694668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ФИЗИК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FBC87-7277-4796-A062-C82C5491237E}"/>
              </a:ext>
            </a:extLst>
          </p:cNvPr>
          <p:cNvSpPr txBox="1"/>
          <p:nvPr/>
        </p:nvSpPr>
        <p:spPr>
          <a:xfrm>
            <a:off x="1063970" y="5156200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НАГОРНЫЙ Д.С.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99F6A-3430-4FD2-A42F-28C75A56FA40}"/>
              </a:ext>
            </a:extLst>
          </p:cNvPr>
          <p:cNvSpPr txBox="1"/>
          <p:nvPr/>
        </p:nvSpPr>
        <p:spPr>
          <a:xfrm>
            <a:off x="3838920" y="515620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ГАЛИЧ А.П.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C147F-4943-4554-B7CD-6E1FDF27C215}"/>
              </a:ext>
            </a:extLst>
          </p:cNvPr>
          <p:cNvSpPr txBox="1"/>
          <p:nvPr/>
        </p:nvSpPr>
        <p:spPr>
          <a:xfrm>
            <a:off x="6232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КРЫСАНОВ А.Ю.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EAA96-BE6B-487B-A405-E587E590F14A}"/>
              </a:ext>
            </a:extLst>
          </p:cNvPr>
          <p:cNvSpPr txBox="1"/>
          <p:nvPr/>
        </p:nvSpPr>
        <p:spPr>
          <a:xfrm>
            <a:off x="8899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ЯНКАВЦЕВ К.Г.</a:t>
            </a:r>
          </a:p>
        </p:txBody>
      </p:sp>
    </p:spTree>
    <p:extLst>
      <p:ext uri="{BB962C8B-B14F-4D97-AF65-F5344CB8AC3E}">
        <p14:creationId xmlns:p14="http://schemas.microsoft.com/office/powerpoint/2010/main" val="88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1974823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Цель: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Провести симуляцию в Kerbal Space Program ныне существующей миссии, реализованной впервые в СССР с аппаратурой и подопытными животными (собаки </a:t>
            </a:r>
            <a:r>
              <a:rPr lang="ru-RU" sz="180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hlinkClick r:id="rId3" tooltip="Дезик и Цыга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Дезик и Цыган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) на борту.  </a:t>
            </a:r>
          </a:p>
          <a:p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Задачи: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Спроектрировать ракету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Протестировать её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Рассичтать необходимые характеристики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Смоделировать полет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Выработать необходимые для пилотирования алгоритмы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Составить отчет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Выполнить миссию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769DA-2EFD-46D8-A6FE-07894AC3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реальной миссии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4F7C9-BABF-4889-A089-68C8188AF15E}"/>
              </a:ext>
            </a:extLst>
          </p:cNvPr>
          <p:cNvSpPr txBox="1"/>
          <p:nvPr/>
        </p:nvSpPr>
        <p:spPr>
          <a:xfrm>
            <a:off x="835368" y="2241231"/>
            <a:ext cx="369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Р-1В 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Создана на базе построенной под руководством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С. П. Королёва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советской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баллистической ракеты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дальнего действия на жидком топливе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032C0-8944-40BC-B77B-7D8E92F73130}"/>
              </a:ext>
            </a:extLst>
          </p:cNvPr>
          <p:cNvSpPr txBox="1"/>
          <p:nvPr/>
        </p:nvSpPr>
        <p:spPr>
          <a:xfrm>
            <a:off x="835368" y="4471849"/>
            <a:ext cx="369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Ракета была предназначена для проведения комплекса научных исследований и экспериментальных работ на высотах до 100 км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Макет Р-1В">
            <a:extLst>
              <a:ext uri="{FF2B5EF4-FFF2-40B4-BE49-F238E27FC236}">
                <a16:creationId xmlns:a16="http://schemas.microsoft.com/office/drawing/2014/main" id="{C201A635-8F69-441B-ACEA-F839F97A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20" y="2148897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158BE-5FC1-40B3-9F01-4AF5268E7A47}"/>
              </a:ext>
            </a:extLst>
          </p:cNvPr>
          <p:cNvSpPr txBox="1"/>
          <p:nvPr/>
        </p:nvSpPr>
        <p:spPr>
          <a:xfrm>
            <a:off x="7652843" y="2148897"/>
            <a:ext cx="40730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Целью эксперимента по запуску собак было проведение исследований возможности полёта и наблюдения за поведением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высокоорганизованных животных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в условиях ракетного полёта на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баллистических ракетах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а также изучения сложных физических явлений в околоземном пространстве. Кроме этого, проводились испытания системы аварийного спасения головной части ракеты с пассажирами.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" y="354827"/>
            <a:ext cx="4354237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b="1" noProof="0" dirty="0"/>
              <a:t>МатематическиЯ и физическая модели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E4A50-81DE-4CAB-A24D-9982A892A8F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79132" y="2651742"/>
            <a:ext cx="3108193" cy="3047997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Основыне формулы при создании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физической и математической моделей, и приведение всё к формули Коши.</a:t>
            </a: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Подробнее узнать: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1D9BB4-24A6-471F-9783-18809227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46" y="274031"/>
            <a:ext cx="2823018" cy="6533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736EF-49EF-40E8-AF73-E3F0E26FE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37"/>
          <a:stretch/>
        </p:blipFill>
        <p:spPr>
          <a:xfrm>
            <a:off x="10021447" y="274031"/>
            <a:ext cx="1597022" cy="653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BD12C-AD58-4499-9B38-A79EAD3A2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146" y="1554414"/>
            <a:ext cx="4040950" cy="629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5677DD-73E7-445E-BEE9-964D9C5032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2631"/>
          <a:stretch/>
        </p:blipFill>
        <p:spPr>
          <a:xfrm>
            <a:off x="9727048" y="1552250"/>
            <a:ext cx="2185820" cy="629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91180-2124-4601-9497-D804D4AE8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417" y="3037923"/>
            <a:ext cx="2403596" cy="733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1ED9D-F82F-431D-AEAC-A8312322C3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287" b="13713"/>
          <a:stretch/>
        </p:blipFill>
        <p:spPr>
          <a:xfrm>
            <a:off x="9083804" y="3041888"/>
            <a:ext cx="2266480" cy="7339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D818-7B62-46B2-827A-B3F7CDA501D0}"/>
              </a:ext>
            </a:extLst>
          </p:cNvPr>
          <p:cNvSpPr txBox="1"/>
          <p:nvPr/>
        </p:nvSpPr>
        <p:spPr>
          <a:xfrm>
            <a:off x="4779819" y="1086670"/>
            <a:ext cx="32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ВТОРОЙ ЗАКОН НЬЮТОНА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45CBF-6259-48BA-8E57-0A2DB56D0D91}"/>
              </a:ext>
            </a:extLst>
          </p:cNvPr>
          <p:cNvSpPr txBox="1"/>
          <p:nvPr/>
        </p:nvSpPr>
        <p:spPr>
          <a:xfrm>
            <a:off x="9727048" y="989961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РАСХОД ТОПЛИВА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93A37-6C40-44FC-99AB-EAE1DC6187CC}"/>
              </a:ext>
            </a:extLst>
          </p:cNvPr>
          <p:cNvSpPr txBox="1"/>
          <p:nvPr/>
        </p:nvSpPr>
        <p:spPr>
          <a:xfrm>
            <a:off x="4880417" y="2260574"/>
            <a:ext cx="408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ИЗМЕНЕНИЕ МАССЫ С ТЕЧЕНИЕМ ВРЕМЕНИ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0C444-6BA5-465A-920A-21396822978F}"/>
              </a:ext>
            </a:extLst>
          </p:cNvPr>
          <p:cNvSpPr txBox="1"/>
          <p:nvPr/>
        </p:nvSpPr>
        <p:spPr>
          <a:xfrm>
            <a:off x="10051062" y="2266397"/>
            <a:ext cx="1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ТЯГИ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919E5-02CD-49BC-AF45-C1135D25BADB}"/>
              </a:ext>
            </a:extLst>
          </p:cNvPr>
          <p:cNvSpPr txBox="1"/>
          <p:nvPr/>
        </p:nvSpPr>
        <p:spPr>
          <a:xfrm>
            <a:off x="4880417" y="3838425"/>
            <a:ext cx="24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СОПРОТИВЛЕНИЯ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45490-F488-45D7-8682-02A96CA46499}"/>
              </a:ext>
            </a:extLst>
          </p:cNvPr>
          <p:cNvSpPr txBox="1"/>
          <p:nvPr/>
        </p:nvSpPr>
        <p:spPr>
          <a:xfrm>
            <a:off x="9442008" y="3836872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ГРАВИТАЦИИ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0B5443-AA7F-443C-8FF6-580B17609A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431"/>
          <a:stretch/>
        </p:blipFill>
        <p:spPr>
          <a:xfrm>
            <a:off x="5987178" y="4780239"/>
            <a:ext cx="4896533" cy="8973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6F80C1-5094-40AA-B976-6343980A27DB}"/>
              </a:ext>
            </a:extLst>
          </p:cNvPr>
          <p:cNvSpPr txBox="1"/>
          <p:nvPr/>
        </p:nvSpPr>
        <p:spPr>
          <a:xfrm>
            <a:off x="7725164" y="656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04380B-28B5-455E-94EF-B6EB6254776E}"/>
              </a:ext>
            </a:extLst>
          </p:cNvPr>
          <p:cNvSpPr txBox="1"/>
          <p:nvPr/>
        </p:nvSpPr>
        <p:spPr>
          <a:xfrm>
            <a:off x="5702404" y="5738734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ПРОЕКЦИЯ ПОЛЕТА РАКЕТЫ НА ОСЬ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OY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DDE460-4CFD-483A-B194-2505A1A91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1220" y="4940337"/>
            <a:ext cx="1596794" cy="15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1582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ПРОГРАММНАЯ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</a:rPr>
              <a:t>РЕАЛИЗАЦИЯ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CB088-023C-49CF-81C8-0F97A4822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8" t="1295" r="31318"/>
          <a:stretch/>
        </p:blipFill>
        <p:spPr>
          <a:xfrm>
            <a:off x="6915295" y="584993"/>
            <a:ext cx="4451351" cy="5688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3DC74-D3D7-47DB-84B7-FE866A56C07B}"/>
              </a:ext>
            </a:extLst>
          </p:cNvPr>
          <p:cNvSpPr txBox="1"/>
          <p:nvPr/>
        </p:nvSpPr>
        <p:spPr>
          <a:xfrm>
            <a:off x="799891" y="2801033"/>
            <a:ext cx="350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Полный код симуляции находится на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79C67-5DEC-41D9-8EB0-D56CD07F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22" y="4009882"/>
            <a:ext cx="202910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E086DE-6F18-4661-96FE-B9E4B44A8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42"/>
          <a:stretch/>
        </p:blipFill>
        <p:spPr>
          <a:xfrm>
            <a:off x="876300" y="1146175"/>
            <a:ext cx="10439400" cy="1764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AAE66-1D4B-41E0-BE0C-E29F79D3F8A7}"/>
              </a:ext>
            </a:extLst>
          </p:cNvPr>
          <p:cNvSpPr txBox="1"/>
          <p:nvPr/>
        </p:nvSpPr>
        <p:spPr>
          <a:xfrm>
            <a:off x="3051175" y="412750"/>
            <a:ext cx="608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РЕЗУЛЬТАТЫ СИМУЛЯЦИИ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7D31FF-80C7-4291-8B0B-C371EF16D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41" b="34074"/>
          <a:stretch/>
        </p:blipFill>
        <p:spPr>
          <a:xfrm>
            <a:off x="876300" y="3018413"/>
            <a:ext cx="10439400" cy="1729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F64059-5FA5-4650-A2B5-9DF97ECAF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9"/>
          <a:stretch/>
        </p:blipFill>
        <p:spPr>
          <a:xfrm>
            <a:off x="876300" y="4883149"/>
            <a:ext cx="10439400" cy="1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191">
              <a:srgbClr val="020B11"/>
            </a:gs>
            <a:gs pos="76000">
              <a:srgbClr val="020B11"/>
            </a:gs>
            <a:gs pos="55000">
              <a:srgbClr val="021C53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DD56C-1BD0-47FB-B006-1AAA8986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2" t="6297" r="33028" b="14166"/>
          <a:stretch/>
        </p:blipFill>
        <p:spPr>
          <a:xfrm>
            <a:off x="819150" y="883862"/>
            <a:ext cx="4108450" cy="572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206C2-0F6A-4A79-8C5F-65750033B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2" r="25186"/>
          <a:stretch/>
        </p:blipFill>
        <p:spPr>
          <a:xfrm>
            <a:off x="6781800" y="883862"/>
            <a:ext cx="4108450" cy="5706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E2473-5EED-4AF7-9FA2-326540992B95}"/>
              </a:ext>
            </a:extLst>
          </p:cNvPr>
          <p:cNvSpPr txBox="1"/>
          <p:nvPr/>
        </p:nvSpPr>
        <p:spPr>
          <a:xfrm>
            <a:off x="3562350" y="177800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ПОЛЕТ РАКЕТЫ 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KSP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5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987">
              <a:schemeClr val="accent6">
                <a:lumMod val="50000"/>
              </a:schemeClr>
            </a:gs>
            <a:gs pos="3600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CFF51-AA7B-4CF3-895D-165FE7547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3" r="27679" b="-1581"/>
          <a:stretch/>
        </p:blipFill>
        <p:spPr>
          <a:xfrm>
            <a:off x="368300" y="222250"/>
            <a:ext cx="5181600" cy="3918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899F2-4F59-43BC-945C-DE867252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3" t="1193" r="13262" b="10733"/>
          <a:stretch/>
        </p:blipFill>
        <p:spPr>
          <a:xfrm>
            <a:off x="5778111" y="2838450"/>
            <a:ext cx="525660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44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327</Words>
  <Application>Microsoft Office PowerPoint</Application>
  <PresentationFormat>Widescreen</PresentationFormat>
  <Paragraphs>56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Courier New</vt:lpstr>
      <vt:lpstr>Пользовательская</vt:lpstr>
      <vt:lpstr>Полет ракеты Р-1В</vt:lpstr>
      <vt:lpstr>Наша команда</vt:lpstr>
      <vt:lpstr>Цели и задачи</vt:lpstr>
      <vt:lpstr>Описание реальной миссии</vt:lpstr>
      <vt:lpstr>МатематическиЯ и физическая модели</vt:lpstr>
      <vt:lpstr>ПРОГРАММНАЯ РЕАЛИЗАЦИЯ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Полет ракеты Р-1В</dc:title>
  <dc:creator>Миша Миша</dc:creator>
  <cp:lastModifiedBy>настюха паралич</cp:lastModifiedBy>
  <cp:revision>42</cp:revision>
  <dcterms:created xsi:type="dcterms:W3CDTF">2024-01-05T14:58:10Z</dcterms:created>
  <dcterms:modified xsi:type="dcterms:W3CDTF">2024-12-19T00:13:27Z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