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E860B-964A-44D4-AD1F-87A838BDD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24DDF7-6453-4E7A-B1A8-9EE62606C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C8E8BA-D4B3-49B9-A9A6-EAAE28A8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CF5AC-DD06-4AC4-BAB7-6BDF6888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32932-0979-4321-A991-1A7EB5AC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85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54A5A-B78A-4DD4-8380-759CCFF5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7055CA-7188-4662-BD2D-3FB4BA23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E809B-BE60-424F-B68B-59860CDD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F6DAB2-AB13-4196-A482-C7249865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DBA0EC-A167-463F-A66A-A8A9FCD1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2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D76722-68D0-481A-A837-B73042A29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CF42EA-9169-48ED-96A2-17EE49ADF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350A8C-6A0C-4CA6-A2EB-1CF6963D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6EAAB-1325-4D3A-BCD0-07A50AD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37537-56A8-4540-9B32-40EE5747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4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210E5-06E8-40B7-BFF8-194570FD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F7F08-0186-410F-9940-B308D2F3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E8D90-4836-4785-BFDC-DDBB1D85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70650-3308-4F0D-97D7-F84352B8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B7CDF-3F35-4010-ABD0-15769732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12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AE979-0939-42FD-B401-8DF669A3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B74C92-3F7C-4266-A9BB-35F74ABD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4FCF8D-3623-4ADB-B5C1-7D883FE5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67159-B7AF-4426-9D7C-8FCE7854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2830E-853B-46E4-9B84-DEAABC29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85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129CE-0A46-45BB-8CE9-122C944B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29414-26D8-44EE-A772-A507D482A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A22843-86E4-497D-AA41-8B69CCE3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166D16-76F2-462E-9CAC-702513A5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4E82D-F0D4-41E0-8AB1-9221A22A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DEB3E-0CA7-4D0F-A7F1-DF3958C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9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02327-839E-4C7A-8A5A-2E327D00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058F81-CC94-4C9B-BFBF-C83A436B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D0DA61-D888-425B-9624-CC15C5AE2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E68B22-D3B3-469F-BA35-0D96D95B0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C61B56-27AD-4128-A2A8-84B8CD59F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179356-5BF5-46FD-897F-BA213C45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238EF6-9293-427E-8346-ACE6473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006ED9-A996-4BF8-913E-6B2872C6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52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6C936-C949-4A5C-9485-D59F47B4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EA93FA-9308-47EE-800E-A9468E13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DFB226-04FD-4102-912C-5AE04BA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C6CAE4-8FD7-4D5F-90F2-11516E28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5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C5636E-BC40-43A7-9695-FB6FCFB6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CBED88-CF7D-4CCB-B7A6-2BF6D8B3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FDF425-0631-4F30-9E2E-307C6499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29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F314A-BEFC-4DCC-BA46-B0C2BAA2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512E63-7EF6-41AF-BCD5-77578F06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11A55B-1469-4F33-BE31-6640630D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D99520-D9B4-4889-8AB2-C8E68CCE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5F6034-16FD-481D-B093-576B9DD8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4298C-DAF0-4F67-B7A9-879D98AD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86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3DC0B-C335-4C5A-8F84-856DD2C8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DF5CA6-96C6-4F9B-8F20-D9BA8F706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C9693-D17B-4EF4-9200-2C743BFEF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23039-82E5-45A2-A7CF-166E30B6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CB5489-E4BE-406B-87C5-8249A137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191EF2-DBE4-4DED-9B7D-4AD61B49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2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B320F-5F98-4570-AC6F-8EB96615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4D6422-B239-42A5-8990-5DB293B7B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5FE08-84DA-4BD3-939E-79A29F43B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A4C9-170E-4DD2-9A9E-6751773F5E37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611655-C7BE-47F0-9802-5A8D56FC1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92C54C-DFE5-4EBC-A95A-91D7610CC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DC01-A6A3-40AB-8883-021BF7F8B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4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B17F5-7245-44EF-8B3B-E22500E29A5E}"/>
              </a:ext>
            </a:extLst>
          </p:cNvPr>
          <p:cNvSpPr txBox="1"/>
          <p:nvPr/>
        </p:nvSpPr>
        <p:spPr>
          <a:xfrm>
            <a:off x="3612521" y="191554"/>
            <a:ext cx="516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E3AFD-AC56-4ED2-AD18-5809C00FEF4A}"/>
              </a:ext>
            </a:extLst>
          </p:cNvPr>
          <p:cNvSpPr txBox="1"/>
          <p:nvPr/>
        </p:nvSpPr>
        <p:spPr>
          <a:xfrm>
            <a:off x="1982310" y="1055482"/>
            <a:ext cx="8227380" cy="193899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 - это реализация BLAS (подпрограмма базовой линейной алгебры) для NVIDIA CUDA. Она дает доступ к вычислительным ресурсам графических процессоров NVIDIA, и позволяет выполнять базовые функции линейной алгебры внутри памяти видеокарты.</a:t>
            </a:r>
          </a:p>
        </p:txBody>
      </p:sp>
      <p:pic>
        <p:nvPicPr>
          <p:cNvPr id="1026" name="Picture 2" descr="Alea GPU">
            <a:extLst>
              <a:ext uri="{FF2B5EF4-FFF2-40B4-BE49-F238E27FC236}">
                <a16:creationId xmlns:a16="http://schemas.microsoft.com/office/drawing/2014/main" id="{C74AC7BD-8D1C-454A-99C8-D5BE3435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39" y="3306558"/>
            <a:ext cx="3937431" cy="3124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duotone>
              <a:schemeClr val="accent6">
                <a:shade val="45000"/>
                <a:satMod val="135000"/>
              </a:schemeClr>
              <a:prstClr val="white"/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9DAAAC-62D4-4CD8-9D57-C36ADB069C53}"/>
              </a:ext>
            </a:extLst>
          </p:cNvPr>
          <p:cNvSpPr txBox="1"/>
          <p:nvPr/>
        </p:nvSpPr>
        <p:spPr>
          <a:xfrm>
            <a:off x="3719743" y="177553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Примеры с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Department of Computer Science and Engineering - ppt download">
            <a:extLst>
              <a:ext uri="{FF2B5EF4-FFF2-40B4-BE49-F238E27FC236}">
                <a16:creationId xmlns:a16="http://schemas.microsoft.com/office/drawing/2014/main" id="{A255B9B6-3894-41D2-A8C2-431F5C7A0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51" y="953867"/>
            <a:ext cx="7081423" cy="53110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4828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duotone>
              <a:schemeClr val="accent4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4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trix-vector multiplication in CUDA: benchmarking &amp; performance - Stack  Overflow">
            <a:extLst>
              <a:ext uri="{FF2B5EF4-FFF2-40B4-BE49-F238E27FC236}">
                <a16:creationId xmlns:a16="http://schemas.microsoft.com/office/drawing/2014/main" id="{F5128961-0448-4BBE-B3F6-027991C25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94" y="160429"/>
            <a:ext cx="9416812" cy="6537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34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903A9-8C5C-44FF-9716-F2D8A7CD70B1}"/>
              </a:ext>
            </a:extLst>
          </p:cNvPr>
          <p:cNvSpPr txBox="1"/>
          <p:nvPr/>
        </p:nvSpPr>
        <p:spPr>
          <a:xfrm>
            <a:off x="4358935" y="159798"/>
            <a:ext cx="2733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Внимание!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B795B-5035-436E-AEC5-9FB828C19C18}"/>
              </a:ext>
            </a:extLst>
          </p:cNvPr>
          <p:cNvSpPr txBox="1"/>
          <p:nvPr/>
        </p:nvSpPr>
        <p:spPr>
          <a:xfrm>
            <a:off x="3133490" y="2586046"/>
            <a:ext cx="5925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c: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F8635-70EC-4495-BCD9-66C75574643B}"/>
              </a:ext>
            </a:extLst>
          </p:cNvPr>
          <p:cNvSpPr txBox="1"/>
          <p:nvPr/>
        </p:nvSpPr>
        <p:spPr>
          <a:xfrm>
            <a:off x="7092376" y="5070848"/>
            <a:ext cx="4762600" cy="15696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Презентация выполнена студентом группы М8О-408Б-17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Иларионовым Денисом в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Декабре 2020 года.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D0E63B-6AE3-4283-83C9-64A0683F0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16" y="5859262"/>
            <a:ext cx="573595" cy="71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B28997-3D05-44F1-8871-FEBBE119AC81}"/>
              </a:ext>
            </a:extLst>
          </p:cNvPr>
          <p:cNvSpPr txBox="1"/>
          <p:nvPr/>
        </p:nvSpPr>
        <p:spPr>
          <a:xfrm>
            <a:off x="783453" y="805120"/>
            <a:ext cx="4969277" cy="4801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Основная модель, по которой приложения используют библиотеку CUBLAS, заключается в следующем: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Можно создавать матрицы и вектора в пространстве памяти GPU,  заполнять их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данными, вызывать последовательность функций CUBLAS и,  наконец,  выгружать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из памяти GPU обратно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Для этого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 предоставляет вспомогательные функции для создания и уничтожения объектов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также для записи и извлечения данных из этих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объектов.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максимальной совместимости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 использует хранение по столбцам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Column-major order),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индексация идет не с нуля, а с единицы.</a:t>
            </a:r>
          </a:p>
        </p:txBody>
      </p:sp>
      <p:pic>
        <p:nvPicPr>
          <p:cNvPr id="2050" name="Picture 2" descr="Row- and column-major order - Wikipedia">
            <a:extLst>
              <a:ext uri="{FF2B5EF4-FFF2-40B4-BE49-F238E27FC236}">
                <a16:creationId xmlns:a16="http://schemas.microsoft.com/office/drawing/2014/main" id="{CA4E04FB-AEFA-46C7-BECD-D5F14CE8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703" y="619293"/>
            <a:ext cx="3879727" cy="51729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93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46DC76-982A-4DC4-ABB7-E5FF49447130}"/>
              </a:ext>
            </a:extLst>
          </p:cNvPr>
          <p:cNvSpPr txBox="1"/>
          <p:nvPr/>
        </p:nvSpPr>
        <p:spPr>
          <a:xfrm>
            <a:off x="662373" y="352832"/>
            <a:ext cx="609452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Единственный тип CUBLAS - это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cublasStatus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65FCB-7517-4C0D-9F04-8668E31D891C}"/>
              </a:ext>
            </a:extLst>
          </p:cNvPr>
          <p:cNvSpPr txBox="1"/>
          <p:nvPr/>
        </p:nvSpPr>
        <p:spPr>
          <a:xfrm>
            <a:off x="684565" y="1227792"/>
            <a:ext cx="5137951" cy="15696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  <a:r>
              <a:rPr lang="ru-RU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cublasStatus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используется для возврата статуса функции. Вспомогательные функции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возвращают статус напрямую, в то время, как статус основных функций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можно получить с помощью процедуры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cublasGetError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Значения, которые может принимать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cublasStatus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8492659C-BD1E-4294-A301-BAD9A586A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9225"/>
              </p:ext>
            </p:extLst>
          </p:nvPr>
        </p:nvGraphicFramePr>
        <p:xfrm>
          <a:off x="684565" y="3429000"/>
          <a:ext cx="108672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46">
                  <a:extLst>
                    <a:ext uri="{9D8B030D-6E8A-4147-A177-3AD203B41FA5}">
                      <a16:colId xmlns:a16="http://schemas.microsoft.com/office/drawing/2014/main" val="96189549"/>
                    </a:ext>
                  </a:extLst>
                </a:gridCol>
                <a:gridCol w="6726808">
                  <a:extLst>
                    <a:ext uri="{9D8B030D-6E8A-4147-A177-3AD203B41FA5}">
                      <a16:colId xmlns:a16="http://schemas.microsoft.com/office/drawing/2014/main" val="350992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Что это означает?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9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CUBLAS_STATUS_SUCCESS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Операция выполнена успешно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6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CUBLAS_STATUS_NOT_INITIALIZED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Библиотека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инициализирована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CUBLAS_STATUS_ALLOC_FAILED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удалось выделить ресурсы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9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CUBLAS_STATUS_INVALID_VALUE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Неподдерживаемое числовое значение было передано в функцию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7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CUBLAS_STATUS_MAPPING_ERROR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удалось получить доступ к пространству памяти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4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CUBLAS_STATUS_EXECUTION_FAILED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удалось выполнить подпрограмму в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CUBLAS_STATUS_INTERNAL_ERROR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Сбой внутренней операции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96025"/>
                  </a:ext>
                </a:extLst>
              </a:tr>
            </a:tbl>
          </a:graphicData>
        </a:graphic>
      </p:graphicFrame>
      <p:pic>
        <p:nvPicPr>
          <p:cNvPr id="3074" name="Picture 2" descr="SDK, libraries, debugger, more on timing">
            <a:extLst>
              <a:ext uri="{FF2B5EF4-FFF2-40B4-BE49-F238E27FC236}">
                <a16:creationId xmlns:a16="http://schemas.microsoft.com/office/drawing/2014/main" id="{8564F920-8770-4F71-A461-2C353440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77" y="1112713"/>
            <a:ext cx="5575917" cy="16840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467769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B7471-579C-4131-A3D8-5878620EF81A}"/>
              </a:ext>
            </a:extLst>
          </p:cNvPr>
          <p:cNvSpPr txBox="1"/>
          <p:nvPr/>
        </p:nvSpPr>
        <p:spPr>
          <a:xfrm>
            <a:off x="3000653" y="8879"/>
            <a:ext cx="5955861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Основные вспомогательные функции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8C21A2D-64A2-4F22-A6EA-DC536C2B0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32902"/>
              </p:ext>
            </p:extLst>
          </p:nvPr>
        </p:nvGraphicFramePr>
        <p:xfrm>
          <a:off x="1019945" y="542114"/>
          <a:ext cx="10334594" cy="61376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66454">
                  <a:extLst>
                    <a:ext uri="{9D8B030D-6E8A-4147-A177-3AD203B41FA5}">
                      <a16:colId xmlns:a16="http://schemas.microsoft.com/office/drawing/2014/main" val="1193347745"/>
                    </a:ext>
                  </a:extLst>
                </a:gridCol>
                <a:gridCol w="5868140">
                  <a:extLst>
                    <a:ext uri="{9D8B030D-6E8A-4147-A177-3AD203B41FA5}">
                      <a16:colId xmlns:a16="http://schemas.microsoft.com/office/drawing/2014/main" val="263602502"/>
                    </a:ext>
                  </a:extLst>
                </a:gridCol>
              </a:tblGrid>
              <a:tr h="386608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Применение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349281"/>
                  </a:ext>
                </a:extLst>
              </a:tr>
              <a:tr h="38660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cublasInit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(void)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Инициализация библиотеки CUBLAS. Должная вызываться перед вызовом любой другой функции CUBLAS API. Она выделяет ресурсы, необходимые для доступа к графическому процессору.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0159"/>
                  </a:ext>
                </a:extLst>
              </a:tr>
              <a:tr h="38660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cublasShutdown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(void)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Освобождает ресурсы ЦП, используемые библиотекой CUBLAS. Освобождение ресурсов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может быть отложено до завершения работы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82275"/>
                  </a:ext>
                </a:extLst>
              </a:tr>
              <a:tr h="38660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cublasGetError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(void)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последнюю ошибку, которая произошла при вызове любой из основных функций CUBLAS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424737"/>
                  </a:ext>
                </a:extLst>
              </a:tr>
              <a:tr h="38660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cublasAlloc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 n, int el, void **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dptr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Выделяет память на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объектов массива, с размером каждого объекта =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el, *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dptr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указатель на массив в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47966"/>
                  </a:ext>
                </a:extLst>
              </a:tr>
              <a:tr h="38660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cublasFree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(const void **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dptr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Уничтожение объекта по указателю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dtpr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14982"/>
                  </a:ext>
                </a:extLst>
              </a:tr>
              <a:tr h="38660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cublasSetVector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 n, int el, const void *x, int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incx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void *y, int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incy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Копируем вектор длиной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размером каждого объекта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el.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памяти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*x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*y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78382"/>
                  </a:ext>
                </a:extLst>
              </a:tr>
              <a:tr h="38660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cublasGetVector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 n, int el, const void *x, int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incx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void *y, int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incy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Копируем вектор длиной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размером каждого объекта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el.</a:t>
                      </a:r>
                    </a:p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памяти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*x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*y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25787"/>
                  </a:ext>
                </a:extLst>
              </a:tr>
              <a:tr h="38660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cublasSetMatrix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 rows, int cols, int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elemSize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void *A, int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lda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void *B, int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ldb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Копирование матрицы с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65144"/>
                  </a:ext>
                </a:extLst>
              </a:tr>
              <a:tr h="38660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cublasGetMatrix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 rows, int cols, int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elemSize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void *A, int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lda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void *B, int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ldb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Копирование матрицы с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 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258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851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146A65-D5C4-46A8-AAE3-BBC1E2F7B040}"/>
              </a:ext>
            </a:extLst>
          </p:cNvPr>
          <p:cNvSpPr txBox="1"/>
          <p:nvPr/>
        </p:nvSpPr>
        <p:spPr>
          <a:xfrm>
            <a:off x="685799" y="708733"/>
            <a:ext cx="10437921" cy="52629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BLAS1 одинарной точности: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cublasIsamax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(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 макс. Элемента)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cublasIsamin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(индекс мин. Элемента)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cublasSasum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(сумма элементов)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cublasSaxpy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(умножение вектора на число)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cublasScopy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(копирование векторов)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cublasSdot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(произведение векторов)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cublasSnrm2()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(нахождение нормы (длины) вектора)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cublasSrot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(поворот вектора)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cublasSrotg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(поворот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Гивенса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cublasSrotm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поворот 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Гивенса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cublasSrotmg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(еще один поворот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Гивенса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cublasSscal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(скалярное произведение вектора)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«Функция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cublasSswap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- (замена векторов друг на друга)</a:t>
            </a:r>
          </a:p>
        </p:txBody>
      </p:sp>
    </p:spTree>
    <p:extLst>
      <p:ext uri="{BB962C8B-B14F-4D97-AF65-F5344CB8AC3E}">
        <p14:creationId xmlns:p14="http://schemas.microsoft.com/office/powerpoint/2010/main" val="1675264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D5EB3E-3234-4A69-A15B-534067DE3284}"/>
              </a:ext>
            </a:extLst>
          </p:cNvPr>
          <p:cNvSpPr txBox="1"/>
          <p:nvPr/>
        </p:nvSpPr>
        <p:spPr>
          <a:xfrm>
            <a:off x="4181383" y="204186"/>
            <a:ext cx="3686715" cy="584775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Поворот </a:t>
            </a:r>
            <a:r>
              <a:rPr lang="ru-RU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Гивенса</a:t>
            </a:r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263C4-45E9-476C-8371-B2DE81F5C27B}"/>
              </a:ext>
            </a:extLst>
          </p:cNvPr>
          <p:cNvSpPr txBox="1"/>
          <p:nvPr/>
        </p:nvSpPr>
        <p:spPr>
          <a:xfrm>
            <a:off x="621435" y="1037938"/>
            <a:ext cx="389729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Поворот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Гивенса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в линейной алгебре линейный оператор поворота вектора на некоторый заданный угол.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6C414-1159-4B28-9DCB-01ADEC445A52}"/>
              </a:ext>
            </a:extLst>
          </p:cNvPr>
          <p:cNvSpPr txBox="1"/>
          <p:nvPr/>
        </p:nvSpPr>
        <p:spPr>
          <a:xfrm>
            <a:off x="621435" y="2368500"/>
            <a:ext cx="52555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Поворот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Гивенса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вектора на плоскости определяется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матрицей линейного оператора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EAFF2D-E013-4B50-A744-A3EC361DD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7" y="3328659"/>
            <a:ext cx="3686175" cy="2790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29DE58-DF37-4055-B4BC-0BB0277FB89A}"/>
              </a:ext>
            </a:extLst>
          </p:cNvPr>
          <p:cNvSpPr txBox="1"/>
          <p:nvPr/>
        </p:nvSpPr>
        <p:spPr>
          <a:xfrm>
            <a:off x="5053614" y="1022069"/>
            <a:ext cx="6094520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cublasSrotg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(float *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float *sb, float *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float *ss)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2A8DDE-B018-482D-B927-4A05E7F45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806" y="1624509"/>
            <a:ext cx="3940574" cy="970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E6F950E-55EE-47EB-BAB9-AFFA64A66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255" y="2847646"/>
            <a:ext cx="4257675" cy="962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7C55BDA-B96E-46F3-B73F-A26FED7AA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204" y="4121632"/>
            <a:ext cx="5581650" cy="2076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910719E-CCAF-4358-A4CD-E525C229FA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284"/>
          <a:stretch/>
        </p:blipFill>
        <p:spPr>
          <a:xfrm>
            <a:off x="4978119" y="1592490"/>
            <a:ext cx="1262883" cy="610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8B0660B-95E1-414F-93CB-E4D3104C9F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6375" y="3432895"/>
            <a:ext cx="1604286" cy="369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74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904B81-E3FE-4708-9EDA-FA764787DC1E}"/>
              </a:ext>
            </a:extLst>
          </p:cNvPr>
          <p:cNvSpPr txBox="1"/>
          <p:nvPr/>
        </p:nvSpPr>
        <p:spPr>
          <a:xfrm>
            <a:off x="4057094" y="133165"/>
            <a:ext cx="383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>
                <a:latin typeface="Arial" panose="020B0604020202020204" pitchFamily="34" charset="0"/>
                <a:cs typeface="Arial" panose="020B0604020202020204" pitchFamily="34" charset="0"/>
              </a:rPr>
              <a:t>Функции с матрицами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37BBA-8AE2-4A45-8041-6EF8D5BD4B2E}"/>
              </a:ext>
            </a:extLst>
          </p:cNvPr>
          <p:cNvSpPr txBox="1"/>
          <p:nvPr/>
        </p:nvSpPr>
        <p:spPr>
          <a:xfrm>
            <a:off x="295183" y="961051"/>
            <a:ext cx="4891596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cublasSgbmv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(char trans, int m, int n, int kl, int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float alpha, const float *A, int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const float *x, int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float beta, float *y, int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6CECE-3F6F-4073-B411-E7ABD463675E}"/>
                  </a:ext>
                </a:extLst>
              </p:cNvPr>
              <p:cNvSpPr txBox="1"/>
              <p:nvPr/>
            </p:nvSpPr>
            <p:spPr>
              <a:xfrm>
                <a:off x="443884" y="2189048"/>
                <a:ext cx="4891596" cy="25853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/>
                  <a:t>Выполняет операцию с матрицей и вектором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𝑏𝑒𝑡𝑎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𝑎𝑙𝑝h𝑎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𝑏𝑒𝑡𝑎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скаляры,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векторы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- это ленточная матрица размера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</a:t>
                </a:r>
              </a:p>
              <a:p>
                <a:r>
                  <a:rPr lang="ru-RU" dirty="0"/>
                  <a:t>состоящая из элементов с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𝑘𝑙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поддиагоналями</a:t>
                </a:r>
                <a:r>
                  <a:rPr lang="ru-RU" dirty="0"/>
                  <a:t> </a:t>
                </a:r>
              </a:p>
              <a:p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𝑘𝑢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супердиагоналями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6CECE-3F6F-4073-B411-E7ABD4636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84" y="2189048"/>
                <a:ext cx="4891596" cy="2585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585949C-9FA1-4A6A-BC5C-7F3389A5D0CB}"/>
              </a:ext>
            </a:extLst>
          </p:cNvPr>
          <p:cNvSpPr txBox="1"/>
          <p:nvPr/>
        </p:nvSpPr>
        <p:spPr>
          <a:xfrm>
            <a:off x="295183" y="5496147"/>
            <a:ext cx="53243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 ее помощью можно реализовать какой-нибудь итерационный метод решения СЛАУ.</a:t>
            </a:r>
            <a:endParaRPr lang="ru-RU"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CF064C-49E4-4A80-B98B-6E6494B82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48" y="1657224"/>
            <a:ext cx="5796448" cy="364896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39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18E1E3-462C-4576-AA40-7F117D84093A}"/>
              </a:ext>
            </a:extLst>
          </p:cNvPr>
          <p:cNvSpPr txBox="1"/>
          <p:nvPr/>
        </p:nvSpPr>
        <p:spPr>
          <a:xfrm>
            <a:off x="4074850" y="213064"/>
            <a:ext cx="3334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sz="2800" u="sng">
                <a:latin typeface="Arial" panose="020B0604020202020204" pitchFamily="34" charset="0"/>
                <a:cs typeface="Arial" panose="020B0604020202020204" pitchFamily="34" charset="0"/>
              </a:rPr>
              <a:t>CUBLAS3</a:t>
            </a:r>
            <a:endParaRPr lang="ru-RU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3D76D-8D26-47DC-A578-9FFAD3516C23}"/>
              </a:ext>
            </a:extLst>
          </p:cNvPr>
          <p:cNvSpPr txBox="1"/>
          <p:nvPr/>
        </p:nvSpPr>
        <p:spPr>
          <a:xfrm>
            <a:off x="463858" y="980956"/>
            <a:ext cx="485386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cublasSgemm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(char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int m, int n, int k, float alpha, const float *A, 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const float *B, 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float beta, float *C, 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ldc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46BFC8-399E-46CB-99CB-0A1919E67EE4}"/>
                  </a:ext>
                </a:extLst>
              </p:cNvPr>
              <p:cNvSpPr txBox="1"/>
              <p:nvPr/>
            </p:nvSpPr>
            <p:spPr>
              <a:xfrm>
                <a:off x="375081" y="2563348"/>
                <a:ext cx="6094520" cy="31393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вычисляет произведение матрицы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и матрицы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умножает результат на скаляр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𝑎𝑙𝑝h𝑎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 добавляет сумму к произведению матрицы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и скаляра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𝑏𝑒𝑡𝑎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𝑏𝑒𝑡𝑎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𝑎𝑙𝑝h𝑎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𝑏𝑒𝑡𝑎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скаляры,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–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матрицы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𝑙𝑑𝑎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𝑙𝑑𝑏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𝑙𝑑𝑐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являются главными измерениями двумерных массивов, содержащих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46BFC8-399E-46CB-99CB-0A1919E6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1" y="2563348"/>
                <a:ext cx="6094520" cy="3139321"/>
              </a:xfrm>
              <a:prstGeom prst="rect">
                <a:avLst/>
              </a:prstGeom>
              <a:blipFill>
                <a:blip r:embed="rId3"/>
                <a:stretch>
                  <a:fillRect l="-597" t="-384" b="-1536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F23863-5F27-482A-A51A-45809B9744E7}"/>
              </a:ext>
            </a:extLst>
          </p:cNvPr>
          <p:cNvSpPr txBox="1"/>
          <p:nvPr/>
        </p:nvSpPr>
        <p:spPr>
          <a:xfrm>
            <a:off x="6469601" y="1118347"/>
            <a:ext cx="53880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cublasSsymm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(char side, char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int m, int n, float alpha, const float *A, 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const float *B, 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float beta, float *C, 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ldc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2C5839-F722-4206-AD71-6DF218D951D7}"/>
                  </a:ext>
                </a:extLst>
              </p:cNvPr>
              <p:cNvSpPr txBox="1"/>
              <p:nvPr/>
            </p:nvSpPr>
            <p:spPr>
              <a:xfrm>
                <a:off x="6779560" y="2701847"/>
                <a:ext cx="5037359" cy="28623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𝑏𝑒𝑡𝑎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или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𝑏𝑒𝑡𝑎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𝑎𝑙𝑝h𝑎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𝑏𝑒𝑡𝑎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скаляры,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симметричная матрица, состоящая из элементов одинарной точности, хранится в нижнем или верхнем режиме хранения.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матрицы, размером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состоящие из элементов одинарной точности.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2C5839-F722-4206-AD71-6DF218D95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60" y="2701847"/>
                <a:ext cx="5037359" cy="2862322"/>
              </a:xfrm>
              <a:prstGeom prst="rect">
                <a:avLst/>
              </a:prstGeom>
              <a:blipFill>
                <a:blip r:embed="rId4"/>
                <a:stretch>
                  <a:fillRect l="-601" b="-16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8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08798-66F9-4953-8E09-DC719695FAF4}"/>
              </a:ext>
            </a:extLst>
          </p:cNvPr>
          <p:cNvSpPr txBox="1"/>
          <p:nvPr/>
        </p:nvSpPr>
        <p:spPr>
          <a:xfrm>
            <a:off x="3719743" y="177553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Примеры с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4B3351-BBA5-4F19-B2E2-D10E1433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35" y="1054268"/>
            <a:ext cx="5860301" cy="3262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C666C0-B9DE-4135-ABFC-3B2E61AA3E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1"/>
          <a:stretch/>
        </p:blipFill>
        <p:spPr>
          <a:xfrm>
            <a:off x="6589449" y="1145219"/>
            <a:ext cx="5150828" cy="2814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21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1137</Words>
  <Application>Microsoft Office PowerPoint</Application>
  <PresentationFormat>Широкоэкранный</PresentationFormat>
  <Paragraphs>102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Иларионов Денис Алексеевич</dc:creator>
  <cp:lastModifiedBy>Иларионов Денис Алексеевич</cp:lastModifiedBy>
  <cp:revision>28</cp:revision>
  <dcterms:created xsi:type="dcterms:W3CDTF">2020-12-18T10:57:23Z</dcterms:created>
  <dcterms:modified xsi:type="dcterms:W3CDTF">2020-12-18T13:04:34Z</dcterms:modified>
</cp:coreProperties>
</file>