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A-C550-4BF8-8A51-D1A2CEB078F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D62C153-06A0-475B-83F7-E3227D49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9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A-C550-4BF8-8A51-D1A2CEB078F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62C153-06A0-475B-83F7-E3227D49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5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A-C550-4BF8-8A51-D1A2CEB078F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62C153-06A0-475B-83F7-E3227D49988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070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A-C550-4BF8-8A51-D1A2CEB078F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2C153-06A0-475B-83F7-E3227D49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34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A-C550-4BF8-8A51-D1A2CEB078F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2C153-06A0-475B-83F7-E3227D49988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581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A-C550-4BF8-8A51-D1A2CEB078F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2C153-06A0-475B-83F7-E3227D49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2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A-C550-4BF8-8A51-D1A2CEB078F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C153-06A0-475B-83F7-E3227D49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70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A-C550-4BF8-8A51-D1A2CEB078F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C153-06A0-475B-83F7-E3227D49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A-C550-4BF8-8A51-D1A2CEB078F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C153-06A0-475B-83F7-E3227D49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8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A-C550-4BF8-8A51-D1A2CEB078F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62C153-06A0-475B-83F7-E3227D49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A-C550-4BF8-8A51-D1A2CEB078F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62C153-06A0-475B-83F7-E3227D49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3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A-C550-4BF8-8A51-D1A2CEB078F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62C153-06A0-475B-83F7-E3227D49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A-C550-4BF8-8A51-D1A2CEB078F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C153-06A0-475B-83F7-E3227D49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A-C550-4BF8-8A51-D1A2CEB078F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C153-06A0-475B-83F7-E3227D49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6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A-C550-4BF8-8A51-D1A2CEB078F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C153-06A0-475B-83F7-E3227D49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1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A-C550-4BF8-8A51-D1A2CEB078F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2C153-06A0-475B-83F7-E3227D49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80CCA-C550-4BF8-8A51-D1A2CEB078F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D62C153-06A0-475B-83F7-E3227D49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1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 3: Biomarkers for Predicting Prostate Cancer Recurrence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PubH</a:t>
            </a:r>
            <a:r>
              <a:rPr lang="en-US" dirty="0"/>
              <a:t> 7465: </a:t>
            </a:r>
            <a:r>
              <a:rPr lang="en-US" dirty="0" err="1"/>
              <a:t>Biostatistical</a:t>
            </a:r>
            <a:r>
              <a:rPr lang="en-US" dirty="0"/>
              <a:t> Consulting</a:t>
            </a:r>
          </a:p>
          <a:p>
            <a:r>
              <a:rPr lang="en-US" dirty="0"/>
              <a:t>Spring 2024</a:t>
            </a:r>
          </a:p>
          <a:p>
            <a:r>
              <a:rPr lang="en-US" dirty="0"/>
              <a:t>Ann Brearley</a:t>
            </a:r>
          </a:p>
        </p:txBody>
      </p:sp>
    </p:spTree>
    <p:extLst>
      <p:ext uri="{BB962C8B-B14F-4D97-AF65-F5344CB8AC3E}">
        <p14:creationId xmlns:p14="http://schemas.microsoft.com/office/powerpoint/2010/main" val="183721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Biomarkers and other Covariates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will consider 40 candidate biomarkers</a:t>
            </a:r>
          </a:p>
          <a:p>
            <a:pPr lvl="1"/>
            <a:r>
              <a:rPr lang="en-US" sz="1800" dirty="0"/>
              <a:t> They are standardized to have SD = 1.</a:t>
            </a:r>
          </a:p>
          <a:p>
            <a:r>
              <a:rPr lang="en-US" sz="2000" dirty="0"/>
              <a:t>The following clinical covariates were also extracted from the medical records:</a:t>
            </a:r>
          </a:p>
          <a:p>
            <a:pPr lvl="1"/>
            <a:r>
              <a:rPr lang="en-US" sz="1800" dirty="0"/>
              <a:t> Age</a:t>
            </a:r>
          </a:p>
          <a:p>
            <a:pPr lvl="1"/>
            <a:r>
              <a:rPr lang="en-US" sz="1800" dirty="0"/>
              <a:t> Preoperative PSA</a:t>
            </a:r>
          </a:p>
          <a:p>
            <a:pPr lvl="1"/>
            <a:r>
              <a:rPr lang="en-US" sz="1800" dirty="0"/>
              <a:t> Gleason score</a:t>
            </a:r>
          </a:p>
          <a:p>
            <a:pPr lvl="1"/>
            <a:r>
              <a:rPr lang="en-US" sz="1800" dirty="0"/>
              <a:t> Non-localized tumor indicator</a:t>
            </a:r>
          </a:p>
          <a:p>
            <a:r>
              <a:rPr lang="en-US" sz="2000" dirty="0"/>
              <a:t> All are known to be associated with </a:t>
            </a:r>
            <a:r>
              <a:rPr lang="en-US" sz="2000" dirty="0" err="1"/>
              <a:t>PCa</a:t>
            </a:r>
            <a:r>
              <a:rPr lang="en-US" sz="2000" dirty="0"/>
              <a:t> recurrence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9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1513"/>
            <a:ext cx="8915400" cy="4592377"/>
          </a:xfrm>
        </p:spPr>
        <p:txBody>
          <a:bodyPr>
            <a:normAutofit/>
          </a:bodyPr>
          <a:lstStyle/>
          <a:p>
            <a:r>
              <a:rPr lang="en-US" sz="2000" dirty="0"/>
              <a:t>Write a short (one-two page max) statistical analysis plan to answer the following scientific questions:</a:t>
            </a:r>
          </a:p>
          <a:p>
            <a:pPr lvl="1"/>
            <a:r>
              <a:rPr lang="en-US" sz="1800" dirty="0"/>
              <a:t>Can these biomarkers be combined with clinical covariates to develop a predictive model for prostate cancer recurrence within 5 years of prostatectomy?</a:t>
            </a:r>
          </a:p>
          <a:p>
            <a:pPr lvl="1"/>
            <a:r>
              <a:rPr lang="en-US" sz="1800" dirty="0"/>
              <a:t>Does adding the biomarkers to the clinical covariates result in better predictions than using the clinical covariates, alone?</a:t>
            </a:r>
          </a:p>
          <a:p>
            <a:r>
              <a:rPr lang="en-US" sz="2000" dirty="0"/>
              <a:t>In addition to a description of what your approach to answering the questions is (summary measure, method to estimate, etc.) also include a “Table 1” descriptive table and a “shell” of a table for results based on proposed method, i.e., column and row labels, but not any of the numerical results.</a:t>
            </a:r>
          </a:p>
        </p:txBody>
      </p:sp>
    </p:spTree>
    <p:extLst>
      <p:ext uri="{BB962C8B-B14F-4D97-AF65-F5344CB8AC3E}">
        <p14:creationId xmlns:p14="http://schemas.microsoft.com/office/powerpoint/2010/main" val="2153414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Assignment,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Part 1</a:t>
            </a:r>
          </a:p>
          <a:p>
            <a:pPr lvl="1"/>
            <a:r>
              <a:rPr lang="en-US" sz="2000" dirty="0"/>
              <a:t>Write your statistical analysis plan and upload it to Canvas by noon this Friday. I will review the plans and provide comments and suggestions over the weekend. They will be graded as satisfactory or not satisfactory.</a:t>
            </a:r>
          </a:p>
          <a:p>
            <a:pPr marL="457200" lvl="1" indent="0">
              <a:buNone/>
            </a:pPr>
            <a:r>
              <a:rPr lang="en-US" sz="2000" dirty="0"/>
              <a:t>Part 2</a:t>
            </a:r>
          </a:p>
          <a:p>
            <a:pPr lvl="1"/>
            <a:r>
              <a:rPr lang="en-US" sz="2000" dirty="0"/>
              <a:t>We will discuss the SAP’s in class next Monday. Be prepared to explain the choices you made.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8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(in Canvas)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background presentation</a:t>
            </a:r>
          </a:p>
          <a:p>
            <a:r>
              <a:rPr lang="en-US" sz="2000" dirty="0"/>
              <a:t>The data</a:t>
            </a:r>
          </a:p>
          <a:p>
            <a:r>
              <a:rPr lang="en-US" sz="2000" dirty="0"/>
              <a:t>The data dictionary</a:t>
            </a:r>
          </a:p>
          <a:p>
            <a:endParaRPr lang="en-US" sz="2000" dirty="0"/>
          </a:p>
          <a:p>
            <a:r>
              <a:rPr lang="en-US" sz="2000" b="1" dirty="0"/>
              <a:t>Next week</a:t>
            </a:r>
            <a:r>
              <a:rPr lang="en-US" sz="2000" dirty="0"/>
              <a:t>, your assignment will be to carry out your planned analysis to address the research questions for the </a:t>
            </a:r>
            <a:r>
              <a:rPr lang="en-US" sz="2000" dirty="0" err="1"/>
              <a:t>PCa</a:t>
            </a:r>
            <a:r>
              <a:rPr lang="en-US" sz="2000" dirty="0"/>
              <a:t> study, and to write a complete analysis report.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3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case study was developed by Prof. Joseph S. Koopmeiners, based on his collaborative work. It has been slightly updated by subsequent instructors, Anne Eaton and Ann Brearley.</a:t>
            </a:r>
          </a:p>
          <a:p>
            <a:r>
              <a:rPr lang="en-US" sz="2000" dirty="0"/>
              <a:t>Goal: Develop a predictive model for prostate cancer recurrence from 40 candidate biomarkers</a:t>
            </a:r>
          </a:p>
          <a:p>
            <a:r>
              <a:rPr lang="en-US" sz="2000" dirty="0"/>
              <a:t>Citation: </a:t>
            </a:r>
            <a:r>
              <a:rPr lang="en-US" sz="2000" dirty="0" err="1"/>
              <a:t>Rizzardi</a:t>
            </a:r>
            <a:r>
              <a:rPr lang="en-US" sz="2000" dirty="0"/>
              <a:t>, A.E., </a:t>
            </a:r>
            <a:r>
              <a:rPr lang="en-US" sz="2000" dirty="0" err="1"/>
              <a:t>Rosener</a:t>
            </a:r>
            <a:r>
              <a:rPr lang="en-US" sz="2000" dirty="0"/>
              <a:t>, N.K., </a:t>
            </a:r>
            <a:r>
              <a:rPr lang="en-US" sz="2000" b="1" dirty="0"/>
              <a:t>Koopmeiners, J.S.</a:t>
            </a:r>
            <a:r>
              <a:rPr lang="en-US" sz="2000" dirty="0"/>
              <a:t>, Vogel, R.I., Metzger, G.J., Forster, C.L., Marston, L.O., Tiffany, J.R., McCarthy, J.B., Turley, E.A., Warlick, C.A., Henriksen, J.C., </a:t>
            </a:r>
            <a:r>
              <a:rPr lang="en-US" sz="2000" dirty="0" err="1"/>
              <a:t>Schmechel</a:t>
            </a:r>
            <a:r>
              <a:rPr lang="en-US" sz="2000" dirty="0"/>
              <a:t>, S.C. “Evaluation of Protein Biomarkers of Prostate Cancer Aggressiveness.” BMC Cancer, </a:t>
            </a:r>
            <a:r>
              <a:rPr lang="en-US" sz="2000" b="1" dirty="0"/>
              <a:t>14</a:t>
            </a:r>
            <a:r>
              <a:rPr lang="en-US" sz="2000" dirty="0"/>
              <a:t>, Article 244, 2014.</a:t>
            </a:r>
          </a:p>
        </p:txBody>
      </p:sp>
    </p:spTree>
    <p:extLst>
      <p:ext uri="{BB962C8B-B14F-4D97-AF65-F5344CB8AC3E}">
        <p14:creationId xmlns:p14="http://schemas.microsoft.com/office/powerpoint/2010/main" val="78025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Prostate Cancer (</a:t>
            </a:r>
            <a:r>
              <a:rPr lang="en-US" dirty="0" err="1"/>
              <a:t>PCa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most common cancer among men in the United States (excluding non-melanoma skin cancer)</a:t>
            </a:r>
          </a:p>
          <a:p>
            <a:r>
              <a:rPr lang="en-US" sz="2000" dirty="0"/>
              <a:t>In 2020:</a:t>
            </a:r>
          </a:p>
          <a:p>
            <a:pPr lvl="1"/>
            <a:r>
              <a:rPr lang="en-US" sz="1800" dirty="0"/>
              <a:t> 191,930 new cases</a:t>
            </a:r>
          </a:p>
          <a:p>
            <a:pPr lvl="1"/>
            <a:r>
              <a:rPr lang="en-US" sz="1800" dirty="0"/>
              <a:t>   33,330 deaths</a:t>
            </a:r>
          </a:p>
          <a:p>
            <a:r>
              <a:rPr lang="en-US" sz="2000" dirty="0"/>
              <a:t>Overall survival from </a:t>
            </a:r>
            <a:r>
              <a:rPr lang="en-US" sz="2000" dirty="0" err="1"/>
              <a:t>PCa</a:t>
            </a:r>
            <a:r>
              <a:rPr lang="en-US" sz="2000" dirty="0"/>
              <a:t> is very good with 97.8% 5-year survival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Overtreatment of </a:t>
            </a:r>
            <a:r>
              <a:rPr lang="en-US" dirty="0" err="1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3378"/>
            <a:ext cx="10515600" cy="5030301"/>
          </a:xfrm>
        </p:spPr>
        <p:txBody>
          <a:bodyPr>
            <a:normAutofit/>
          </a:bodyPr>
          <a:lstStyle/>
          <a:p>
            <a:r>
              <a:rPr lang="en-US" sz="2000" dirty="0"/>
              <a:t>The majority of </a:t>
            </a:r>
            <a:r>
              <a:rPr lang="en-US" sz="2000" dirty="0" err="1"/>
              <a:t>PCa</a:t>
            </a:r>
            <a:r>
              <a:rPr lang="en-US" sz="2000" dirty="0"/>
              <a:t> tumors are detected by prostate-specific antigen (PSA) blood test screening:</a:t>
            </a:r>
          </a:p>
          <a:p>
            <a:pPr lvl="1"/>
            <a:r>
              <a:rPr lang="en-US" sz="1800" dirty="0"/>
              <a:t>Elevated PSA can arise due to cancer or to non-cancer conditions such as enlarged prostate, so a biopsy is needed to confirm </a:t>
            </a:r>
          </a:p>
          <a:p>
            <a:pPr lvl="1"/>
            <a:r>
              <a:rPr lang="en-US" sz="1800" dirty="0"/>
              <a:t>50% to 62% of tumors would otherwise never be clinically recognized (’indolent’)</a:t>
            </a:r>
          </a:p>
          <a:p>
            <a:pPr lvl="1"/>
            <a:r>
              <a:rPr lang="en-US" sz="1800" dirty="0"/>
              <a:t> The rest would become symptomatic within 7 to 14 years after detection</a:t>
            </a:r>
          </a:p>
          <a:p>
            <a:pPr lvl="1"/>
            <a:r>
              <a:rPr lang="en-US" sz="1800" dirty="0"/>
              <a:t> Most cancers detected through PSA screening will be localized, low-risk cancers (Gleason score = 6 or lower)</a:t>
            </a:r>
          </a:p>
          <a:p>
            <a:pPr lvl="2"/>
            <a:r>
              <a:rPr lang="en-US" sz="1600" dirty="0"/>
              <a:t>Gleason scale rates </a:t>
            </a:r>
            <a:r>
              <a:rPr lang="en-US" sz="1600" dirty="0" err="1"/>
              <a:t>PCa</a:t>
            </a:r>
            <a:r>
              <a:rPr lang="en-US" sz="1600" dirty="0"/>
              <a:t> biopsy tissue on a 1 to 5 scale (5 is least normal)</a:t>
            </a:r>
          </a:p>
          <a:p>
            <a:pPr lvl="2"/>
            <a:r>
              <a:rPr lang="en-US" sz="1600" dirty="0"/>
              <a:t>First number is the rating for the most common pattern observed</a:t>
            </a:r>
          </a:p>
          <a:p>
            <a:pPr lvl="2"/>
            <a:r>
              <a:rPr lang="en-US" sz="1600" dirty="0"/>
              <a:t>Second number is the rating for the second most common</a:t>
            </a:r>
          </a:p>
          <a:p>
            <a:pPr lvl="2"/>
            <a:r>
              <a:rPr lang="en-US" sz="1600" dirty="0"/>
              <a:t>Reported score is the sum of the two ratings, e.g. 3+4 = 7</a:t>
            </a:r>
          </a:p>
          <a:p>
            <a:pPr lvl="2"/>
            <a:r>
              <a:rPr lang="en-US" sz="1600" dirty="0"/>
              <a:t>Scores below 6 are not reported</a:t>
            </a:r>
          </a:p>
        </p:txBody>
      </p:sp>
    </p:spTree>
    <p:extLst>
      <p:ext uri="{BB962C8B-B14F-4D97-AF65-F5344CB8AC3E}">
        <p14:creationId xmlns:p14="http://schemas.microsoft.com/office/powerpoint/2010/main" val="194356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Overtreatment of </a:t>
            </a:r>
            <a:r>
              <a:rPr lang="en-US" dirty="0" err="1"/>
              <a:t>PCa</a:t>
            </a:r>
            <a:r>
              <a:rPr lang="en-US" dirty="0"/>
              <a:t>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the PSA blood test level is high, then a biopsy is typically done.</a:t>
            </a:r>
          </a:p>
          <a:p>
            <a:r>
              <a:rPr lang="en-US" sz="2000" dirty="0"/>
              <a:t>If the biopsy tissue sample indicates a localized, low-risk cancer, then active surveillance (or ”watchful waiting”) is recommended.</a:t>
            </a:r>
          </a:p>
          <a:p>
            <a:pPr lvl="1"/>
            <a:r>
              <a:rPr lang="en-US" sz="1800" dirty="0"/>
              <a:t> i.e. watch the tumor and only treat if it progresses</a:t>
            </a:r>
          </a:p>
          <a:p>
            <a:r>
              <a:rPr lang="en-US" sz="2000" dirty="0"/>
              <a:t>If the biopsy indicates a non-localized and/or high-risk cancer, then treatment with surgery (or radiation?) is recommended.</a:t>
            </a:r>
          </a:p>
          <a:p>
            <a:r>
              <a:rPr lang="en-US" sz="2000" dirty="0"/>
              <a:t>Nevertheless, many men with low-grade prostate cancer are treated with definitive therapy (surgery)</a:t>
            </a:r>
          </a:p>
          <a:p>
            <a:pPr lvl="1"/>
            <a:r>
              <a:rPr lang="en-US" sz="1800" dirty="0"/>
              <a:t> Lots of nasty side-effects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4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search for </a:t>
            </a:r>
            <a:r>
              <a:rPr lang="en-US" dirty="0" err="1"/>
              <a:t>PCa</a:t>
            </a:r>
            <a:r>
              <a:rPr lang="en-US" dirty="0"/>
              <a:t> biomarkers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Many men and treating physicians are uncomfortable delaying treatment</a:t>
            </a:r>
          </a:p>
          <a:p>
            <a:pPr lvl="1"/>
            <a:r>
              <a:rPr lang="en-US" sz="1800" dirty="0"/>
              <a:t> Some men with localized, low-grade disease will die from </a:t>
            </a:r>
            <a:r>
              <a:rPr lang="en-US" sz="1800" dirty="0" err="1"/>
              <a:t>PCa</a:t>
            </a:r>
            <a:endParaRPr lang="en-US" sz="1800" dirty="0"/>
          </a:p>
          <a:p>
            <a:r>
              <a:rPr lang="en-US" sz="2000" dirty="0"/>
              <a:t>In addition, there is a group of men with moderate-grade disease (Gleason score = 7) where the best course of action is unclear</a:t>
            </a:r>
          </a:p>
          <a:p>
            <a:r>
              <a:rPr lang="en-US" sz="2000" dirty="0"/>
              <a:t>There is a strong desire to identify biomarkers that could be used to predict </a:t>
            </a:r>
            <a:r>
              <a:rPr lang="en-US" sz="2000" dirty="0" err="1"/>
              <a:t>PCa</a:t>
            </a:r>
            <a:r>
              <a:rPr lang="en-US" sz="2000" dirty="0"/>
              <a:t> mortality from the initial biopsy results.</a:t>
            </a:r>
          </a:p>
          <a:p>
            <a:r>
              <a:rPr lang="en-US" sz="2000" dirty="0"/>
              <a:t>For similar reasons, there is also a strong desire to identify markers that could be used to predict </a:t>
            </a:r>
            <a:r>
              <a:rPr lang="en-US" sz="2000" dirty="0" err="1"/>
              <a:t>PCa</a:t>
            </a:r>
            <a:r>
              <a:rPr lang="en-US" sz="2000" dirty="0"/>
              <a:t> recurrence in men who were treated (i.e. underwent surgery)</a:t>
            </a:r>
          </a:p>
        </p:txBody>
      </p:sp>
    </p:spTree>
    <p:extLst>
      <p:ext uri="{BB962C8B-B14F-4D97-AF65-F5344CB8AC3E}">
        <p14:creationId xmlns:p14="http://schemas.microsoft.com/office/powerpoint/2010/main" val="143145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number of authors have identified a list of candidate biomarkers (40, in total) for predicting prostate cancer recurrence.</a:t>
            </a:r>
          </a:p>
          <a:p>
            <a:r>
              <a:rPr lang="en-US" sz="2000" dirty="0"/>
              <a:t>Can these biomarkers be combined with clinical covariates to develop a predictive model for prostate cancer recurrence within 5 years of prostatectomy?</a:t>
            </a:r>
          </a:p>
          <a:p>
            <a:r>
              <a:rPr lang="en-US" sz="2000" dirty="0"/>
              <a:t>Does adding the biomarkers to the clinical covariates result in better predictions than using the clinical covariates, alone?</a:t>
            </a:r>
          </a:p>
        </p:txBody>
      </p:sp>
    </p:spTree>
    <p:extLst>
      <p:ext uri="{BB962C8B-B14F-4D97-AF65-F5344CB8AC3E}">
        <p14:creationId xmlns:p14="http://schemas.microsoft.com/office/powerpoint/2010/main" val="180587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Tumor samples were collected from men (N=400) undergoing radical prostatectomy for </a:t>
            </a:r>
            <a:r>
              <a:rPr lang="en-US" sz="2000" dirty="0" err="1"/>
              <a:t>PCa</a:t>
            </a:r>
            <a:r>
              <a:rPr lang="en-US" sz="2000" dirty="0"/>
              <a:t> at the University of Minnesota Medical Center from 1999 - 2008.</a:t>
            </a:r>
          </a:p>
          <a:p>
            <a:pPr lvl="1"/>
            <a:r>
              <a:rPr lang="en-US" sz="1800" dirty="0"/>
              <a:t> Demographic and clinical variables were abstracted from medical records</a:t>
            </a:r>
          </a:p>
          <a:p>
            <a:pPr lvl="1"/>
            <a:r>
              <a:rPr lang="en-US" sz="1800" dirty="0"/>
              <a:t> Tumor samples were stained for various biomarkers using IHC staining</a:t>
            </a:r>
          </a:p>
        </p:txBody>
      </p:sp>
    </p:spTree>
    <p:extLst>
      <p:ext uri="{BB962C8B-B14F-4D97-AF65-F5344CB8AC3E}">
        <p14:creationId xmlns:p14="http://schemas.microsoft.com/office/powerpoint/2010/main" val="248249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Our outcome is </a:t>
            </a:r>
            <a:r>
              <a:rPr lang="en-US" sz="2000" dirty="0" err="1"/>
              <a:t>PCa</a:t>
            </a:r>
            <a:r>
              <a:rPr lang="en-US" sz="2000" dirty="0"/>
              <a:t> recurrence</a:t>
            </a:r>
          </a:p>
          <a:p>
            <a:pPr lvl="1"/>
            <a:r>
              <a:rPr lang="en-US" sz="1800" dirty="0"/>
              <a:t> Time from prostatectomy to biochemical recurrence</a:t>
            </a:r>
          </a:p>
          <a:p>
            <a:pPr lvl="1"/>
            <a:r>
              <a:rPr lang="en-US" sz="1800" dirty="0"/>
              <a:t> Biochemical recurrence defined as date of PSA value &gt;= 0.2 ng/mL</a:t>
            </a:r>
          </a:p>
          <a:p>
            <a:pPr lvl="1"/>
            <a:r>
              <a:rPr lang="en-US" sz="1800" dirty="0"/>
              <a:t> Time-to-recurrence censored at last contact date</a:t>
            </a:r>
          </a:p>
          <a:p>
            <a:pPr lvl="1"/>
            <a:r>
              <a:rPr lang="en-US" sz="1800" dirty="0"/>
              <a:t> All participants who did not develop recurrence were followed at least 5 years – therefore, we can create a binary outcome variable and don’t need to deal with censoring</a:t>
            </a:r>
          </a:p>
          <a:p>
            <a:pPr lvl="1"/>
            <a:r>
              <a:rPr lang="en-US" sz="1800" dirty="0"/>
              <a:t>Need to create this outcome variable carefully!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882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556</TotalTime>
  <Words>1063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Case Study 3: Biomarkers for Predicting Prostate Cancer Recurrence </vt:lpstr>
      <vt:lpstr>Acknowledgement</vt:lpstr>
      <vt:lpstr>Prostate Cancer (PCa)</vt:lpstr>
      <vt:lpstr>Overtreatment of PCa</vt:lpstr>
      <vt:lpstr>Overtreatment of PCa, cont.</vt:lpstr>
      <vt:lpstr>The search for PCa biomarkers</vt:lpstr>
      <vt:lpstr>Research Questions</vt:lpstr>
      <vt:lpstr>Data</vt:lpstr>
      <vt:lpstr>Outcome</vt:lpstr>
      <vt:lpstr>Candidate Biomarkers and other Covariates</vt:lpstr>
      <vt:lpstr>Assignment</vt:lpstr>
      <vt:lpstr>Assignment, cont.</vt:lpstr>
      <vt:lpstr>Resources (in Canvas)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1: Laryngoscope Trial </dc:title>
  <dc:creator>Ann Brearley</dc:creator>
  <cp:lastModifiedBy>Ann M Brearley</cp:lastModifiedBy>
  <cp:revision>43</cp:revision>
  <dcterms:created xsi:type="dcterms:W3CDTF">2018-01-21T02:11:47Z</dcterms:created>
  <dcterms:modified xsi:type="dcterms:W3CDTF">2024-03-08T22:18:01Z</dcterms:modified>
</cp:coreProperties>
</file>