
<file path=[Content_Types].xml><?xml version="1.0" encoding="utf-8"?>
<Types xmlns="http://schemas.openxmlformats.org/package/2006/content-types">
  <Default Extension="jpe" ContentType="image/jpeg"/>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0" r:id="rId7"/>
    <p:sldId id="261" r:id="rId8"/>
    <p:sldId id="262" r:id="rId9"/>
    <p:sldId id="268"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880CCA-C550-4BF8-8A51-D1A2CEB078FE}"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248421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0CCA-C550-4BF8-8A51-D1A2CEB078FE}"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271030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0CCA-C550-4BF8-8A51-D1A2CEB078FE}"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286941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0CCA-C550-4BF8-8A51-D1A2CEB078FE}"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182037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80CCA-C550-4BF8-8A51-D1A2CEB078FE}"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378716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80CCA-C550-4BF8-8A51-D1A2CEB078FE}"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283377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880CCA-C550-4BF8-8A51-D1A2CEB078FE}"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390072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880CCA-C550-4BF8-8A51-D1A2CEB078FE}"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13109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80CCA-C550-4BF8-8A51-D1A2CEB078FE}"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129431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880CCA-C550-4BF8-8A51-D1A2CEB078FE}"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4068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880CCA-C550-4BF8-8A51-D1A2CEB078FE}"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C153-06A0-475B-83F7-E3227D499882}" type="slidenum">
              <a:rPr lang="en-US" smtClean="0"/>
              <a:t>‹#›</a:t>
            </a:fld>
            <a:endParaRPr lang="en-US"/>
          </a:p>
        </p:txBody>
      </p:sp>
    </p:spTree>
    <p:extLst>
      <p:ext uri="{BB962C8B-B14F-4D97-AF65-F5344CB8AC3E}">
        <p14:creationId xmlns:p14="http://schemas.microsoft.com/office/powerpoint/2010/main" val="188053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80CCA-C550-4BF8-8A51-D1A2CEB078FE}" type="datetimeFigureOut">
              <a:rPr lang="en-US" smtClean="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C153-06A0-475B-83F7-E3227D499882}" type="slidenum">
              <a:rPr lang="en-US" smtClean="0"/>
              <a:t>‹#›</a:t>
            </a:fld>
            <a:endParaRPr lang="en-US"/>
          </a:p>
        </p:txBody>
      </p:sp>
    </p:spTree>
    <p:extLst>
      <p:ext uri="{BB962C8B-B14F-4D97-AF65-F5344CB8AC3E}">
        <p14:creationId xmlns:p14="http://schemas.microsoft.com/office/powerpoint/2010/main" val="36579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auseweb.org/tshs/laryngosco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feinthefastlane.com/ccc/direct-laryngoscopy/" TargetMode="External"/><Relationship Id="rId2" Type="http://schemas.openxmlformats.org/officeDocument/2006/relationships/hyperlink" Target="https://en.wikipedia.org/wiki/Tracheal_intub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raining.seer.cancer.gov/head-neck/anatomy/overview.html" TargetMode="External"/><Relationship Id="rId2" Type="http://schemas.openxmlformats.org/officeDocument/2006/relationships/image" Target="../media/image1.jpe"/><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www.rchsd.org/health-articles/laryngoscop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Case Study 1: Laryngoscope Trial</a:t>
            </a:r>
            <a:br>
              <a:rPr lang="en-US" sz="5400" dirty="0"/>
            </a:br>
            <a:endParaRPr lang="en-US" sz="5400" dirty="0"/>
          </a:p>
        </p:txBody>
      </p:sp>
      <p:sp>
        <p:nvSpPr>
          <p:cNvPr id="3" name="Subtitle 2"/>
          <p:cNvSpPr>
            <a:spLocks noGrp="1"/>
          </p:cNvSpPr>
          <p:nvPr>
            <p:ph type="subTitle" idx="1"/>
          </p:nvPr>
        </p:nvSpPr>
        <p:spPr/>
        <p:txBody>
          <a:bodyPr>
            <a:normAutofit/>
          </a:bodyPr>
          <a:lstStyle/>
          <a:p>
            <a:r>
              <a:rPr lang="en-US" dirty="0" err="1"/>
              <a:t>PubH</a:t>
            </a:r>
            <a:r>
              <a:rPr lang="en-US" dirty="0"/>
              <a:t> 7465: </a:t>
            </a:r>
            <a:r>
              <a:rPr lang="en-US" dirty="0" err="1"/>
              <a:t>Biostatistical</a:t>
            </a:r>
            <a:r>
              <a:rPr lang="en-US" dirty="0"/>
              <a:t> Consulting</a:t>
            </a:r>
          </a:p>
          <a:p>
            <a:r>
              <a:rPr lang="en-US" dirty="0"/>
              <a:t>Spring 2024</a:t>
            </a:r>
          </a:p>
          <a:p>
            <a:r>
              <a:rPr lang="en-US" dirty="0"/>
              <a:t>Ann Brearley</a:t>
            </a:r>
          </a:p>
        </p:txBody>
      </p:sp>
    </p:spTree>
    <p:extLst>
      <p:ext uri="{BB962C8B-B14F-4D97-AF65-F5344CB8AC3E}">
        <p14:creationId xmlns:p14="http://schemas.microsoft.com/office/powerpoint/2010/main" val="183721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a:t>Subjects = 99</a:t>
            </a:r>
          </a:p>
        </p:txBody>
      </p:sp>
      <p:sp>
        <p:nvSpPr>
          <p:cNvPr id="3" name="Content Placeholder 2"/>
          <p:cNvSpPr>
            <a:spLocks noGrp="1"/>
          </p:cNvSpPr>
          <p:nvPr>
            <p:ph idx="1"/>
          </p:nvPr>
        </p:nvSpPr>
        <p:spPr>
          <a:xfrm>
            <a:off x="838200" y="1325562"/>
            <a:ext cx="10515600" cy="5307057"/>
          </a:xfrm>
        </p:spPr>
        <p:txBody>
          <a:bodyPr>
            <a:normAutofit fontScale="92500" lnSpcReduction="10000"/>
          </a:bodyPr>
          <a:lstStyle/>
          <a:p>
            <a:r>
              <a:rPr lang="en-US" dirty="0"/>
              <a:t>The fraction of </a:t>
            </a:r>
            <a:r>
              <a:rPr lang="en-US" b="1" dirty="0"/>
              <a:t>obese and morbidly obese</a:t>
            </a:r>
            <a:r>
              <a:rPr lang="en-US" dirty="0"/>
              <a:t> patients is rapidly increasing worldwide. </a:t>
            </a:r>
            <a:r>
              <a:rPr lang="en-US" b="1" dirty="0"/>
              <a:t>Tracheal intubation can be difficult </a:t>
            </a:r>
            <a:r>
              <a:rPr lang="en-US" dirty="0"/>
              <a:t>in these patients because the limited oropharyngeal space may impede adequate visualization. Thus it was decided to test the laryngoscope performance on patient cases for whom the </a:t>
            </a:r>
            <a:r>
              <a:rPr lang="en-US" b="1" dirty="0"/>
              <a:t>most technology benefit </a:t>
            </a:r>
            <a:r>
              <a:rPr lang="en-US" dirty="0"/>
              <a:t>would be anticipated.</a:t>
            </a:r>
          </a:p>
          <a:p>
            <a:r>
              <a:rPr lang="en-US" dirty="0"/>
              <a:t>The study enrolled patients with a </a:t>
            </a:r>
            <a:r>
              <a:rPr lang="en-US" b="1" dirty="0"/>
              <a:t>body mass index between 30 and 50 kg/m2 </a:t>
            </a:r>
            <a:r>
              <a:rPr lang="en-US" dirty="0"/>
              <a:t>who required </a:t>
            </a:r>
            <a:r>
              <a:rPr lang="en-US" dirty="0" err="1"/>
              <a:t>orotracheal</a:t>
            </a:r>
            <a:r>
              <a:rPr lang="en-US" dirty="0"/>
              <a:t> intubation for elective surgery. After oxygen administration and induction of general anesthesia, patients were </a:t>
            </a:r>
            <a:r>
              <a:rPr lang="en-US" b="1" dirty="0"/>
              <a:t>randomly allocated to intubation using either a conventional Macintosh laryngoscope size 4 blade (Macintosh group, n = 49) or the Pentax AWS (Pentax group, n = 50)</a:t>
            </a:r>
            <a:r>
              <a:rPr lang="en-US" dirty="0"/>
              <a:t>. Of 105 randomized patients, 4 did not complete the study because of cancellation of surgery or because the </a:t>
            </a:r>
            <a:r>
              <a:rPr lang="en-US" dirty="0" err="1"/>
              <a:t>laryngoscopist</a:t>
            </a:r>
            <a:r>
              <a:rPr lang="en-US" dirty="0"/>
              <a:t> could not arrive to the operating room on time, and 2 patients in the Pentax group had missing primary outcomes. Thus, data is available for the 99 patients who were analyzed.</a:t>
            </a:r>
          </a:p>
        </p:txBody>
      </p:sp>
    </p:spTree>
    <p:extLst>
      <p:ext uri="{BB962C8B-B14F-4D97-AF65-F5344CB8AC3E}">
        <p14:creationId xmlns:p14="http://schemas.microsoft.com/office/powerpoint/2010/main" val="262001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Variables = 22</a:t>
            </a:r>
          </a:p>
        </p:txBody>
      </p:sp>
      <p:sp>
        <p:nvSpPr>
          <p:cNvPr id="3" name="Content Placeholder 2"/>
          <p:cNvSpPr>
            <a:spLocks noGrp="1"/>
          </p:cNvSpPr>
          <p:nvPr>
            <p:ph idx="1"/>
          </p:nvPr>
        </p:nvSpPr>
        <p:spPr>
          <a:xfrm>
            <a:off x="838200" y="1325562"/>
            <a:ext cx="10515600" cy="5216905"/>
          </a:xfrm>
        </p:spPr>
        <p:txBody>
          <a:bodyPr>
            <a:normAutofit fontScale="92500" lnSpcReduction="10000"/>
          </a:bodyPr>
          <a:lstStyle/>
          <a:p>
            <a:r>
              <a:rPr lang="en-US" dirty="0"/>
              <a:t>The </a:t>
            </a:r>
            <a:r>
              <a:rPr lang="en-US" b="1" dirty="0"/>
              <a:t>primary outcome of time to intubation </a:t>
            </a:r>
            <a:r>
              <a:rPr lang="en-US" dirty="0"/>
              <a:t>was defined as time from start of the first attempt of the insertion of the laryngoscope until a </a:t>
            </a:r>
            <a:r>
              <a:rPr lang="en-US" dirty="0" err="1"/>
              <a:t>capnogram</a:t>
            </a:r>
            <a:r>
              <a:rPr lang="en-US" dirty="0"/>
              <a:t> [C0</a:t>
            </a:r>
            <a:r>
              <a:rPr lang="en-US" baseline="-25000" dirty="0"/>
              <a:t>2</a:t>
            </a:r>
            <a:r>
              <a:rPr lang="en-US" dirty="0"/>
              <a:t> monitoring] signal was obtained. If an attempt with the assigned device failed, then another attempt or an alternate technique was used. Intubation using the assigned method within 100 seconds regardless of number of attempts was considered successful. For patients who crossed over to the other method or whose tracheas were intubated after 100 seconds, time to intubation was censored at that technique crossing point or 100 seconds, and labeled as a failure in the analysis.</a:t>
            </a:r>
          </a:p>
          <a:p>
            <a:r>
              <a:rPr lang="en-US" dirty="0"/>
              <a:t>The </a:t>
            </a:r>
            <a:r>
              <a:rPr lang="en-US" dirty="0" err="1"/>
              <a:t>glottic</a:t>
            </a:r>
            <a:r>
              <a:rPr lang="en-US" dirty="0"/>
              <a:t> view for each laryngoscopy was graded using the Cormack-</a:t>
            </a:r>
            <a:r>
              <a:rPr lang="en-US" dirty="0" err="1"/>
              <a:t>Lehane</a:t>
            </a:r>
            <a:r>
              <a:rPr lang="en-US" dirty="0"/>
              <a:t> grading system. The ease of tracheal intubation on a Likert scale (from 0 = extremely easy to 100 = extremely difficult), the presence of any blood staining, and the severity of any postoperative sore throat were also recorded during a postoperative visit the following day by observers unaware of the intubation method.</a:t>
            </a:r>
          </a:p>
        </p:txBody>
      </p:sp>
    </p:spTree>
    <p:extLst>
      <p:ext uri="{BB962C8B-B14F-4D97-AF65-F5344CB8AC3E}">
        <p14:creationId xmlns:p14="http://schemas.microsoft.com/office/powerpoint/2010/main" val="91288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Case Study 1: Statistical Analysis Plan Assignment</a:t>
            </a:r>
          </a:p>
        </p:txBody>
      </p:sp>
      <p:sp>
        <p:nvSpPr>
          <p:cNvPr id="3" name="Content Placeholder 2"/>
          <p:cNvSpPr>
            <a:spLocks noGrp="1"/>
          </p:cNvSpPr>
          <p:nvPr>
            <p:ph idx="1"/>
          </p:nvPr>
        </p:nvSpPr>
        <p:spPr>
          <a:xfrm>
            <a:off x="838200" y="1325563"/>
            <a:ext cx="10515600" cy="4851400"/>
          </a:xfrm>
        </p:spPr>
        <p:txBody>
          <a:bodyPr>
            <a:normAutofit lnSpcReduction="10000"/>
          </a:bodyPr>
          <a:lstStyle/>
          <a:p>
            <a:pPr marL="0" indent="0">
              <a:buNone/>
            </a:pPr>
            <a:r>
              <a:rPr lang="en-US" dirty="0"/>
              <a:t>Write a ~1 page statistical analysis plan (SAP) to address the research question for the laryngoscope trial: </a:t>
            </a:r>
            <a:r>
              <a:rPr lang="en-US" sz="2800" dirty="0"/>
              <a:t>Is intubation with the Pentax AWS easier and faster than with a standard Macintosh laryngoscope with a #4 blade?</a:t>
            </a:r>
          </a:p>
          <a:p>
            <a:pPr lvl="1"/>
            <a:endParaRPr lang="en-US" dirty="0"/>
          </a:p>
          <a:p>
            <a:pPr marL="0" indent="0">
              <a:buNone/>
            </a:pPr>
            <a:r>
              <a:rPr lang="en-US" dirty="0"/>
              <a:t>Part 1</a:t>
            </a:r>
          </a:p>
          <a:p>
            <a:pPr lvl="1"/>
            <a:r>
              <a:rPr lang="en-US" dirty="0"/>
              <a:t>Write your statistical analysis plan (following the grading rubric given in the Canvas assignment) and upload it to Canvas by noon this Friday. I will review the plans and provide comments and suggestions over the weekend. They will be graded as satisfactory or not satisfactory.</a:t>
            </a:r>
          </a:p>
          <a:p>
            <a:pPr marL="0" indent="0">
              <a:buNone/>
            </a:pPr>
            <a:r>
              <a:rPr lang="en-US" dirty="0"/>
              <a:t>Part 2</a:t>
            </a:r>
          </a:p>
          <a:p>
            <a:pPr lvl="1"/>
            <a:r>
              <a:rPr lang="en-US" dirty="0"/>
              <a:t>We will discuss the SAP’s in class next Monday. Be prepared to explain the choices you made.</a:t>
            </a:r>
          </a:p>
          <a:p>
            <a:pPr lvl="1"/>
            <a:endParaRPr lang="en-US" dirty="0"/>
          </a:p>
          <a:p>
            <a:endParaRPr lang="en-US" dirty="0"/>
          </a:p>
        </p:txBody>
      </p:sp>
    </p:spTree>
    <p:extLst>
      <p:ext uri="{BB962C8B-B14F-4D97-AF65-F5344CB8AC3E}">
        <p14:creationId xmlns:p14="http://schemas.microsoft.com/office/powerpoint/2010/main" val="338478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Resources (in Canvas)</a:t>
            </a:r>
          </a:p>
        </p:txBody>
      </p:sp>
      <p:sp>
        <p:nvSpPr>
          <p:cNvPr id="3" name="Content Placeholder 2"/>
          <p:cNvSpPr>
            <a:spLocks noGrp="1"/>
          </p:cNvSpPr>
          <p:nvPr>
            <p:ph idx="1"/>
          </p:nvPr>
        </p:nvSpPr>
        <p:spPr/>
        <p:txBody>
          <a:bodyPr>
            <a:normAutofit lnSpcReduction="10000"/>
          </a:bodyPr>
          <a:lstStyle/>
          <a:p>
            <a:r>
              <a:rPr lang="en-US" dirty="0"/>
              <a:t>This background presentation</a:t>
            </a:r>
          </a:p>
          <a:p>
            <a:r>
              <a:rPr lang="en-US" dirty="0"/>
              <a:t>The data dictionary for the laryngoscope trial</a:t>
            </a:r>
          </a:p>
          <a:p>
            <a:r>
              <a:rPr lang="en-US" dirty="0"/>
              <a:t>A description of a statistical analysis plan</a:t>
            </a:r>
          </a:p>
          <a:p>
            <a:r>
              <a:rPr lang="en-US" dirty="0"/>
              <a:t>The grading rubric for the Case Study 1 SAP assignment</a:t>
            </a:r>
          </a:p>
          <a:p>
            <a:endParaRPr lang="en-US" dirty="0"/>
          </a:p>
          <a:p>
            <a:endParaRPr lang="en-US" dirty="0"/>
          </a:p>
          <a:p>
            <a:r>
              <a:rPr lang="en-US" b="1" dirty="0"/>
              <a:t>Next week</a:t>
            </a:r>
            <a:r>
              <a:rPr lang="en-US" dirty="0"/>
              <a:t>, we will give you access to the dataset from this study. Your assignment next week will be to carry out your planned analysis to address the research question for the laryngoscope trial, then write a complete analysis report.</a:t>
            </a:r>
          </a:p>
          <a:p>
            <a:endParaRPr lang="en-US" dirty="0"/>
          </a:p>
        </p:txBody>
      </p:sp>
    </p:spTree>
    <p:extLst>
      <p:ext uri="{BB962C8B-B14F-4D97-AF65-F5344CB8AC3E}">
        <p14:creationId xmlns:p14="http://schemas.microsoft.com/office/powerpoint/2010/main" val="392303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Acknowledgement</a:t>
            </a:r>
            <a:endParaRPr lang="en-US" dirty="0"/>
          </a:p>
        </p:txBody>
      </p:sp>
      <p:sp>
        <p:nvSpPr>
          <p:cNvPr id="3" name="Content Placeholder 2"/>
          <p:cNvSpPr>
            <a:spLocks noGrp="1"/>
          </p:cNvSpPr>
          <p:nvPr>
            <p:ph idx="1"/>
          </p:nvPr>
        </p:nvSpPr>
        <p:spPr/>
        <p:txBody>
          <a:bodyPr/>
          <a:lstStyle/>
          <a:p>
            <a:r>
              <a:rPr lang="en-US" dirty="0"/>
              <a:t>The laryngoscope dataset, data dictionary and dataset introduction were obtained from the ASA’s TSHS Resources Portal.</a:t>
            </a:r>
          </a:p>
          <a:p>
            <a:r>
              <a:rPr lang="en-US" dirty="0"/>
              <a:t>Amy S. </a:t>
            </a:r>
            <a:r>
              <a:rPr lang="en-US" dirty="0" err="1"/>
              <a:t>Nowacki</a:t>
            </a:r>
            <a:r>
              <a:rPr lang="en-US" dirty="0"/>
              <a:t>, “Laryngoscope Dataset”, </a:t>
            </a:r>
            <a:r>
              <a:rPr lang="en-US" i="1" dirty="0"/>
              <a:t>TSHS Resources Portal </a:t>
            </a:r>
            <a:r>
              <a:rPr lang="en-US" dirty="0"/>
              <a:t>(2017). Available at </a:t>
            </a:r>
            <a:r>
              <a:rPr lang="en-US" dirty="0">
                <a:hlinkClick r:id="rId2"/>
              </a:rPr>
              <a:t>https://www.causeweb.org/tshs/laryngoscope/</a:t>
            </a:r>
            <a:r>
              <a:rPr lang="en-US" dirty="0"/>
              <a:t>.</a:t>
            </a:r>
          </a:p>
          <a:p>
            <a:r>
              <a:rPr lang="en-US" dirty="0"/>
              <a:t>Background slides were created based on the dataset introduction, by Ann Brearley.  </a:t>
            </a:r>
          </a:p>
        </p:txBody>
      </p:sp>
    </p:spTree>
    <p:extLst>
      <p:ext uri="{BB962C8B-B14F-4D97-AF65-F5344CB8AC3E}">
        <p14:creationId xmlns:p14="http://schemas.microsoft.com/office/powerpoint/2010/main" val="78025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Terminology</a:t>
            </a:r>
            <a:endParaRPr lang="en-US" dirty="0"/>
          </a:p>
        </p:txBody>
      </p:sp>
      <p:sp>
        <p:nvSpPr>
          <p:cNvPr id="3" name="Content Placeholder 2"/>
          <p:cNvSpPr>
            <a:spLocks noGrp="1"/>
          </p:cNvSpPr>
          <p:nvPr>
            <p:ph idx="1"/>
          </p:nvPr>
        </p:nvSpPr>
        <p:spPr>
          <a:xfrm>
            <a:off x="838200" y="1580927"/>
            <a:ext cx="10515600" cy="4351338"/>
          </a:xfrm>
        </p:spPr>
        <p:txBody>
          <a:bodyPr/>
          <a:lstStyle/>
          <a:p>
            <a:r>
              <a:rPr lang="en-US" dirty="0"/>
              <a:t>A tracheal tube is a catheter that is inserted into the trachea for the primary purpose of establishing and maintaining a patent (open and unobstructed) airway. Tracheal tubes are frequently used for airway management in the settings of general anesthesia, critical care, mechanical ventilation and emergency medicine. (1)</a:t>
            </a:r>
          </a:p>
          <a:p>
            <a:r>
              <a:rPr lang="en-US" dirty="0"/>
              <a:t>Direct laryngoscopy is the use of the laryngoscope to visualize the vocal cords (larynx) under direct vision, usually to facilitate endotracheal intubation. (2)</a:t>
            </a:r>
          </a:p>
          <a:p>
            <a:r>
              <a:rPr lang="en-US" dirty="0"/>
              <a:t>The tracheal tube is inserted through the glottis, the opening between the vocal cords, after the patient is anesthetized.</a:t>
            </a:r>
          </a:p>
          <a:p>
            <a:endParaRPr lang="en-US" dirty="0"/>
          </a:p>
          <a:p>
            <a:endParaRPr lang="en-US" dirty="0"/>
          </a:p>
        </p:txBody>
      </p:sp>
      <p:sp>
        <p:nvSpPr>
          <p:cNvPr id="4" name="TextBox 3"/>
          <p:cNvSpPr txBox="1"/>
          <p:nvPr/>
        </p:nvSpPr>
        <p:spPr>
          <a:xfrm>
            <a:off x="0" y="6176963"/>
            <a:ext cx="5562613" cy="646331"/>
          </a:xfrm>
          <a:prstGeom prst="rect">
            <a:avLst/>
          </a:prstGeom>
          <a:noFill/>
        </p:spPr>
        <p:txBody>
          <a:bodyPr wrap="none" rtlCol="0">
            <a:spAutoFit/>
          </a:bodyPr>
          <a:lstStyle/>
          <a:p>
            <a:r>
              <a:rPr lang="en-US" i="1" dirty="0">
                <a:hlinkClick r:id="rId2"/>
              </a:rPr>
              <a:t>(1) https://en.wikipedia.org/wiki/Tracheal_intubation</a:t>
            </a:r>
            <a:endParaRPr lang="en-US" i="1" dirty="0"/>
          </a:p>
          <a:p>
            <a:r>
              <a:rPr lang="en-US" i="1" dirty="0">
                <a:hlinkClick r:id="rId3"/>
              </a:rPr>
              <a:t>(2) https://lifeinthefastlane.com/ccc/direct-laryngoscopy/</a:t>
            </a:r>
            <a:r>
              <a:rPr lang="en-US" i="1" dirty="0"/>
              <a:t> </a:t>
            </a:r>
            <a:endParaRPr lang="en-US" dirty="0"/>
          </a:p>
        </p:txBody>
      </p:sp>
    </p:spTree>
    <p:extLst>
      <p:ext uri="{BB962C8B-B14F-4D97-AF65-F5344CB8AC3E}">
        <p14:creationId xmlns:p14="http://schemas.microsoft.com/office/powerpoint/2010/main" val="418464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10625" y="263328"/>
            <a:ext cx="6136763" cy="6225340"/>
          </a:xfrm>
        </p:spPr>
      </p:pic>
      <p:sp>
        <p:nvSpPr>
          <p:cNvPr id="5" name="TextBox 4"/>
          <p:cNvSpPr txBox="1"/>
          <p:nvPr/>
        </p:nvSpPr>
        <p:spPr>
          <a:xfrm>
            <a:off x="0" y="6488668"/>
            <a:ext cx="7263783" cy="369332"/>
          </a:xfrm>
          <a:prstGeom prst="rect">
            <a:avLst/>
          </a:prstGeom>
          <a:noFill/>
        </p:spPr>
        <p:txBody>
          <a:bodyPr wrap="none" rtlCol="0">
            <a:spAutoFit/>
          </a:bodyPr>
          <a:lstStyle/>
          <a:p>
            <a:r>
              <a:rPr lang="en-US" dirty="0"/>
              <a:t>Source: </a:t>
            </a:r>
            <a:r>
              <a:rPr lang="en-US" dirty="0">
                <a:hlinkClick r:id="rId3"/>
              </a:rPr>
              <a:t>https://training.seer.cancer.gov/head-neck/anatomy/overview.html</a:t>
            </a:r>
            <a:r>
              <a:rPr lang="en-US" dirty="0"/>
              <a:t> </a:t>
            </a:r>
          </a:p>
        </p:txBody>
      </p:sp>
    </p:spTree>
    <p:extLst>
      <p:ext uri="{BB962C8B-B14F-4D97-AF65-F5344CB8AC3E}">
        <p14:creationId xmlns:p14="http://schemas.microsoft.com/office/powerpoint/2010/main" val="249100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488668"/>
            <a:ext cx="5177508" cy="369332"/>
          </a:xfrm>
          <a:prstGeom prst="rect">
            <a:avLst/>
          </a:prstGeom>
          <a:noFill/>
        </p:spPr>
        <p:txBody>
          <a:bodyPr wrap="none" rtlCol="0">
            <a:spAutoFit/>
          </a:bodyPr>
          <a:lstStyle/>
          <a:p>
            <a:r>
              <a:rPr lang="en-US" dirty="0">
                <a:hlinkClick r:id="rId2"/>
              </a:rPr>
              <a:t>https://www.rchsd.org/health-articles/laryngoscopy/</a:t>
            </a:r>
            <a:endParaRPr lang="en-US" dirty="0"/>
          </a:p>
        </p:txBody>
      </p:sp>
      <p:pic>
        <p:nvPicPr>
          <p:cNvPr id="4" name="Picture 3">
            <a:extLst>
              <a:ext uri="{FF2B5EF4-FFF2-40B4-BE49-F238E27FC236}">
                <a16:creationId xmlns:a16="http://schemas.microsoft.com/office/drawing/2014/main" id="{6210C62C-6036-9949-8538-8CE958E96F44}"/>
              </a:ext>
            </a:extLst>
          </p:cNvPr>
          <p:cNvPicPr>
            <a:picLocks noChangeAspect="1"/>
          </p:cNvPicPr>
          <p:nvPr/>
        </p:nvPicPr>
        <p:blipFill>
          <a:blip r:embed="rId3"/>
          <a:stretch>
            <a:fillRect/>
          </a:stretch>
        </p:blipFill>
        <p:spPr>
          <a:xfrm>
            <a:off x="3568700" y="571500"/>
            <a:ext cx="5054600" cy="5715000"/>
          </a:xfrm>
          <a:prstGeom prst="rect">
            <a:avLst/>
          </a:prstGeom>
        </p:spPr>
      </p:pic>
    </p:spTree>
    <p:extLst>
      <p:ext uri="{BB962C8B-B14F-4D97-AF65-F5344CB8AC3E}">
        <p14:creationId xmlns:p14="http://schemas.microsoft.com/office/powerpoint/2010/main" val="402958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Motivation for the Trial</a:t>
            </a:r>
            <a:endParaRPr lang="en-US" dirty="0"/>
          </a:p>
        </p:txBody>
      </p:sp>
      <p:sp>
        <p:nvSpPr>
          <p:cNvPr id="3" name="Content Placeholder 2"/>
          <p:cNvSpPr>
            <a:spLocks noGrp="1"/>
          </p:cNvSpPr>
          <p:nvPr>
            <p:ph idx="1"/>
          </p:nvPr>
        </p:nvSpPr>
        <p:spPr/>
        <p:txBody>
          <a:bodyPr/>
          <a:lstStyle/>
          <a:p>
            <a:r>
              <a:rPr lang="en-US" b="1" dirty="0"/>
              <a:t>Difficult and failed tracheal intubations are among the principal causes of anesthetic-related mortality and morbidity. </a:t>
            </a:r>
            <a:r>
              <a:rPr lang="en-US" dirty="0"/>
              <a:t>Because a good laryngeal view facilitates successful tracheal intubation, new technologies have been introduced to improve visualization. Video laryngoscopes, for example, often use miniature cameras to facilitate visualization of the laryngeal inlet with no need to align the oral, pharyngeal, and tracheal axes.</a:t>
            </a:r>
          </a:p>
        </p:txBody>
      </p:sp>
    </p:spTree>
    <p:extLst>
      <p:ext uri="{BB962C8B-B14F-4D97-AF65-F5344CB8AC3E}">
        <p14:creationId xmlns:p14="http://schemas.microsoft.com/office/powerpoint/2010/main" val="285574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Pentax AWS</a:t>
            </a:r>
            <a:endParaRPr lang="en-US" dirty="0"/>
          </a:p>
        </p:txBody>
      </p:sp>
      <p:sp>
        <p:nvSpPr>
          <p:cNvPr id="3" name="Content Placeholder 2"/>
          <p:cNvSpPr>
            <a:spLocks noGrp="1"/>
          </p:cNvSpPr>
          <p:nvPr>
            <p:ph idx="1"/>
          </p:nvPr>
        </p:nvSpPr>
        <p:spPr/>
        <p:txBody>
          <a:bodyPr/>
          <a:lstStyle/>
          <a:p>
            <a:r>
              <a:rPr lang="en-US" dirty="0"/>
              <a:t>The Pentax AWS [airway scope] is a </a:t>
            </a:r>
            <a:r>
              <a:rPr lang="en-US" b="1" dirty="0"/>
              <a:t>novel video laryngoscope, </a:t>
            </a:r>
            <a:r>
              <a:rPr lang="en-US" dirty="0"/>
              <a:t>available in Japan since 2006, which is designed to facilitate intubation by providing a video image of the glottis. It incorporates a </a:t>
            </a:r>
            <a:r>
              <a:rPr lang="en-US" b="1" dirty="0"/>
              <a:t>miniature video camera and a battery-powered, built-in LCD monitor</a:t>
            </a:r>
            <a:r>
              <a:rPr lang="en-US" dirty="0"/>
              <a:t>. A disposable blade is attached to the base system. Incorporation of an LCD display makes it possible to view the glottis simultaneously with insertion of the endotracheal tube (ETT). In this regard, it differs from some other video laryngoscope designs that use external monitors. The Pentax AWS also differs in having a side channel that positions and guides the ETT. Reports suggest that the Pentax AWS can help intubate, but </a:t>
            </a:r>
            <a:r>
              <a:rPr lang="en-US" b="1" dirty="0"/>
              <a:t>randomized data remain sparse</a:t>
            </a:r>
            <a:r>
              <a:rPr lang="en-US" dirty="0"/>
              <a:t>.</a:t>
            </a:r>
          </a:p>
        </p:txBody>
      </p:sp>
    </p:spTree>
    <p:extLst>
      <p:ext uri="{BB962C8B-B14F-4D97-AF65-F5344CB8AC3E}">
        <p14:creationId xmlns:p14="http://schemas.microsoft.com/office/powerpoint/2010/main" val="78715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Objective and Design</a:t>
            </a:r>
          </a:p>
        </p:txBody>
      </p:sp>
      <p:sp>
        <p:nvSpPr>
          <p:cNvPr id="3" name="Content Placeholder 2"/>
          <p:cNvSpPr>
            <a:spLocks noGrp="1"/>
          </p:cNvSpPr>
          <p:nvPr>
            <p:ph idx="1"/>
          </p:nvPr>
        </p:nvSpPr>
        <p:spPr/>
        <p:txBody>
          <a:bodyPr/>
          <a:lstStyle/>
          <a:p>
            <a:r>
              <a:rPr lang="en-US" dirty="0"/>
              <a:t>This study tested the hypothesis that </a:t>
            </a:r>
            <a:r>
              <a:rPr lang="en-US" b="1" dirty="0"/>
              <a:t>intubation with the Pentax AWS would be easier and faster</a:t>
            </a:r>
            <a:r>
              <a:rPr lang="en-US" dirty="0"/>
              <a:t> than with a standard Macintosh laryngoscope with a #4 blade.</a:t>
            </a:r>
          </a:p>
          <a:p>
            <a:r>
              <a:rPr lang="en-US" dirty="0"/>
              <a:t>The study was designed as a </a:t>
            </a:r>
            <a:r>
              <a:rPr lang="en-US" b="1" dirty="0"/>
              <a:t>randomized controlled trial.</a:t>
            </a:r>
          </a:p>
        </p:txBody>
      </p:sp>
    </p:spTree>
    <p:extLst>
      <p:ext uri="{BB962C8B-B14F-4D97-AF65-F5344CB8AC3E}">
        <p14:creationId xmlns:p14="http://schemas.microsoft.com/office/powerpoint/2010/main" val="225577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661A-76F8-0542-B57A-0C6BF10B9E49}"/>
              </a:ext>
            </a:extLst>
          </p:cNvPr>
          <p:cNvSpPr>
            <a:spLocks noGrp="1"/>
          </p:cNvSpPr>
          <p:nvPr>
            <p:ph type="title"/>
          </p:nvPr>
        </p:nvSpPr>
        <p:spPr/>
        <p:txBody>
          <a:bodyPr>
            <a:normAutofit/>
          </a:bodyPr>
          <a:lstStyle/>
          <a:p>
            <a:r>
              <a:rPr lang="en-US" sz="4000" dirty="0"/>
              <a:t>Pentax AWS and standard Macintosh laryngoscope</a:t>
            </a:r>
          </a:p>
        </p:txBody>
      </p:sp>
      <p:pic>
        <p:nvPicPr>
          <p:cNvPr id="4" name="Picture 3">
            <a:extLst>
              <a:ext uri="{FF2B5EF4-FFF2-40B4-BE49-F238E27FC236}">
                <a16:creationId xmlns:a16="http://schemas.microsoft.com/office/drawing/2014/main" id="{D4D7445A-5F0C-0049-AE7F-58A9654A5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67" y="1506359"/>
            <a:ext cx="5638800" cy="4635500"/>
          </a:xfrm>
          <a:prstGeom prst="rect">
            <a:avLst/>
          </a:prstGeom>
        </p:spPr>
      </p:pic>
      <p:pic>
        <p:nvPicPr>
          <p:cNvPr id="5" name="Picture 4">
            <a:extLst>
              <a:ext uri="{FF2B5EF4-FFF2-40B4-BE49-F238E27FC236}">
                <a16:creationId xmlns:a16="http://schemas.microsoft.com/office/drawing/2014/main" id="{3312289A-9712-0148-8886-B6B2D36D6445}"/>
              </a:ext>
            </a:extLst>
          </p:cNvPr>
          <p:cNvPicPr>
            <a:picLocks noChangeAspect="1"/>
          </p:cNvPicPr>
          <p:nvPr/>
        </p:nvPicPr>
        <p:blipFill>
          <a:blip r:embed="rId3"/>
          <a:stretch>
            <a:fillRect/>
          </a:stretch>
        </p:blipFill>
        <p:spPr>
          <a:xfrm>
            <a:off x="6107285" y="1625596"/>
            <a:ext cx="5630334" cy="4089069"/>
          </a:xfrm>
          <a:prstGeom prst="rect">
            <a:avLst/>
          </a:prstGeom>
        </p:spPr>
      </p:pic>
      <p:sp>
        <p:nvSpPr>
          <p:cNvPr id="6" name="Rectangle 5">
            <a:extLst>
              <a:ext uri="{FF2B5EF4-FFF2-40B4-BE49-F238E27FC236}">
                <a16:creationId xmlns:a16="http://schemas.microsoft.com/office/drawing/2014/main" id="{D5B58C4A-8131-A34D-8709-28D1E0CAF3E4}"/>
              </a:ext>
            </a:extLst>
          </p:cNvPr>
          <p:cNvSpPr/>
          <p:nvPr/>
        </p:nvSpPr>
        <p:spPr>
          <a:xfrm>
            <a:off x="575733" y="6167524"/>
            <a:ext cx="5427134" cy="600164"/>
          </a:xfrm>
          <a:prstGeom prst="rect">
            <a:avLst/>
          </a:prstGeom>
        </p:spPr>
        <p:txBody>
          <a:bodyPr wrap="square">
            <a:spAutoFit/>
          </a:bodyPr>
          <a:lstStyle/>
          <a:p>
            <a:r>
              <a:rPr lang="en-US" sz="1100" dirty="0">
                <a:solidFill>
                  <a:srgbClr val="212121"/>
                </a:solidFill>
                <a:latin typeface="BlinkMacSystemFont"/>
              </a:rPr>
              <a:t>Abdallah R, Galway U, You J, </a:t>
            </a:r>
            <a:r>
              <a:rPr lang="en-US" sz="1100" dirty="0" err="1">
                <a:solidFill>
                  <a:srgbClr val="212121"/>
                </a:solidFill>
                <a:latin typeface="BlinkMacSystemFont"/>
              </a:rPr>
              <a:t>Kurz</a:t>
            </a:r>
            <a:r>
              <a:rPr lang="en-US" sz="1100" dirty="0">
                <a:solidFill>
                  <a:srgbClr val="212121"/>
                </a:solidFill>
                <a:latin typeface="BlinkMacSystemFont"/>
              </a:rPr>
              <a:t> A, Sessler DI, Doyle DJ. A randomized comparison between the Pentax AWS video laryngoscope and the Macintosh laryngoscope in morbidly obese patients. </a:t>
            </a:r>
            <a:endParaRPr lang="en-US" sz="1100" dirty="0"/>
          </a:p>
        </p:txBody>
      </p:sp>
    </p:spTree>
    <p:extLst>
      <p:ext uri="{BB962C8B-B14F-4D97-AF65-F5344CB8AC3E}">
        <p14:creationId xmlns:p14="http://schemas.microsoft.com/office/powerpoint/2010/main" val="3928412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1092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BlinkMacSystemFont</vt:lpstr>
      <vt:lpstr>Calibri</vt:lpstr>
      <vt:lpstr>Calibri Light</vt:lpstr>
      <vt:lpstr>Office Theme</vt:lpstr>
      <vt:lpstr>Case Study 1: Laryngoscope Trial </vt:lpstr>
      <vt:lpstr>Acknowledgement</vt:lpstr>
      <vt:lpstr>Terminology</vt:lpstr>
      <vt:lpstr>PowerPoint Presentation</vt:lpstr>
      <vt:lpstr>PowerPoint Presentation</vt:lpstr>
      <vt:lpstr>Motivation for the Trial</vt:lpstr>
      <vt:lpstr>Pentax AWS</vt:lpstr>
      <vt:lpstr>Study Objective and Design</vt:lpstr>
      <vt:lpstr>Pentax AWS and standard Macintosh laryngoscope</vt:lpstr>
      <vt:lpstr>Subjects = 99</vt:lpstr>
      <vt:lpstr>Variables = 22</vt:lpstr>
      <vt:lpstr>Case Study 1: Statistical Analysis Plan Assignment</vt:lpstr>
      <vt:lpstr>Resources (in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Laryngoscope Trial </dc:title>
  <dc:creator>Ann Brearley</dc:creator>
  <cp:lastModifiedBy>Ann M Brearley</cp:lastModifiedBy>
  <cp:revision>30</cp:revision>
  <dcterms:created xsi:type="dcterms:W3CDTF">2018-01-21T02:11:47Z</dcterms:created>
  <dcterms:modified xsi:type="dcterms:W3CDTF">2024-01-10T17:01:15Z</dcterms:modified>
</cp:coreProperties>
</file>