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73" r:id="rId12"/>
    <p:sldId id="269" r:id="rId13"/>
    <p:sldId id="296" r:id="rId14"/>
    <p:sldId id="270" r:id="rId15"/>
    <p:sldId id="271" r:id="rId16"/>
    <p:sldId id="272" r:id="rId17"/>
    <p:sldId id="274" r:id="rId18"/>
    <p:sldId id="275" r:id="rId19"/>
    <p:sldId id="276" r:id="rId20"/>
    <p:sldId id="278" r:id="rId21"/>
    <p:sldId id="297" r:id="rId22"/>
    <p:sldId id="281" r:id="rId23"/>
    <p:sldId id="282" r:id="rId24"/>
    <p:sldId id="283" r:id="rId25"/>
    <p:sldId id="287" r:id="rId26"/>
    <p:sldId id="284" r:id="rId27"/>
    <p:sldId id="285" r:id="rId28"/>
    <p:sldId id="293" r:id="rId29"/>
    <p:sldId id="289" r:id="rId30"/>
    <p:sldId id="290" r:id="rId31"/>
    <p:sldId id="291" r:id="rId32"/>
    <p:sldId id="292" r:id="rId33"/>
    <p:sldId id="286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8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41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16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56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1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9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9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0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160" y="4225748"/>
            <a:ext cx="3769627" cy="447261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By </a:t>
            </a:r>
          </a:p>
          <a:p>
            <a:pPr algn="ctr"/>
            <a:r>
              <a:rPr lang="en-US" sz="1800" dirty="0"/>
              <a:t>Denis Roystan </a:t>
            </a:r>
          </a:p>
          <a:p>
            <a:pPr algn="ctr"/>
            <a:r>
              <a:rPr lang="en-US" sz="1800" dirty="0"/>
              <a:t>&amp;</a:t>
            </a:r>
          </a:p>
          <a:p>
            <a:pPr algn="ctr"/>
            <a:r>
              <a:rPr lang="en-US" sz="1800" dirty="0"/>
              <a:t>Gagan Mathur</a:t>
            </a:r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8733-9278-4382-A289-3C1D55F5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67C23-33FC-4408-B534-E9DC98E6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0" y="-13674"/>
            <a:ext cx="8006317" cy="68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rgbClr val="0070C0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rgbClr val="0070C0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rgbClr val="0070C0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rgbClr val="0070C0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rgbClr val="0070C0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rgbClr val="0070C0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CCA2-72E6-4B69-ACE2-671D9961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0" y="1095545"/>
            <a:ext cx="8534400" cy="1507067"/>
          </a:xfrm>
        </p:spPr>
        <p:txBody>
          <a:bodyPr/>
          <a:lstStyle/>
          <a:p>
            <a:r>
              <a:rPr lang="en-US" dirty="0"/>
              <a:t>Correlation For target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4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52E2-E0A7-43CE-9DAF-C3F04017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DCDFA-3314-417D-BF50-1D60D3B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58" y="0"/>
            <a:ext cx="7948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 And Target 1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93" y="231591"/>
            <a:ext cx="8619277" cy="1820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We can see that repeated customers are also not repaying the loans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D4819-D5ED-4FB8-9D93-B9210BB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01" y="2052084"/>
            <a:ext cx="8220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77" y="0"/>
            <a:ext cx="9597472" cy="229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As it has to be , the percentage of refused is more for the category 1 but still the people who didn't pay for after the approval is also more than 60%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25F12-8309-4D6E-850B-50B1D8D0D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40" y="2097088"/>
            <a:ext cx="88773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08" y="101711"/>
            <a:ext cx="9937713" cy="266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The clients that owns a car are almost a half of the ones that doesn't own one. The clients that owns a car are less likely to not repay a car that the ones that own. Both categories have not-repayment rates around 8%.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8663B-5B12-4729-9876-2F20233F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65" y="2769117"/>
            <a:ext cx="8782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Categorical Univariate analysis for target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2E7001-0244-4991-AC00-49567806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75" y="2827041"/>
            <a:ext cx="8382000" cy="3819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DFBC1-7BA0-4079-A483-D3612ABBCD26}"/>
              </a:ext>
            </a:extLst>
          </p:cNvPr>
          <p:cNvSpPr txBox="1"/>
          <p:nvPr/>
        </p:nvSpPr>
        <p:spPr>
          <a:xfrm>
            <a:off x="659219" y="1052623"/>
            <a:ext cx="10192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Few points can be concluded from the graph.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The clients that owns real estate are more than double of the ones that doesn't own. </a:t>
            </a:r>
          </a:p>
          <a:p>
            <a:r>
              <a:rPr lang="en-US" dirty="0">
                <a:solidFill>
                  <a:srgbClr val="0070C0"/>
                </a:solidFill>
              </a:rPr>
              <a:t>Both categories (owning real estate or not owning) have non-repayment rates near to 8%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3E1094-F194-4211-9E9D-92D6FEF0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871787"/>
            <a:ext cx="8201025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70A7B8-8C44-4ED1-8E18-5F01DFF3F4C0}"/>
              </a:ext>
            </a:extLst>
          </p:cNvPr>
          <p:cNvSpPr txBox="1"/>
          <p:nvPr/>
        </p:nvSpPr>
        <p:spPr>
          <a:xfrm>
            <a:off x="659219" y="1052623"/>
            <a:ext cx="960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Few points can be concluded from the graph.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We can see that irrespective of 1,2,3,or 5 children the % of non payment is close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but there is a difference for people with 6 and 4 kids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6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1" y="1260456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Higher education of family status of 'marriage', 'single' and 'civil marriage' are having more outliers.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Civil marriage for Academic degree is having most of the credits in the third quartile.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1150E-D6FF-4D28-B2B5-40ACE0EB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80" y="238732"/>
            <a:ext cx="64008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32" y="132275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Education type 'Higher education' the income amount mean is mostly equal with family status. It does contain many outliers.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Less outlier are having for Academic degree but they are having the income amount is little higher that Higher education.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Lower secondary of civil marriage family status are have less income amount than others.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1DB3F-18AF-4F35-8DF2-19C9806C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338" y="229596"/>
            <a:ext cx="65532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66" y="1122436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Most of the outliers are from Education type 'Higher education' and 'Secondary’.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Civil marriage for Academic degree is having most of the credits in the third quartile.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9EEF7-FF6C-454C-B016-6527565A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6" y="182468"/>
            <a:ext cx="64484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66" y="1266548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Less outlier are having for Academic degree but there income amount is little higher that Higher education.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Lower secondary are have less income amount than others.</a:t>
            </a:r>
          </a:p>
          <a:p>
            <a:endParaRPr lang="en-US" sz="15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F2A7B-721A-46EC-A66A-960865A4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04" y="178149"/>
            <a:ext cx="65055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sz="1500" dirty="0">
                <a:solidFill>
                  <a:srgbClr val="0070C0"/>
                </a:solidFill>
              </a:rPr>
              <a:t>Loan purposes with 'Repairs' are facing more difficulties in payment on time.</a:t>
            </a:r>
          </a:p>
          <a:p>
            <a:r>
              <a:rPr lang="en-US" sz="1500" dirty="0">
                <a:solidFill>
                  <a:srgbClr val="0070C0"/>
                </a:solidFill>
              </a:rPr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Points to be concluded from the graph on the right side.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Female counts are higher than male.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Income range from 100000 to 200000 is having more number of credits.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graph show that females are more than male in having credits for that range.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Very less count for income range 500000 and above.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8271-81A0-457A-8DCA-978F69AF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47" y="1811300"/>
            <a:ext cx="8257953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05A7-C794-4878-AB5B-2CD0381D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53DA2-8885-41E3-B1ED-100C786E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0"/>
            <a:ext cx="9728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79" y="500123"/>
            <a:ext cx="8534400" cy="1507067"/>
          </a:xfrm>
        </p:spPr>
        <p:txBody>
          <a:bodyPr/>
          <a:lstStyle/>
          <a:p>
            <a:r>
              <a:rPr lang="en-US" dirty="0"/>
              <a:t>Previous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63" y="230194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rgbClr val="0070C0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rgbClr val="0070C0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rgbClr val="0070C0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Few points can be concluded from the graph.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>
                <a:solidFill>
                  <a:srgbClr val="0070C0"/>
                </a:solidFill>
              </a:rPr>
              <a:t>Bank can focus mostly on housing type with parents or House\apartment or municipal apartment for successful payments.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DEEF2-A5D5-4AA9-ADF1-88EFFDBD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27" y="552450"/>
            <a:ext cx="64103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05" y="276839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19" y="1621366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rgbClr val="0070C0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rgbClr val="0070C0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rgbClr val="0070C0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Points to be concluded from the graph on the right.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income type ‘working’, ’commercial associate’, and ‘State Servant’ the number of credits are higher than others.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this Females are having more number of credits than male.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9F20E-3C1C-4F07-93A1-E2913754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39" y="1076325"/>
            <a:ext cx="799568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Points to be concluded from the graph on the right.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contract type ‘cash loans’ is having higher number of credits than ‘Revolving loans’ contract type.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this also Female is leading for applying credits.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049FD-6461-4C91-ADFC-926A1F6D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74" y="1206164"/>
            <a:ext cx="7848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Categorical Univariate analysis for target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66" y="1802920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Points to be concluded from the graph on the right side.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Male counts are higher than female.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Income range from 100000 to 200000 is having more number of credits.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graph show that males are more than female in having credits for that range.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Very less count for income range 500000 and above.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3048F-CABB-4488-BC0A-63F875BB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02" y="1951776"/>
            <a:ext cx="7804298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39" y="1611533"/>
            <a:ext cx="2862444" cy="39573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Points to be concluded from the graph on the right side.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this Females are having more number of credits than male.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Less number of credits for income type  ‘Maternity leave’.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type 1: There is no income type for ‘student’ , ’pensioner’ and ‘Businessman’ which means they don’t do any late payments.</a:t>
            </a:r>
          </a:p>
          <a:p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61945-7D40-47CD-9659-6212385C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47" y="776287"/>
            <a:ext cx="8155172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39" y="168596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Points to be concluded from the graph on the right.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contract type ‘cash loans’ is having higher number of credits than ‘Revolving loans’ contract type.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this also Female is leading for applying credits.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For type 1 : there is only Female Revolving loans.</a:t>
            </a:r>
          </a:p>
          <a:p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4FAA8-F6B4-4093-B34A-B1861CCC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83" y="1061041"/>
            <a:ext cx="8343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1450</Words>
  <Application>Microsoft Office PowerPoint</Application>
  <PresentationFormat>Widescreen</PresentationFormat>
  <Paragraphs>109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Century Gothic</vt:lpstr>
      <vt:lpstr>Wingdings</vt:lpstr>
      <vt:lpstr>Wingdings 3</vt:lpstr>
      <vt:lpstr>Slice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Categorical Univariate analysis for target 1</vt:lpstr>
      <vt:lpstr>Distribution of Income range</vt:lpstr>
      <vt:lpstr>Distribution of income type</vt:lpstr>
      <vt:lpstr>Distribution for contract type</vt:lpstr>
      <vt:lpstr>Correlation of target 0</vt:lpstr>
      <vt:lpstr>PowerPoint Presentation</vt:lpstr>
      <vt:lpstr>PowerPoint Presentation</vt:lpstr>
      <vt:lpstr>Correlation For target 1</vt:lpstr>
      <vt:lpstr>PowerPoint Presentation</vt:lpstr>
      <vt:lpstr>PowerPoint Presentation</vt:lpstr>
      <vt:lpstr>Categorical Univariate analysis for variables target 0 And Target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purposes with target</vt:lpstr>
      <vt:lpstr>Performing bivariate analysis</vt:lpstr>
      <vt:lpstr>PowerPoint Presentation</vt:lpstr>
      <vt:lpstr>Previous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Dalmeida</cp:lastModifiedBy>
  <cp:revision>17</cp:revision>
  <dcterms:created xsi:type="dcterms:W3CDTF">2019-06-16T18:29:35Z</dcterms:created>
  <dcterms:modified xsi:type="dcterms:W3CDTF">2020-03-15T16:11:57Z</dcterms:modified>
</cp:coreProperties>
</file>