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300" r:id="rId6"/>
    <p:sldId id="277" r:id="rId7"/>
    <p:sldId id="295" r:id="rId8"/>
    <p:sldId id="296" r:id="rId9"/>
    <p:sldId id="262" r:id="rId10"/>
    <p:sldId id="289" r:id="rId11"/>
    <p:sldId id="264" r:id="rId12"/>
    <p:sldId id="258" r:id="rId13"/>
    <p:sldId id="297" r:id="rId14"/>
    <p:sldId id="278" r:id="rId15"/>
    <p:sldId id="266" r:id="rId16"/>
    <p:sldId id="268" r:id="rId17"/>
    <p:sldId id="270" r:id="rId18"/>
    <p:sldId id="298" r:id="rId19"/>
    <p:sldId id="293" r:id="rId20"/>
    <p:sldId id="275" r:id="rId21"/>
    <p:sldId id="29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1" d="100"/>
          <a:sy n="81" d="100"/>
        </p:scale>
        <p:origin x="744"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8/22/2021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581427" y="4434840"/>
            <a:ext cx="6776385" cy="1122202"/>
          </a:xfrm>
        </p:spPr>
        <p:txBody>
          <a:bodyPr/>
          <a:lstStyle/>
          <a:p>
            <a:r>
              <a:rPr lang="en-IN" sz="2400" dirty="0"/>
              <a:t>DAILY STOCK CLOSING PRICE PREDICTION USING NEURAL NETWORK AND MACHINE LEARNING TECHNIQUES</a:t>
            </a:r>
            <a:endParaRPr lang="en-US" sz="24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581426" y="5586890"/>
            <a:ext cx="6776385" cy="396660"/>
          </a:xfrm>
        </p:spPr>
        <p:txBody>
          <a:bodyPr/>
          <a:lstStyle/>
          <a:p>
            <a:r>
              <a:rPr lang="en-US" dirty="0"/>
              <a:t>Denis Roystan Richard Dalmeida</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Methodology</a:t>
            </a:r>
            <a:endParaRPr lang="en-ZA" dirty="0"/>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0595" y="1999072"/>
            <a:ext cx="5433204" cy="365125"/>
          </a:xfrm>
        </p:spPr>
        <p:txBody>
          <a:bodyPr vert="horz" lIns="91440" tIns="45720" rIns="91440" bIns="45720" rtlCol="0" anchor="t">
            <a:normAutofit lnSpcReduction="10000"/>
          </a:bodyPr>
          <a:lstStyle/>
          <a:p>
            <a:r>
              <a:rPr lang="en-ZA" noProof="1"/>
              <a:t>DaTASET</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0169" y="2328495"/>
            <a:ext cx="5431971" cy="1800183"/>
          </a:xfrm>
        </p:spPr>
        <p:txBody>
          <a:bodyPr>
            <a:noAutofit/>
          </a:bodyPr>
          <a:lstStyle/>
          <a:p>
            <a:r>
              <a:rPr lang="en-ZA" sz="1200" noProof="1"/>
              <a:t>The historical dataset is collected for five companies from different sectors – Infosys Ltd, Glenmark Pharmaceuticals Ltd, Indiabulls Housing Finance Ltd, Maruti Suzuki India Ltd, Adani Ports and Special Economic Zone Ltd. </a:t>
            </a:r>
          </a:p>
          <a:p>
            <a:r>
              <a:rPr lang="en-IN" sz="1200" noProof="1"/>
              <a:t>The time interval of the dataset is from 01/01/2011 to 01/03/2021. Important columns/features that will be used for creating stock price predicting model – Close Price, WAP (Volume Weighted Average Price), Spread (Close-Open, High-Low) and created variables like moving averages (20 DMA, 50 DMA, 100 DMA, 200 DMA).</a:t>
            </a:r>
            <a:endParaRPr lang="en-ZA" sz="1200"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10</a:t>
            </a:fld>
            <a:endParaRPr lang="en-ZA" dirty="0"/>
          </a:p>
        </p:txBody>
      </p:sp>
      <p:sp>
        <p:nvSpPr>
          <p:cNvPr id="18" name="Text Placeholder 9">
            <a:extLst>
              <a:ext uri="{FF2B5EF4-FFF2-40B4-BE49-F238E27FC236}">
                <a16:creationId xmlns:a16="http://schemas.microsoft.com/office/drawing/2014/main" id="{B62461BF-6789-4214-910D-9451FC7F5EC1}"/>
              </a:ext>
            </a:extLst>
          </p:cNvPr>
          <p:cNvSpPr txBox="1">
            <a:spLocks/>
          </p:cNvSpPr>
          <p:nvPr/>
        </p:nvSpPr>
        <p:spPr>
          <a:xfrm>
            <a:off x="5920595" y="4493804"/>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EVALUATION TECHNIQUES</a:t>
            </a:r>
          </a:p>
        </p:txBody>
      </p:sp>
      <p:sp>
        <p:nvSpPr>
          <p:cNvPr id="19" name="Text Placeholder 4">
            <a:extLst>
              <a:ext uri="{FF2B5EF4-FFF2-40B4-BE49-F238E27FC236}">
                <a16:creationId xmlns:a16="http://schemas.microsoft.com/office/drawing/2014/main" id="{E0BB1BA8-A216-44ED-A5CA-97AE85DA9934}"/>
              </a:ext>
            </a:extLst>
          </p:cNvPr>
          <p:cNvSpPr txBox="1">
            <a:spLocks/>
          </p:cNvSpPr>
          <p:nvPr/>
        </p:nvSpPr>
        <p:spPr>
          <a:xfrm>
            <a:off x="5920169" y="4823228"/>
            <a:ext cx="5431971" cy="143997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noProof="1"/>
              <a:t>The evaluation of the models is intended to assess the precision of the generalization of a model for future data (not observed/not disclosed).</a:t>
            </a:r>
          </a:p>
          <a:p>
            <a:r>
              <a:rPr lang="en-IN" sz="1200" noProof="1"/>
              <a:t>The following evaluation metrics are used in this research – R-Squared, Mean Absolute Percentage Error (MAPE), Root Mean Squared Error (RMSE) and Mean Bias Error (MBE).</a:t>
            </a:r>
            <a:endParaRPr lang="en-ZA" sz="1200" noProof="1"/>
          </a:p>
        </p:txBody>
      </p:sp>
    </p:spTree>
    <p:extLst>
      <p:ext uri="{BB962C8B-B14F-4D97-AF65-F5344CB8AC3E}">
        <p14:creationId xmlns:p14="http://schemas.microsoft.com/office/powerpoint/2010/main" val="223355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Methodology</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18936" y="1906615"/>
            <a:ext cx="5433204" cy="365125"/>
          </a:xfrm>
        </p:spPr>
        <p:txBody>
          <a:bodyPr vert="horz" lIns="91440" tIns="45720" rIns="91440" bIns="45720" rtlCol="0" anchor="t">
            <a:noAutofit/>
          </a:bodyPr>
          <a:lstStyle/>
          <a:p>
            <a:r>
              <a:rPr lang="en-ZA" noProof="1"/>
              <a:t>Long Short Term Memory (LSTM)</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18510" y="2236040"/>
            <a:ext cx="5431971" cy="1357818"/>
          </a:xfrm>
        </p:spPr>
        <p:txBody>
          <a:bodyPr>
            <a:normAutofit/>
          </a:bodyPr>
          <a:lstStyle/>
          <a:p>
            <a:r>
              <a:rPr lang="en-IN" sz="1200" noProof="1"/>
              <a:t>It comprises an input layer, LSTM layer that takes the sequence from the previous layer, followed by a dense layer with 5 neurons and then final dense layer that outputs the predicted value. The output layer is composed of a single LSTM cell that will yield the expected value in terms of the closing price of the stock. The optimizer used here would be Adam for the LSTM network.</a:t>
            </a:r>
            <a:endParaRPr lang="en-ZA" sz="1200" noProof="1"/>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17277" y="3716056"/>
            <a:ext cx="5433204" cy="674076"/>
          </a:xfrm>
        </p:spPr>
        <p:txBody>
          <a:bodyPr vert="horz" lIns="91440" tIns="45720" rIns="91440" bIns="45720" rtlCol="0" anchor="t">
            <a:noAutofit/>
          </a:bodyPr>
          <a:lstStyle/>
          <a:p>
            <a:r>
              <a:rPr lang="en-ZA" noProof="1"/>
              <a:t>Extreme Gradient Boosting (XGBoost)</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17277" y="4390132"/>
            <a:ext cx="5431971" cy="1500490"/>
          </a:xfrm>
        </p:spPr>
        <p:txBody>
          <a:bodyPr>
            <a:normAutofit/>
          </a:bodyPr>
          <a:lstStyle/>
          <a:p>
            <a:r>
              <a:rPr lang="en-IN" sz="1200" noProof="1"/>
              <a:t>In this proposed model, the stock data features were provided as input for the training of each weak ensemble model which in turn combines them to produce improved results. </a:t>
            </a:r>
          </a:p>
          <a:p>
            <a:r>
              <a:rPr lang="en-IN" sz="1200" noProof="1"/>
              <a:t>Hyper-parameters are tuned for minimizing forecasting error and  in turn optimize the final output. n_estimators, max_depth, learning_rate, gamma and random state are tuned for XGBoost model in this research</a:t>
            </a:r>
            <a:endParaRPr lang="en-ZA" sz="1200"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11</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RESULTS AND DISCUSSIONS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23" name="Text Placeholder 6">
            <a:extLst>
              <a:ext uri="{FF2B5EF4-FFF2-40B4-BE49-F238E27FC236}">
                <a16:creationId xmlns:a16="http://schemas.microsoft.com/office/drawing/2014/main" id="{11FFAF7F-FFF8-474F-9BC1-81A3E3BC6B71}"/>
              </a:ext>
            </a:extLst>
          </p:cNvPr>
          <p:cNvSpPr txBox="1">
            <a:spLocks/>
          </p:cNvSpPr>
          <p:nvPr/>
        </p:nvSpPr>
        <p:spPr>
          <a:xfrm>
            <a:off x="2384981" y="5137607"/>
            <a:ext cx="7921863" cy="117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200" noProof="1"/>
              <a:t>From the above graph chart we can say that volume is positively correlated to the closing price of the stock. It might be the external factors that affect more the volume traded over a particular time period, but we can say that if the shares traded volume is increased, then there is a high chance of an increase in the stock price.</a:t>
            </a:r>
            <a:endParaRPr lang="en-ZA" sz="1200" noProof="1"/>
          </a:p>
        </p:txBody>
      </p:sp>
      <p:pic>
        <p:nvPicPr>
          <p:cNvPr id="25" name="Picture 24" descr="Price and volume correlation">
            <a:extLst>
              <a:ext uri="{FF2B5EF4-FFF2-40B4-BE49-F238E27FC236}">
                <a16:creationId xmlns:a16="http://schemas.microsoft.com/office/drawing/2014/main" id="{59A90056-7BFE-4A0B-8345-AF1DDB077964}"/>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3139126" y="2301454"/>
            <a:ext cx="6485641" cy="2682968"/>
          </a:xfrm>
          <a:prstGeom prst="rect">
            <a:avLst/>
          </a:prstGeom>
        </p:spPr>
      </p:pic>
      <p:sp>
        <p:nvSpPr>
          <p:cNvPr id="26" name="TextBox 25">
            <a:extLst>
              <a:ext uri="{FF2B5EF4-FFF2-40B4-BE49-F238E27FC236}">
                <a16:creationId xmlns:a16="http://schemas.microsoft.com/office/drawing/2014/main" id="{9CC55A16-6D4A-451C-9D9D-ACD6229669D8}"/>
              </a:ext>
            </a:extLst>
          </p:cNvPr>
          <p:cNvSpPr txBox="1"/>
          <p:nvPr/>
        </p:nvSpPr>
        <p:spPr>
          <a:xfrm rot="5400000">
            <a:off x="8750192" y="3504438"/>
            <a:ext cx="2187018" cy="276999"/>
          </a:xfrm>
          <a:prstGeom prst="rect">
            <a:avLst/>
          </a:prstGeom>
          <a:noFill/>
        </p:spPr>
        <p:txBody>
          <a:bodyPr wrap="square" rtlCol="0">
            <a:spAutoFit/>
          </a:bodyPr>
          <a:lstStyle/>
          <a:p>
            <a:r>
              <a:rPr lang="en-IN" sz="1200" dirty="0"/>
              <a:t>Price and Volume Correlation</a:t>
            </a:r>
          </a:p>
        </p:txBody>
      </p:sp>
    </p:spTree>
    <p:extLst>
      <p:ext uri="{BB962C8B-B14F-4D97-AF65-F5344CB8AC3E}">
        <p14:creationId xmlns:p14="http://schemas.microsoft.com/office/powerpoint/2010/main" val="212117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RESULTS AND DISCUSSIONS</a:t>
            </a:r>
          </a:p>
        </p:txBody>
      </p:sp>
      <p:pic>
        <p:nvPicPr>
          <p:cNvPr id="12" name="Content Placeholder 11" descr="Text, whiteboard&#10;&#10;Description automatically generated">
            <a:extLst>
              <a:ext uri="{FF2B5EF4-FFF2-40B4-BE49-F238E27FC236}">
                <a16:creationId xmlns:a16="http://schemas.microsoft.com/office/drawing/2014/main" id="{34E45AA4-3845-4D54-A0BF-93BAD2F8D826}"/>
              </a:ext>
            </a:extLst>
          </p:cNvPr>
          <p:cNvPicPr>
            <a:picLocks noGrp="1" noChangeAspect="1"/>
          </p:cNvPicPr>
          <p:nvPr>
            <p:ph sz="half" idx="2"/>
          </p:nvPr>
        </p:nvPicPr>
        <p:blipFill>
          <a:blip r:embed="rId2"/>
          <a:stretch>
            <a:fillRect/>
          </a:stretch>
        </p:blipFill>
        <p:spPr>
          <a:xfrm>
            <a:off x="1520997" y="3016577"/>
            <a:ext cx="5231429" cy="2815898"/>
          </a:xfrm>
        </p:spPr>
      </p:pic>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334758" y="3834606"/>
            <a:ext cx="3943627" cy="1997867"/>
          </a:xfrm>
        </p:spPr>
        <p:txBody>
          <a:bodyPr>
            <a:normAutofit/>
          </a:bodyPr>
          <a:lstStyle/>
          <a:p>
            <a:r>
              <a:rPr lang="en-IN" sz="1200" noProof="1"/>
              <a:t>It shows that the economic policy of demonetization on 08/11/2016 has affected the stock market prices to a great extent, but the bear market lasted only for a month, and again the prices started shooting up. Thus, we can say that the changes in economic policies do affect the share market</a:t>
            </a:r>
            <a:endParaRPr lang="en-ZA" sz="1200" noProof="1"/>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15" name="TextBox 14">
            <a:extLst>
              <a:ext uri="{FF2B5EF4-FFF2-40B4-BE49-F238E27FC236}">
                <a16:creationId xmlns:a16="http://schemas.microsoft.com/office/drawing/2014/main" id="{44512098-FB94-4A31-AAF9-0DA530D11A83}"/>
              </a:ext>
            </a:extLst>
          </p:cNvPr>
          <p:cNvSpPr txBox="1"/>
          <p:nvPr/>
        </p:nvSpPr>
        <p:spPr>
          <a:xfrm>
            <a:off x="1520997" y="5832473"/>
            <a:ext cx="3192406" cy="285523"/>
          </a:xfrm>
          <a:prstGeom prst="rect">
            <a:avLst/>
          </a:prstGeom>
          <a:noFill/>
        </p:spPr>
        <p:txBody>
          <a:bodyPr wrap="square" rtlCol="0">
            <a:spAutoFit/>
          </a:bodyPr>
          <a:lstStyle/>
          <a:p>
            <a:r>
              <a:rPr lang="en-IN" sz="1200" dirty="0"/>
              <a:t>Candle chart for demonetization time period</a:t>
            </a:r>
          </a:p>
        </p:txBody>
      </p:sp>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normAutofit/>
          </a:bodyPr>
          <a:lstStyle/>
          <a:p>
            <a:r>
              <a:rPr lang="en-US" dirty="0"/>
              <a:t>RESULTS AND DISCUSSIONS</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581734" y="5275318"/>
            <a:ext cx="6192344" cy="1081032"/>
          </a:xfrm>
        </p:spPr>
        <p:txBody>
          <a:bodyPr>
            <a:normAutofit/>
          </a:bodyPr>
          <a:lstStyle/>
          <a:p>
            <a:r>
              <a:rPr lang="en-IN" sz="1200" dirty="0"/>
              <a:t>The above figure shows that during the pandemic start period of 01/02/2020 due to covid-19 has made the stock market fall very sharply. We can clearly see that prices have gone down up to 40% within a month. This clearly indicates that any unforeseen circumstances if occurred would highly influence the share market stock prices.</a:t>
            </a:r>
            <a:endParaRPr lang="en-US" sz="1200" dirty="0"/>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pic>
        <p:nvPicPr>
          <p:cNvPr id="16" name="Picture 15" descr="A picture containing text, screenshot&#10;&#10;Description automatically generated">
            <a:extLst>
              <a:ext uri="{FF2B5EF4-FFF2-40B4-BE49-F238E27FC236}">
                <a16:creationId xmlns:a16="http://schemas.microsoft.com/office/drawing/2014/main" id="{B88E5ADC-092A-4BBE-9C86-3C6D8AF9FA4E}"/>
              </a:ext>
            </a:extLst>
          </p:cNvPr>
          <p:cNvPicPr>
            <a:picLocks noChangeAspect="1"/>
          </p:cNvPicPr>
          <p:nvPr/>
        </p:nvPicPr>
        <p:blipFill>
          <a:blip r:embed="rId2"/>
          <a:stretch>
            <a:fillRect/>
          </a:stretch>
        </p:blipFill>
        <p:spPr>
          <a:xfrm>
            <a:off x="5581734" y="1999072"/>
            <a:ext cx="5966101" cy="3120730"/>
          </a:xfrm>
          <a:prstGeom prst="rect">
            <a:avLst/>
          </a:prstGeom>
        </p:spPr>
      </p:pic>
      <p:sp>
        <p:nvSpPr>
          <p:cNvPr id="18" name="TextBox 17">
            <a:extLst>
              <a:ext uri="{FF2B5EF4-FFF2-40B4-BE49-F238E27FC236}">
                <a16:creationId xmlns:a16="http://schemas.microsoft.com/office/drawing/2014/main" id="{439E4C2A-E562-47D1-95ED-97B8F775F107}"/>
              </a:ext>
            </a:extLst>
          </p:cNvPr>
          <p:cNvSpPr txBox="1"/>
          <p:nvPr/>
        </p:nvSpPr>
        <p:spPr>
          <a:xfrm rot="16200000">
            <a:off x="4076348" y="3420937"/>
            <a:ext cx="2733773" cy="276999"/>
          </a:xfrm>
          <a:prstGeom prst="rect">
            <a:avLst/>
          </a:prstGeom>
          <a:noFill/>
        </p:spPr>
        <p:txBody>
          <a:bodyPr wrap="square" rtlCol="0">
            <a:spAutoFit/>
          </a:bodyPr>
          <a:lstStyle/>
          <a:p>
            <a:r>
              <a:rPr lang="en-IN" sz="1200" dirty="0"/>
              <a:t>Candle chart for covid-19 time period</a:t>
            </a:r>
          </a:p>
        </p:txBody>
      </p:sp>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AFA759B-F243-45A6-A28A-F54E9B22326E}"/>
              </a:ext>
            </a:extLst>
          </p:cNvPr>
          <p:cNvSpPr>
            <a:spLocks noGrp="1"/>
          </p:cNvSpPr>
          <p:nvPr>
            <p:ph type="sldNum" sz="quarter" idx="12"/>
          </p:nvPr>
        </p:nvSpPr>
        <p:spPr/>
        <p:txBody>
          <a:bodyPr/>
          <a:lstStyle/>
          <a:p>
            <a:fld id="{B5CEABB6-07DC-46E8-9B57-56EC44A396E5}" type="slidenum">
              <a:rPr lang="en-US" smtClean="0"/>
              <a:t>15</a:t>
            </a:fld>
            <a:endParaRPr lang="en-US" dirty="0"/>
          </a:p>
        </p:txBody>
      </p:sp>
      <p:pic>
        <p:nvPicPr>
          <p:cNvPr id="8" name="Picture 7" descr="Chart&#10;&#10;Description automatically generated">
            <a:extLst>
              <a:ext uri="{FF2B5EF4-FFF2-40B4-BE49-F238E27FC236}">
                <a16:creationId xmlns:a16="http://schemas.microsoft.com/office/drawing/2014/main" id="{9455F253-DED6-4536-8A94-4CD762AAF29B}"/>
              </a:ext>
            </a:extLst>
          </p:cNvPr>
          <p:cNvPicPr>
            <a:picLocks noChangeAspect="1"/>
          </p:cNvPicPr>
          <p:nvPr/>
        </p:nvPicPr>
        <p:blipFill>
          <a:blip r:embed="rId2"/>
          <a:stretch>
            <a:fillRect/>
          </a:stretch>
        </p:blipFill>
        <p:spPr>
          <a:xfrm>
            <a:off x="696236" y="0"/>
            <a:ext cx="4774743" cy="685800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256C9596-23DA-4FA9-99E3-FD29510E491A}"/>
              </a:ext>
            </a:extLst>
          </p:cNvPr>
          <p:cNvPicPr>
            <a:picLocks noChangeAspect="1"/>
          </p:cNvPicPr>
          <p:nvPr/>
        </p:nvPicPr>
        <p:blipFill>
          <a:blip r:embed="rId3"/>
          <a:stretch>
            <a:fillRect/>
          </a:stretch>
        </p:blipFill>
        <p:spPr>
          <a:xfrm>
            <a:off x="6721022" y="0"/>
            <a:ext cx="4830741" cy="6858000"/>
          </a:xfrm>
          <a:prstGeom prst="rect">
            <a:avLst/>
          </a:prstGeom>
        </p:spPr>
      </p:pic>
      <p:sp>
        <p:nvSpPr>
          <p:cNvPr id="11" name="TextBox 10">
            <a:extLst>
              <a:ext uri="{FF2B5EF4-FFF2-40B4-BE49-F238E27FC236}">
                <a16:creationId xmlns:a16="http://schemas.microsoft.com/office/drawing/2014/main" id="{70BB2608-71E1-44E7-8C17-DDF52614A349}"/>
              </a:ext>
            </a:extLst>
          </p:cNvPr>
          <p:cNvSpPr txBox="1"/>
          <p:nvPr/>
        </p:nvSpPr>
        <p:spPr>
          <a:xfrm rot="16200000">
            <a:off x="-1572721" y="2837468"/>
            <a:ext cx="4260915" cy="276999"/>
          </a:xfrm>
          <a:prstGeom prst="rect">
            <a:avLst/>
          </a:prstGeom>
          <a:noFill/>
        </p:spPr>
        <p:txBody>
          <a:bodyPr wrap="square" rtlCol="0">
            <a:spAutoFit/>
          </a:bodyPr>
          <a:lstStyle/>
          <a:p>
            <a:r>
              <a:rPr lang="en-IN" sz="1200" dirty="0"/>
              <a:t>LSTM Model Prediction vs Actual Results</a:t>
            </a:r>
          </a:p>
        </p:txBody>
      </p:sp>
      <p:sp>
        <p:nvSpPr>
          <p:cNvPr id="12" name="TextBox 11">
            <a:extLst>
              <a:ext uri="{FF2B5EF4-FFF2-40B4-BE49-F238E27FC236}">
                <a16:creationId xmlns:a16="http://schemas.microsoft.com/office/drawing/2014/main" id="{2D61B427-CBD9-4283-BED9-5C8F27FC945C}"/>
              </a:ext>
            </a:extLst>
          </p:cNvPr>
          <p:cNvSpPr txBox="1"/>
          <p:nvPr/>
        </p:nvSpPr>
        <p:spPr>
          <a:xfrm rot="16200000">
            <a:off x="4453620" y="2837467"/>
            <a:ext cx="4260915" cy="276999"/>
          </a:xfrm>
          <a:prstGeom prst="rect">
            <a:avLst/>
          </a:prstGeom>
          <a:noFill/>
        </p:spPr>
        <p:txBody>
          <a:bodyPr wrap="square" rtlCol="0">
            <a:spAutoFit/>
          </a:bodyPr>
          <a:lstStyle/>
          <a:p>
            <a:r>
              <a:rPr lang="en-IN" sz="1200" dirty="0"/>
              <a:t>XGBoost Model Prediction vs Actual Results</a:t>
            </a:r>
          </a:p>
        </p:txBody>
      </p:sp>
    </p:spTree>
    <p:extLst>
      <p:ext uri="{BB962C8B-B14F-4D97-AF65-F5344CB8AC3E}">
        <p14:creationId xmlns:p14="http://schemas.microsoft.com/office/powerpoint/2010/main" val="210547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RESULTS AND DISCUSSIONS</a:t>
            </a:r>
          </a:p>
        </p:txBody>
      </p:sp>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EVALUATION METRICS</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18C2F975-CFA6-4F6F-9183-8D3D22B83F14}"/>
              </a:ext>
            </a:extLst>
          </p:cNvPr>
          <p:cNvGraphicFramePr>
            <a:graphicFrameLocks noGrp="1"/>
          </p:cNvGraphicFramePr>
          <p:nvPr>
            <p:extLst>
              <p:ext uri="{D42A27DB-BD31-4B8C-83A1-F6EECF244321}">
                <p14:modId xmlns:p14="http://schemas.microsoft.com/office/powerpoint/2010/main" val="3693657548"/>
              </p:ext>
            </p:extLst>
          </p:nvPr>
        </p:nvGraphicFramePr>
        <p:xfrm>
          <a:off x="649664" y="2591012"/>
          <a:ext cx="6467573" cy="2772840"/>
        </p:xfrm>
        <a:graphic>
          <a:graphicData uri="http://schemas.openxmlformats.org/drawingml/2006/table">
            <a:tbl>
              <a:tblPr firstRow="1" firstCol="1" bandRow="1"/>
              <a:tblGrid>
                <a:gridCol w="1177153">
                  <a:extLst>
                    <a:ext uri="{9D8B030D-6E8A-4147-A177-3AD203B41FA5}">
                      <a16:colId xmlns:a16="http://schemas.microsoft.com/office/drawing/2014/main" val="436935166"/>
                    </a:ext>
                  </a:extLst>
                </a:gridCol>
                <a:gridCol w="692318">
                  <a:extLst>
                    <a:ext uri="{9D8B030D-6E8A-4147-A177-3AD203B41FA5}">
                      <a16:colId xmlns:a16="http://schemas.microsoft.com/office/drawing/2014/main" val="1569277064"/>
                    </a:ext>
                  </a:extLst>
                </a:gridCol>
                <a:gridCol w="596777">
                  <a:extLst>
                    <a:ext uri="{9D8B030D-6E8A-4147-A177-3AD203B41FA5}">
                      <a16:colId xmlns:a16="http://schemas.microsoft.com/office/drawing/2014/main" val="4208872423"/>
                    </a:ext>
                  </a:extLst>
                </a:gridCol>
                <a:gridCol w="502661">
                  <a:extLst>
                    <a:ext uri="{9D8B030D-6E8A-4147-A177-3AD203B41FA5}">
                      <a16:colId xmlns:a16="http://schemas.microsoft.com/office/drawing/2014/main" val="3206189796"/>
                    </a:ext>
                  </a:extLst>
                </a:gridCol>
                <a:gridCol w="494818">
                  <a:extLst>
                    <a:ext uri="{9D8B030D-6E8A-4147-A177-3AD203B41FA5}">
                      <a16:colId xmlns:a16="http://schemas.microsoft.com/office/drawing/2014/main" val="2320977389"/>
                    </a:ext>
                  </a:extLst>
                </a:gridCol>
                <a:gridCol w="479846">
                  <a:extLst>
                    <a:ext uri="{9D8B030D-6E8A-4147-A177-3AD203B41FA5}">
                      <a16:colId xmlns:a16="http://schemas.microsoft.com/office/drawing/2014/main" val="1093527879"/>
                    </a:ext>
                  </a:extLst>
                </a:gridCol>
                <a:gridCol w="705864">
                  <a:extLst>
                    <a:ext uri="{9D8B030D-6E8A-4147-A177-3AD203B41FA5}">
                      <a16:colId xmlns:a16="http://schemas.microsoft.com/office/drawing/2014/main" val="2261851358"/>
                    </a:ext>
                  </a:extLst>
                </a:gridCol>
                <a:gridCol w="717986">
                  <a:extLst>
                    <a:ext uri="{9D8B030D-6E8A-4147-A177-3AD203B41FA5}">
                      <a16:colId xmlns:a16="http://schemas.microsoft.com/office/drawing/2014/main" val="649002530"/>
                    </a:ext>
                  </a:extLst>
                </a:gridCol>
                <a:gridCol w="524051">
                  <a:extLst>
                    <a:ext uri="{9D8B030D-6E8A-4147-A177-3AD203B41FA5}">
                      <a16:colId xmlns:a16="http://schemas.microsoft.com/office/drawing/2014/main" val="738459320"/>
                    </a:ext>
                  </a:extLst>
                </a:gridCol>
                <a:gridCol w="576099">
                  <a:extLst>
                    <a:ext uri="{9D8B030D-6E8A-4147-A177-3AD203B41FA5}">
                      <a16:colId xmlns:a16="http://schemas.microsoft.com/office/drawing/2014/main" val="1658747401"/>
                    </a:ext>
                  </a:extLst>
                </a:gridCol>
              </a:tblGrid>
              <a:tr h="341010">
                <a:tc>
                  <a:txBody>
                    <a:bodyPr/>
                    <a:lstStyle/>
                    <a:p>
                      <a:pPr algn="ctr">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Company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LSTM</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100" dirty="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0614555"/>
                  </a:ext>
                </a:extLst>
              </a:tr>
              <a:tr h="533895">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07000"/>
                        </a:lnSpc>
                        <a:spcAft>
                          <a:spcPts val="800"/>
                        </a:spcAft>
                      </a:pPr>
                      <a:r>
                        <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R2 Score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07000"/>
                        </a:lnSpc>
                        <a:spcAft>
                          <a:spcPts val="800"/>
                        </a:spcAft>
                      </a:pPr>
                      <a:r>
                        <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MBE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R2 Score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07000"/>
                        </a:lnSpc>
                        <a:spcAft>
                          <a:spcPts val="800"/>
                        </a:spcAft>
                      </a:pPr>
                      <a:r>
                        <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MBE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CCCCC"/>
                    </a:solidFill>
                  </a:tcPr>
                </a:tc>
                <a:extLst>
                  <a:ext uri="{0D108BD9-81ED-4DB2-BD59-A6C34878D82A}">
                    <a16:rowId xmlns:a16="http://schemas.microsoft.com/office/drawing/2014/main" val="3150769856"/>
                  </a:ext>
                </a:extLst>
              </a:tr>
              <a:tr h="341010">
                <a:tc>
                  <a:txBody>
                    <a:bodyPr/>
                    <a:lstStyle/>
                    <a:p>
                      <a:pPr algn="ctr">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Adani Ports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8.96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2.16</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8661356"/>
                  </a:ext>
                </a:extLst>
              </a:tr>
              <a:tr h="341010">
                <a:tc>
                  <a:txBody>
                    <a:bodyPr/>
                    <a:lstStyle/>
                    <a:p>
                      <a:pPr algn="ctr">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Glenmark</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15.38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21.19</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extLst>
                  <a:ext uri="{0D108BD9-81ED-4DB2-BD59-A6C34878D82A}">
                    <a16:rowId xmlns:a16="http://schemas.microsoft.com/office/drawing/2014/main" val="3059801816"/>
                  </a:ext>
                </a:extLst>
              </a:tr>
              <a:tr h="533895">
                <a:tc>
                  <a:txBody>
                    <a:bodyPr/>
                    <a:lstStyle/>
                    <a:p>
                      <a:pPr algn="ctr">
                        <a:lnSpc>
                          <a:spcPct val="107000"/>
                        </a:lnSpc>
                        <a:spcAft>
                          <a:spcPts val="800"/>
                        </a:spcAft>
                      </a:pPr>
                      <a:r>
                        <a:rPr lang="en-IN" sz="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Indiabulls Housing Finance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10.54</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33.72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800"/>
                        </a:spcAft>
                      </a:pPr>
                      <a:r>
                        <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-19.2</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871541806"/>
                  </a:ext>
                </a:extLst>
              </a:tr>
              <a:tr h="341010">
                <a:tc>
                  <a:txBody>
                    <a:bodyPr/>
                    <a:lstStyle/>
                    <a:p>
                      <a:pPr algn="ctr">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Infosys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-47.92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133.51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tc>
                  <a:txBody>
                    <a:bodyPr/>
                    <a:lstStyle/>
                    <a:p>
                      <a:pPr algn="ctr">
                        <a:lnSpc>
                          <a:spcPct val="107000"/>
                        </a:lnSpc>
                        <a:spcAft>
                          <a:spcPts val="800"/>
                        </a:spcAft>
                      </a:pPr>
                      <a:r>
                        <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-100.87</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CCCCCC"/>
                    </a:solidFill>
                  </a:tcPr>
                </a:tc>
                <a:extLst>
                  <a:ext uri="{0D108BD9-81ED-4DB2-BD59-A6C34878D82A}">
                    <a16:rowId xmlns:a16="http://schemas.microsoft.com/office/drawing/2014/main" val="3246475458"/>
                  </a:ext>
                </a:extLst>
              </a:tr>
              <a:tr h="341010">
                <a:tc>
                  <a:txBody>
                    <a:bodyPr/>
                    <a:lstStyle/>
                    <a:p>
                      <a:pPr algn="ctr">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Maruti</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119.72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-18.57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60.06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-18.28</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5321548"/>
                  </a:ext>
                </a:extLst>
              </a:tr>
            </a:tbl>
          </a:graphicData>
        </a:graphic>
      </p:graphicFrame>
      <p:sp>
        <p:nvSpPr>
          <p:cNvPr id="17" name="Content Placeholder 16">
            <a:extLst>
              <a:ext uri="{FF2B5EF4-FFF2-40B4-BE49-F238E27FC236}">
                <a16:creationId xmlns:a16="http://schemas.microsoft.com/office/drawing/2014/main" id="{97576D04-312A-4C7C-A9D7-AC0F46C8E775}"/>
              </a:ext>
            </a:extLst>
          </p:cNvPr>
          <p:cNvSpPr>
            <a:spLocks noGrp="1"/>
          </p:cNvSpPr>
          <p:nvPr>
            <p:ph sz="quarter" idx="15"/>
          </p:nvPr>
        </p:nvSpPr>
        <p:spPr/>
        <p:txBody>
          <a:bodyPr/>
          <a:lstStyle/>
          <a:p>
            <a:r>
              <a:rPr lang="en-IN" dirty="0"/>
              <a:t>Comparative analysis of the R-Squared (R2 Score), MAPE, RMSE, and MBE values obtained using LSTM and XGBoost model is shown in Table. it can be observed that LSTM shows better prediction results for stock prices.</a:t>
            </a:r>
          </a:p>
          <a:p>
            <a:endParaRPr lang="en-IN" dirty="0"/>
          </a:p>
          <a:p>
            <a:r>
              <a:rPr lang="en-IN" dirty="0"/>
              <a:t>The comparative analysis indicates that for Adani Ports, Glenmark, Indiabulls Housing Finance, and Maruti Suzuki companies, LSTM proves to be a better technique, giving better metric values of R-Squared (R2 Score) and MAPE as shown in the Table.</a:t>
            </a:r>
          </a:p>
        </p:txBody>
      </p:sp>
    </p:spTree>
    <p:extLst>
      <p:ext uri="{BB962C8B-B14F-4D97-AF65-F5344CB8AC3E}">
        <p14:creationId xmlns:p14="http://schemas.microsoft.com/office/powerpoint/2010/main" val="47387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4" y="1332274"/>
            <a:ext cx="5111750" cy="1204912"/>
          </a:xfrm>
        </p:spPr>
        <p:txBody>
          <a:bodyPr/>
          <a:lstStyle/>
          <a:p>
            <a:r>
              <a:rPr lang="en-US" dirty="0"/>
              <a:t>CONCLUSION and FUTURE RECOMMENDATIONS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109866"/>
            <a:ext cx="5876925" cy="2673804"/>
          </a:xfrm>
        </p:spPr>
        <p:txBody>
          <a:bodyPr vert="horz" lIns="91440" tIns="45720" rIns="91440" bIns="45720" rtlCol="0" anchor="b">
            <a:normAutofit lnSpcReduction="10000"/>
          </a:bodyPr>
          <a:lstStyle/>
          <a:p>
            <a:r>
              <a:rPr lang="en-IN" sz="1200" dirty="0"/>
              <a:t>The conducted study helps to summarize that we can use deep learning and machine learning models for stock prediction. It also states that the past data is highly effective in forecasting the future prices of stock. Using this model, we can even recommend stocks to investors for making their profits in the share market.</a:t>
            </a:r>
          </a:p>
          <a:p>
            <a:r>
              <a:rPr lang="en-IN" sz="1200" dirty="0"/>
              <a:t>The features like Volume Weighted Average Price (VWAP), Spread Close-Open, and Spread High-Low are highly important features for predicting the prices of stock.</a:t>
            </a:r>
          </a:p>
          <a:p>
            <a:r>
              <a:rPr lang="en-IN" sz="1200" dirty="0"/>
              <a:t>In contrast to evaluation metrics based on R2 Score, RMSE, MAPE and MBE estimate evidently stipulate that LSTM provides better prediction of stock closing prices as compared to XGBoost. Results reveal that the finest values derived by LSTM model yield R2 score (0.98), MAPE (0.01), RMSE (0.42) and at last MBE (-0.54).</a:t>
            </a:r>
            <a:endParaRPr lang="en-US" sz="1200"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4" y="1313420"/>
            <a:ext cx="5111750" cy="1204912"/>
          </a:xfrm>
        </p:spPr>
        <p:txBody>
          <a:bodyPr/>
          <a:lstStyle/>
          <a:p>
            <a:r>
              <a:rPr lang="en-US" dirty="0"/>
              <a:t>CONCLUSION and FUTURE RECOMMENDATIONS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4" y="3100439"/>
            <a:ext cx="5876925" cy="2673804"/>
          </a:xfrm>
        </p:spPr>
        <p:txBody>
          <a:bodyPr vert="horz" lIns="91440" tIns="45720" rIns="91440" bIns="45720" rtlCol="0" anchor="b">
            <a:normAutofit fontScale="85000" lnSpcReduction="20000"/>
          </a:bodyPr>
          <a:lstStyle/>
          <a:p>
            <a:r>
              <a:rPr lang="en-IN" dirty="0"/>
              <a:t>For future work, deep learning models could be developed which include financial news, articles along with financial parameters such as profit and loss statements, balance sheets, dividends, company announcements, stock-splits, bonus/rights issue, shares buyback, diverse types of information such as tweets, news, and other text-based data. Similarly, we can also pass technical indicators and fundamental details to achieve better results.</a:t>
            </a:r>
          </a:p>
          <a:p>
            <a:r>
              <a:rPr lang="en-IN" dirty="0"/>
              <a:t>Since statements and opinions of renowned personalities are known to affect stock prices, a possible extension of this stock prediction system would be by combining latest sentiment analysis that can be linked with the LSTM to better train weights and further improve accuracy.</a:t>
            </a:r>
          </a:p>
          <a:p>
            <a:r>
              <a:rPr lang="en-IN" dirty="0"/>
              <a:t>We can further improve the model by deeper network (Deep Neural Networks), more hyperparameters, adding more layers, regularizing overfitting/underfitting of model by Dropout, alternative loss functions, adaptive optimizers, features and time-steps, larger batch size and training for longer.</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1714383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Denis Roystan Richard Dalmeida</a:t>
            </a:r>
          </a:p>
          <a:p>
            <a:r>
              <a:rPr lang="en-US" dirty="0"/>
              <a:t>Liverpool John Moores University</a:t>
            </a:r>
          </a:p>
          <a:p>
            <a:r>
              <a:rPr lang="en-US" dirty="0"/>
              <a:t>+91-96190-65737</a:t>
            </a:r>
          </a:p>
          <a:p>
            <a:r>
              <a:rPr lang="en-US" dirty="0"/>
              <a:t>denisroystan01@gmail.com</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FC2F-3FB0-4437-B477-791D12F40E3C}"/>
              </a:ext>
            </a:extLst>
          </p:cNvPr>
          <p:cNvSpPr>
            <a:spLocks noGrp="1"/>
          </p:cNvSpPr>
          <p:nvPr>
            <p:ph type="title"/>
          </p:nvPr>
        </p:nvSpPr>
        <p:spPr/>
        <p:txBody>
          <a:bodyPr/>
          <a:lstStyle/>
          <a:p>
            <a:r>
              <a:rPr lang="en-IN" dirty="0"/>
              <a:t>CONTENTS</a:t>
            </a:r>
          </a:p>
        </p:txBody>
      </p:sp>
      <p:sp>
        <p:nvSpPr>
          <p:cNvPr id="3" name="Text Placeholder 2">
            <a:extLst>
              <a:ext uri="{FF2B5EF4-FFF2-40B4-BE49-F238E27FC236}">
                <a16:creationId xmlns:a16="http://schemas.microsoft.com/office/drawing/2014/main" id="{E07F37BE-31A1-47E4-8621-E570DEE33675}"/>
              </a:ext>
            </a:extLst>
          </p:cNvPr>
          <p:cNvSpPr>
            <a:spLocks noGrp="1"/>
          </p:cNvSpPr>
          <p:nvPr>
            <p:ph type="body" sz="quarter" idx="13"/>
          </p:nvPr>
        </p:nvSpPr>
        <p:spPr>
          <a:xfrm>
            <a:off x="5920169" y="1999072"/>
            <a:ext cx="5433204" cy="365125"/>
          </a:xfrm>
        </p:spPr>
        <p:txBody>
          <a:bodyPr>
            <a:normAutofit lnSpcReduction="10000"/>
          </a:bodyPr>
          <a:lstStyle/>
          <a:p>
            <a:r>
              <a:rPr lang="en-IN" cap="none" dirty="0"/>
              <a:t>Introduction</a:t>
            </a:r>
          </a:p>
        </p:txBody>
      </p:sp>
      <p:sp>
        <p:nvSpPr>
          <p:cNvPr id="5" name="Text Placeholder 4">
            <a:extLst>
              <a:ext uri="{FF2B5EF4-FFF2-40B4-BE49-F238E27FC236}">
                <a16:creationId xmlns:a16="http://schemas.microsoft.com/office/drawing/2014/main" id="{F904430E-E119-43BE-A34B-8FC56A1410C5}"/>
              </a:ext>
            </a:extLst>
          </p:cNvPr>
          <p:cNvSpPr>
            <a:spLocks noGrp="1"/>
          </p:cNvSpPr>
          <p:nvPr>
            <p:ph type="body" sz="quarter" idx="23"/>
          </p:nvPr>
        </p:nvSpPr>
        <p:spPr>
          <a:xfrm>
            <a:off x="5918936" y="2477568"/>
            <a:ext cx="5433204" cy="365125"/>
          </a:xfrm>
        </p:spPr>
        <p:txBody>
          <a:bodyPr>
            <a:normAutofit lnSpcReduction="10000"/>
          </a:bodyPr>
          <a:lstStyle/>
          <a:p>
            <a:r>
              <a:rPr lang="en-IN" cap="none" dirty="0"/>
              <a:t>Problem Statement</a:t>
            </a:r>
          </a:p>
        </p:txBody>
      </p:sp>
      <p:sp>
        <p:nvSpPr>
          <p:cNvPr id="7" name="Text Placeholder 6">
            <a:extLst>
              <a:ext uri="{FF2B5EF4-FFF2-40B4-BE49-F238E27FC236}">
                <a16:creationId xmlns:a16="http://schemas.microsoft.com/office/drawing/2014/main" id="{5590481F-B284-4F89-AB13-75A6970C27C9}"/>
              </a:ext>
            </a:extLst>
          </p:cNvPr>
          <p:cNvSpPr>
            <a:spLocks noGrp="1"/>
          </p:cNvSpPr>
          <p:nvPr>
            <p:ph type="body" sz="quarter" idx="25"/>
          </p:nvPr>
        </p:nvSpPr>
        <p:spPr>
          <a:xfrm>
            <a:off x="5918936" y="2962079"/>
            <a:ext cx="5433204" cy="365125"/>
          </a:xfrm>
        </p:spPr>
        <p:txBody>
          <a:bodyPr>
            <a:normAutofit lnSpcReduction="10000"/>
          </a:bodyPr>
          <a:lstStyle/>
          <a:p>
            <a:r>
              <a:rPr lang="en-IN" cap="none" dirty="0"/>
              <a:t>Aim &amp; Objectives</a:t>
            </a:r>
          </a:p>
        </p:txBody>
      </p:sp>
      <p:sp>
        <p:nvSpPr>
          <p:cNvPr id="11" name="Slide Number Placeholder 10">
            <a:extLst>
              <a:ext uri="{FF2B5EF4-FFF2-40B4-BE49-F238E27FC236}">
                <a16:creationId xmlns:a16="http://schemas.microsoft.com/office/drawing/2014/main" id="{34AC9A06-FFDA-4244-BF9E-115CE7202027}"/>
              </a:ext>
            </a:extLst>
          </p:cNvPr>
          <p:cNvSpPr>
            <a:spLocks noGrp="1"/>
          </p:cNvSpPr>
          <p:nvPr>
            <p:ph type="sldNum" sz="quarter" idx="12"/>
          </p:nvPr>
        </p:nvSpPr>
        <p:spPr/>
        <p:txBody>
          <a:bodyPr/>
          <a:lstStyle/>
          <a:p>
            <a:fld id="{B5CEABB6-07DC-46E8-9B57-56EC44A396E5}" type="slidenum">
              <a:rPr lang="en-US" smtClean="0"/>
              <a:t>2</a:t>
            </a:fld>
            <a:endParaRPr lang="en-US" dirty="0"/>
          </a:p>
        </p:txBody>
      </p:sp>
      <p:sp>
        <p:nvSpPr>
          <p:cNvPr id="12" name="Text Placeholder 2">
            <a:extLst>
              <a:ext uri="{FF2B5EF4-FFF2-40B4-BE49-F238E27FC236}">
                <a16:creationId xmlns:a16="http://schemas.microsoft.com/office/drawing/2014/main" id="{01C93C55-2D84-476B-93D1-B35D9C52753D}"/>
              </a:ext>
            </a:extLst>
          </p:cNvPr>
          <p:cNvSpPr txBox="1">
            <a:spLocks/>
          </p:cNvSpPr>
          <p:nvPr/>
        </p:nvSpPr>
        <p:spPr>
          <a:xfrm>
            <a:off x="5918936" y="3446590"/>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cap="none" dirty="0"/>
              <a:t>Literature Review</a:t>
            </a:r>
          </a:p>
        </p:txBody>
      </p:sp>
      <p:sp>
        <p:nvSpPr>
          <p:cNvPr id="13" name="Text Placeholder 2">
            <a:extLst>
              <a:ext uri="{FF2B5EF4-FFF2-40B4-BE49-F238E27FC236}">
                <a16:creationId xmlns:a16="http://schemas.microsoft.com/office/drawing/2014/main" id="{E8B621BB-E549-4F23-85C7-55998E6099F5}"/>
              </a:ext>
            </a:extLst>
          </p:cNvPr>
          <p:cNvSpPr txBox="1">
            <a:spLocks/>
          </p:cNvSpPr>
          <p:nvPr/>
        </p:nvSpPr>
        <p:spPr>
          <a:xfrm>
            <a:off x="5956643" y="3921590"/>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cap="none" dirty="0"/>
              <a:t>Methodology</a:t>
            </a:r>
          </a:p>
        </p:txBody>
      </p:sp>
      <p:sp>
        <p:nvSpPr>
          <p:cNvPr id="14" name="Text Placeholder 2">
            <a:extLst>
              <a:ext uri="{FF2B5EF4-FFF2-40B4-BE49-F238E27FC236}">
                <a16:creationId xmlns:a16="http://schemas.microsoft.com/office/drawing/2014/main" id="{80ABEEB5-F269-4769-B446-9F26F051F619}"/>
              </a:ext>
            </a:extLst>
          </p:cNvPr>
          <p:cNvSpPr txBox="1">
            <a:spLocks/>
          </p:cNvSpPr>
          <p:nvPr/>
        </p:nvSpPr>
        <p:spPr>
          <a:xfrm>
            <a:off x="5956643" y="4406101"/>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cap="none" dirty="0"/>
              <a:t>Results and Discussions</a:t>
            </a:r>
          </a:p>
        </p:txBody>
      </p:sp>
      <p:sp>
        <p:nvSpPr>
          <p:cNvPr id="15" name="Text Placeholder 2">
            <a:extLst>
              <a:ext uri="{FF2B5EF4-FFF2-40B4-BE49-F238E27FC236}">
                <a16:creationId xmlns:a16="http://schemas.microsoft.com/office/drawing/2014/main" id="{EDD42DBA-282D-4EDE-95C3-F79F612E2352}"/>
              </a:ext>
            </a:extLst>
          </p:cNvPr>
          <p:cNvSpPr txBox="1">
            <a:spLocks/>
          </p:cNvSpPr>
          <p:nvPr/>
        </p:nvSpPr>
        <p:spPr>
          <a:xfrm>
            <a:off x="5918936" y="4881101"/>
            <a:ext cx="5433204" cy="365125"/>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cap="none" dirty="0"/>
              <a:t>Conclusion and Future Recommendations</a:t>
            </a:r>
          </a:p>
        </p:txBody>
      </p:sp>
    </p:spTree>
    <p:extLst>
      <p:ext uri="{BB962C8B-B14F-4D97-AF65-F5344CB8AC3E}">
        <p14:creationId xmlns:p14="http://schemas.microsoft.com/office/powerpoint/2010/main" val="33092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ctrTitle"/>
          </p:nvPr>
        </p:nvSpPr>
        <p:spPr>
          <a:xfrm>
            <a:off x="4267199" y="1135929"/>
            <a:ext cx="4179570" cy="1524735"/>
          </a:xfrm>
        </p:spPr>
        <p:txBody>
          <a:bodyPr anchor="b">
            <a:normAutofit/>
          </a:bodyPr>
          <a:lstStyle/>
          <a:p>
            <a:r>
              <a:rPr lang="en-ZA" dirty="0"/>
              <a:t>INTRODUCTION</a:t>
            </a:r>
          </a:p>
        </p:txBody>
      </p:sp>
      <p:sp>
        <p:nvSpPr>
          <p:cNvPr id="16"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type="subTitle" idx="1"/>
          </p:nvPr>
        </p:nvSpPr>
        <p:spPr>
          <a:xfrm>
            <a:off x="4267199" y="3238103"/>
            <a:ext cx="7086600" cy="2483968"/>
          </a:xfrm>
        </p:spPr>
        <p:txBody>
          <a:bodyPr>
            <a:normAutofit fontScale="85000" lnSpcReduction="10000"/>
          </a:bodyPr>
          <a:lstStyle/>
          <a:p>
            <a:pPr>
              <a:lnSpc>
                <a:spcPct val="140000"/>
              </a:lnSpc>
            </a:pPr>
            <a:r>
              <a:rPr lang="en-IN" dirty="0"/>
              <a:t>Stock is in today’s world very notable among stock investors and financing institutions. The stock market plays a crucial role in determining the economic strength of any country.</a:t>
            </a:r>
          </a:p>
          <a:p>
            <a:pPr>
              <a:lnSpc>
                <a:spcPct val="140000"/>
              </a:lnSpc>
            </a:pPr>
            <a:r>
              <a:rPr lang="en-IN" dirty="0"/>
              <a:t>It desires investors to predict the stock price in advance by time series analysis of the stock’s continuous data, thus, proving to occur variations in the value of a stock.</a:t>
            </a:r>
          </a:p>
          <a:p>
            <a:pPr>
              <a:lnSpc>
                <a:spcPct val="140000"/>
              </a:lnSpc>
            </a:pPr>
            <a:r>
              <a:rPr lang="en-IN" dirty="0"/>
              <a:t>Nevertheless, stock forecasting is a complicated job because of noise in continuous data, nonlinearity, and non-stationary characteristics</a:t>
            </a:r>
          </a:p>
          <a:p>
            <a:pPr>
              <a:lnSpc>
                <a:spcPct val="140000"/>
              </a:lnSpc>
            </a:pPr>
            <a:r>
              <a:rPr lang="en-IN" dirty="0"/>
              <a:t>Stock prediction helps companies to undertake profit-making decisions for the future growth aspects of their products and services.</a:t>
            </a: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19B51A1E-902D-48AF-9020-955120F399B6}" type="slidenum">
              <a:rPr lang="en-ZA" smtClean="0"/>
              <a:pPr>
                <a:spcAft>
                  <a:spcPts val="600"/>
                </a:spcAft>
              </a:pPr>
              <a:t>3</a:t>
            </a:fld>
            <a:endParaRPr lang="en-ZA"/>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ctrTitle"/>
          </p:nvPr>
        </p:nvSpPr>
        <p:spPr>
          <a:xfrm>
            <a:off x="4267199" y="1145357"/>
            <a:ext cx="4179570" cy="1524735"/>
          </a:xfrm>
        </p:spPr>
        <p:txBody>
          <a:bodyPr anchor="b">
            <a:normAutofit/>
          </a:bodyPr>
          <a:lstStyle/>
          <a:p>
            <a:r>
              <a:rPr lang="en-ZA" dirty="0"/>
              <a:t>INTRODUCTION</a:t>
            </a:r>
          </a:p>
        </p:txBody>
      </p:sp>
      <p:sp>
        <p:nvSpPr>
          <p:cNvPr id="16"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type="subTitle" idx="1"/>
          </p:nvPr>
        </p:nvSpPr>
        <p:spPr>
          <a:xfrm>
            <a:off x="4267199" y="3238102"/>
            <a:ext cx="7086600" cy="2691357"/>
          </a:xfrm>
        </p:spPr>
        <p:txBody>
          <a:bodyPr>
            <a:normAutofit lnSpcReduction="10000"/>
          </a:bodyPr>
          <a:lstStyle/>
          <a:p>
            <a:pPr>
              <a:lnSpc>
                <a:spcPct val="140000"/>
              </a:lnSpc>
            </a:pPr>
            <a:r>
              <a:rPr lang="en-US" sz="1200" dirty="0"/>
              <a:t>In this research, we have used </a:t>
            </a:r>
            <a:r>
              <a:rPr lang="en-IN" sz="1200" dirty="0"/>
              <a:t>Extreme Gradient Boosting (XGBoost) and Long Short Term Memory (LSTM) for stock prediction.</a:t>
            </a:r>
          </a:p>
          <a:p>
            <a:pPr>
              <a:lnSpc>
                <a:spcPct val="140000"/>
              </a:lnSpc>
            </a:pPr>
            <a:r>
              <a:rPr lang="en-IN" sz="1200" dirty="0"/>
              <a:t>This research paper will study if volume traded over past years and price have any correlation and it will select the best features from dataset used for stock prediction.</a:t>
            </a:r>
          </a:p>
          <a:p>
            <a:pPr>
              <a:lnSpc>
                <a:spcPct val="140000"/>
              </a:lnSpc>
            </a:pPr>
            <a:r>
              <a:rPr lang="en-US" sz="1200" dirty="0"/>
              <a:t>This research will even study the volatility </a:t>
            </a:r>
            <a:r>
              <a:rPr lang="en-IN" sz="1200" dirty="0"/>
              <a:t> of market pre and post of Demonetization and Covid-19 time period to examine if unforeseen circumstances affect the share market and it’s listed stocks</a:t>
            </a:r>
          </a:p>
          <a:p>
            <a:pPr>
              <a:lnSpc>
                <a:spcPct val="140000"/>
              </a:lnSpc>
            </a:pPr>
            <a:r>
              <a:rPr lang="en-IN" sz="1200" dirty="0"/>
              <a:t>This paper will also discuss the future scope of extending this research with more features and a large dataset.</a:t>
            </a:r>
            <a:endParaRPr lang="en-US" sz="12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19B51A1E-902D-48AF-9020-955120F399B6}" type="slidenum">
              <a:rPr lang="en-ZA" smtClean="0"/>
              <a:pPr>
                <a:spcAft>
                  <a:spcPts val="600"/>
                </a:spcAft>
              </a:pPr>
              <a:t>4</a:t>
            </a:fld>
            <a:endParaRPr lang="en-ZA"/>
          </a:p>
        </p:txBody>
      </p:sp>
    </p:spTree>
    <p:extLst>
      <p:ext uri="{BB962C8B-B14F-4D97-AF65-F5344CB8AC3E}">
        <p14:creationId xmlns:p14="http://schemas.microsoft.com/office/powerpoint/2010/main" val="27501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PROBLEM STATEMENT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4" y="3429000"/>
            <a:ext cx="7248526" cy="2695576"/>
          </a:xfrm>
        </p:spPr>
        <p:txBody>
          <a:bodyPr vert="horz" lIns="91440" tIns="45720" rIns="91440" bIns="45720" rtlCol="0" anchor="t">
            <a:normAutofit/>
          </a:bodyPr>
          <a:lstStyle/>
          <a:p>
            <a:r>
              <a:rPr lang="en-IN" sz="1200" dirty="0"/>
              <a:t>Back in the days when there was no AI/ML in the finance domain, professionals started using fundamental and technical analysis to predict stock movements. It is termed the best tool available those days, but it needs thorough understanding of statistics and accounting. </a:t>
            </a:r>
          </a:p>
          <a:p>
            <a:r>
              <a:rPr lang="en-IN" sz="1200" dirty="0"/>
              <a:t>In the worst case scenario, investors unfailingly depend upon the tips/recommendation given by the brokers at the exchange or by the credit rating agencies. Henceforth, this leads to a biased outcome, and sometimes the large group of investors are left disappointed and hopeless. </a:t>
            </a:r>
          </a:p>
          <a:p>
            <a:r>
              <a:rPr lang="en-IN" sz="1200" dirty="0"/>
              <a:t>This study aims to predict the stock closing price proximately to actual prices. This will help the investors to deliberately choose the stocks and also walk in the path of a successful investment journey.</a:t>
            </a:r>
            <a:endParaRPr lang="en-ZA" sz="1200"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415495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AIM &amp; Objectives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6412" y="2904164"/>
            <a:ext cx="4031030" cy="1057308"/>
          </a:xfrm>
        </p:spPr>
        <p:txBody>
          <a:bodyPr>
            <a:normAutofit/>
          </a:bodyPr>
          <a:lstStyle/>
          <a:p>
            <a:pPr marL="342900" indent="-342900" algn="l">
              <a:buFont typeface="+mj-lt"/>
              <a:buAutoNum type="arabicPeriod"/>
            </a:pPr>
            <a:r>
              <a:rPr lang="en-IN" sz="1200" dirty="0"/>
              <a:t>Effectiveness of LSTM &amp; XGBoost models in predicting the stock closing price in terms of performance and less erroneous.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739131" y="2900346"/>
            <a:ext cx="4031030" cy="1057308"/>
          </a:xfrm>
        </p:spPr>
        <p:txBody>
          <a:bodyPr>
            <a:normAutofit/>
          </a:bodyPr>
          <a:lstStyle/>
          <a:p>
            <a:pPr marL="342900" indent="-342900" algn="l">
              <a:buFont typeface="+mj-lt"/>
              <a:buAutoNum type="arabicPeriod" startAt="2"/>
            </a:pPr>
            <a:r>
              <a:rPr lang="en-IN" sz="1200" dirty="0"/>
              <a:t>Explore how deep learning models are significantly more viable than machine learning models.</a:t>
            </a:r>
            <a:endParaRPr lang="en-US" sz="1200"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0" y="4033855"/>
            <a:ext cx="4031030" cy="1057308"/>
          </a:xfrm>
        </p:spPr>
        <p:txBody>
          <a:bodyPr>
            <a:normAutofit/>
          </a:bodyPr>
          <a:lstStyle/>
          <a:p>
            <a:pPr marL="342900" indent="-342900" algn="l">
              <a:buFont typeface="+mj-lt"/>
              <a:buAutoNum type="arabicPeriod" startAt="3"/>
            </a:pPr>
            <a:r>
              <a:rPr lang="en-IN" sz="1200" dirty="0"/>
              <a:t>Conduct hypothesis testing to determine the effectiveness of past 10-year stock trend in the forecast.</a:t>
            </a:r>
            <a:endParaRPr lang="en-US" sz="1200"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4562" y="4033855"/>
            <a:ext cx="4031030" cy="1057308"/>
          </a:xfrm>
        </p:spPr>
        <p:txBody>
          <a:bodyPr>
            <a:normAutofit/>
          </a:bodyPr>
          <a:lstStyle/>
          <a:p>
            <a:pPr marL="342900" indent="-342900" algn="l">
              <a:buFont typeface="+mj-lt"/>
              <a:buAutoNum type="arabicPeriod" startAt="4"/>
            </a:pPr>
            <a:r>
              <a:rPr lang="en-IN" sz="1200" dirty="0"/>
              <a:t>Impact of prediction models on the recommendation for traders to buy/sell stock.</a:t>
            </a:r>
            <a:endParaRPr lang="en-US" sz="12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
        <p:nvSpPr>
          <p:cNvPr id="12" name="Text Placeholder 3">
            <a:extLst>
              <a:ext uri="{FF2B5EF4-FFF2-40B4-BE49-F238E27FC236}">
                <a16:creationId xmlns:a16="http://schemas.microsoft.com/office/drawing/2014/main" id="{DD0FA63C-51BE-431E-A03C-902F591EDF8B}"/>
              </a:ext>
            </a:extLst>
          </p:cNvPr>
          <p:cNvSpPr txBox="1">
            <a:spLocks/>
          </p:cNvSpPr>
          <p:nvPr/>
        </p:nvSpPr>
        <p:spPr>
          <a:xfrm>
            <a:off x="1486412" y="1991368"/>
            <a:ext cx="9218509" cy="90897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1200" dirty="0"/>
              <a:t>The principal objective of this research is to forecast the next-day closing price of a stock using LSTM and XGBoost to provide better results in terms of precision and less erroneous results and to prove that deep learning models are better than machine learning models.</a:t>
            </a:r>
            <a:endParaRPr lang="en-US" sz="1200" dirty="0"/>
          </a:p>
        </p:txBody>
      </p:sp>
      <p:sp>
        <p:nvSpPr>
          <p:cNvPr id="21" name="Text Placeholder 7">
            <a:extLst>
              <a:ext uri="{FF2B5EF4-FFF2-40B4-BE49-F238E27FC236}">
                <a16:creationId xmlns:a16="http://schemas.microsoft.com/office/drawing/2014/main" id="{9F31F18F-ED81-4DDF-8DD4-DBAB0776D3FF}"/>
              </a:ext>
            </a:extLst>
          </p:cNvPr>
          <p:cNvSpPr txBox="1">
            <a:spLocks/>
          </p:cNvSpPr>
          <p:nvPr/>
        </p:nvSpPr>
        <p:spPr>
          <a:xfrm>
            <a:off x="6739131" y="5147900"/>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mj-lt"/>
              <a:buAutoNum type="arabicPeriod" startAt="6"/>
            </a:pPr>
            <a:r>
              <a:rPr lang="en-IN" sz="1200" dirty="0"/>
              <a:t>Inferences drawn out of volume traded over 3 years, 5 years and 10 years and between Volume Weighted Average Price (VWAP) and Closing Price</a:t>
            </a:r>
            <a:endParaRPr lang="en-US" sz="1200" dirty="0"/>
          </a:p>
        </p:txBody>
      </p:sp>
      <p:sp>
        <p:nvSpPr>
          <p:cNvPr id="22" name="Text Placeholder 7">
            <a:extLst>
              <a:ext uri="{FF2B5EF4-FFF2-40B4-BE49-F238E27FC236}">
                <a16:creationId xmlns:a16="http://schemas.microsoft.com/office/drawing/2014/main" id="{3779B85F-69E2-48B7-B68C-6933AA367732}"/>
              </a:ext>
            </a:extLst>
          </p:cNvPr>
          <p:cNvSpPr txBox="1">
            <a:spLocks/>
          </p:cNvSpPr>
          <p:nvPr/>
        </p:nvSpPr>
        <p:spPr>
          <a:xfrm>
            <a:off x="1486412" y="5147900"/>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mj-lt"/>
              <a:buAutoNum type="arabicPeriod" startAt="5"/>
            </a:pPr>
            <a:r>
              <a:rPr lang="en-IN" sz="1200" dirty="0"/>
              <a:t>To study the volatility of market pre and post of Demonetization and Covid-19 time period.</a:t>
            </a:r>
            <a:endParaRPr lang="en-US" sz="1200" dirty="0"/>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Literature Review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MACHINE LEARNING APPROACH</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59"/>
            <a:ext cx="5431971" cy="789967"/>
          </a:xfrm>
        </p:spPr>
        <p:txBody>
          <a:bodyPr>
            <a:noAutofit/>
          </a:bodyPr>
          <a:lstStyle/>
          <a:p>
            <a:r>
              <a:rPr lang="en-ZA" sz="1200" dirty="0"/>
              <a:t>In the past research papers used Linear Regression, Random Forest (RF), Support Vector Regression (SVR), etc. </a:t>
            </a:r>
            <a:r>
              <a:rPr lang="en-IN" sz="1200" dirty="0"/>
              <a:t>In some papers the researcher have used this models for comparative analysis</a:t>
            </a:r>
            <a:endParaRPr lang="en-US" sz="12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3063875"/>
            <a:ext cx="5433204" cy="365125"/>
          </a:xfrm>
        </p:spPr>
        <p:txBody>
          <a:bodyPr>
            <a:normAutofit lnSpcReduction="10000"/>
          </a:bodyPr>
          <a:lstStyle/>
          <a:p>
            <a:r>
              <a:rPr lang="en-US" dirty="0"/>
              <a:t>DEEP LEARNING APPROACH</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3393299"/>
            <a:ext cx="5431971" cy="1203815"/>
          </a:xfrm>
        </p:spPr>
        <p:txBody>
          <a:bodyPr>
            <a:noAutofit/>
          </a:bodyPr>
          <a:lstStyle/>
          <a:p>
            <a:r>
              <a:rPr lang="en-ZA" sz="1200" dirty="0"/>
              <a:t>In the past research papers. predictive models used algorithms like Artificial Neural Network (ANN), Convolutional Neural Network (CNN), Recurrent Neural Network (RNN), Long Short-Term Memory (LSTM), Multilayer Perceptron (MLP), and Deep Neural Network. Some researchers even used hybrid models of ANN or LSTM for better predictions. </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4946725"/>
            <a:ext cx="5433204" cy="365125"/>
          </a:xfrm>
        </p:spPr>
        <p:txBody>
          <a:bodyPr>
            <a:normAutofit lnSpcReduction="10000"/>
          </a:bodyPr>
          <a:lstStyle/>
          <a:p>
            <a:r>
              <a:rPr lang="en-US" dirty="0"/>
              <a:t>OTHER APPROACHES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5276150"/>
            <a:ext cx="5431971" cy="709871"/>
          </a:xfrm>
        </p:spPr>
        <p:txBody>
          <a:bodyPr>
            <a:normAutofit fontScale="85000" lnSpcReduction="20000"/>
          </a:bodyPr>
          <a:lstStyle/>
          <a:p>
            <a:r>
              <a:rPr lang="en-IN" dirty="0"/>
              <a:t>In the past research papers, time series models were also introduced such as Auto Regressive (AR) model, Auto Regressive Integrated Moving Average (ARIMA) model and Three Months Moving Average (3MMA) and Exponential Smoothing model</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Literature Review</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264848"/>
            <a:ext cx="5111750" cy="2504356"/>
          </a:xfrm>
        </p:spPr>
        <p:txBody>
          <a:bodyPr vert="horz" lIns="91440" tIns="45720" rIns="91440" bIns="45720" rtlCol="0" anchor="t">
            <a:noAutofit/>
          </a:bodyPr>
          <a:lstStyle/>
          <a:p>
            <a:r>
              <a:rPr lang="en-ZA" sz="1200" dirty="0"/>
              <a:t>In previous research papers, most of the researchers used Yahoo Finance dataset. Some of the papers used stock tick data or financial data like balance sheets. profit-loss statements, etc.</a:t>
            </a:r>
          </a:p>
          <a:p>
            <a:r>
              <a:rPr lang="en-ZA" sz="1200" noProof="1"/>
              <a:t>In some of the papers, researchers used </a:t>
            </a:r>
            <a:r>
              <a:rPr lang="en-IN" sz="1200" noProof="1"/>
              <a:t>sentiment analysis of financial news and opinions fetched from social media platform like Twitter.</a:t>
            </a:r>
            <a:endParaRPr lang="en-ZA" sz="1200" noProof="1"/>
          </a:p>
          <a:p>
            <a:r>
              <a:rPr lang="en-ZA" sz="1200" noProof="1"/>
              <a:t>In one of the paper, Feature selection is conducted using Principal Component Analysis (PCA) before passing it to learning model.</a:t>
            </a:r>
          </a:p>
          <a:p>
            <a:r>
              <a:rPr lang="en-ZA" sz="1200" noProof="1"/>
              <a:t>Most of the research papers predicted the close price feature of the selected stocks and some even predicted open price. </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Methodology</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464</TotalTime>
  <Words>1843</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Tenorite</vt:lpstr>
      <vt:lpstr>Times New Roman</vt:lpstr>
      <vt:lpstr>Monoline</vt:lpstr>
      <vt:lpstr>DAILY STOCK CLOSING PRICE PREDICTION USING NEURAL NETWORK AND MACHINE LEARNING TECHNIQUES</vt:lpstr>
      <vt:lpstr>CONTENTS</vt:lpstr>
      <vt:lpstr>INTRODUCTION</vt:lpstr>
      <vt:lpstr>INTRODUCTION</vt:lpstr>
      <vt:lpstr>PROBLEM STATEMENT</vt:lpstr>
      <vt:lpstr>AIM &amp; Objectives</vt:lpstr>
      <vt:lpstr>Literature Review</vt:lpstr>
      <vt:lpstr>Literature Review</vt:lpstr>
      <vt:lpstr>Methodology</vt:lpstr>
      <vt:lpstr>Methodology</vt:lpstr>
      <vt:lpstr>Methodology</vt:lpstr>
      <vt:lpstr>RESULTS AND DISCUSSIONS</vt:lpstr>
      <vt:lpstr>RESULTS AND DISCUSSIONS</vt:lpstr>
      <vt:lpstr>RESULTS AND DISCUSSIONS</vt:lpstr>
      <vt:lpstr>PowerPoint Presentation</vt:lpstr>
      <vt:lpstr>RESULTS AND DISCUSSIONS</vt:lpstr>
      <vt:lpstr>CONCLUSION and FUTURE RECOMMENDATIONS</vt:lpstr>
      <vt:lpstr>CONCLUSION and FUTURE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Denis Roystan Dalmeida</dc:creator>
  <cp:lastModifiedBy>Denis Roystan Dalmeida</cp:lastModifiedBy>
  <cp:revision>43</cp:revision>
  <dcterms:created xsi:type="dcterms:W3CDTF">2021-08-18T09:45:14Z</dcterms:created>
  <dcterms:modified xsi:type="dcterms:W3CDTF">2021-08-22T13:38:09Z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