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65" r:id="rId6"/>
    <p:sldId id="260" r:id="rId7"/>
    <p:sldId id="263" r:id="rId8"/>
    <p:sldId id="264" r:id="rId9"/>
    <p:sldId id="261" r:id="rId10"/>
    <p:sldId id="259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orbom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6AD"/>
    <a:srgbClr val="BB65C0"/>
    <a:srgbClr val="9C279A"/>
    <a:srgbClr val="FF41FB"/>
    <a:srgbClr val="1D6125"/>
    <a:srgbClr val="2B8F36"/>
    <a:srgbClr val="A7A4A0"/>
    <a:srgbClr val="CDC9C5"/>
    <a:srgbClr val="A8A4A1"/>
    <a:srgbClr val="B3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3"/>
  </p:normalViewPr>
  <p:slideViewPr>
    <p:cSldViewPr snapToGrid="0" snapToObjects="1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595A-9AB7-A34F-BD7B-81EFAC706F4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30EFE-863A-6E4C-8D9F-BB9DD37E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89BF6-AFF5-754B-B938-7BF5335A5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150" y="1006475"/>
            <a:ext cx="11530013" cy="554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EBBD93-66C7-6942-9229-E6345FF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1064240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752E33-EB24-134D-9EB0-43E563A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1064240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2B0EEA-B3F9-1240-818E-9668E81907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29CA1-589E-BA4D-875C-4590170048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362"/>
          <a:stretch/>
        </p:blipFill>
        <p:spPr>
          <a:xfrm>
            <a:off x="0" y="433726"/>
            <a:ext cx="3286122" cy="5990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485599-8542-DD48-9EBE-75B2CE2B9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624"/>
          <a:stretch/>
        </p:blipFill>
        <p:spPr>
          <a:xfrm>
            <a:off x="3821156" y="6116701"/>
            <a:ext cx="4549688" cy="61514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7263FA-7ED3-474E-A4F4-A88CACA78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1156" y="2255520"/>
            <a:ext cx="7940538" cy="650686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E90AA48-E0D2-D840-B974-678B7C1C2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156" y="3102154"/>
            <a:ext cx="7940538" cy="522794"/>
          </a:xfrm>
          <a:prstGeom prst="rect">
            <a:avLst/>
          </a:prstGeom>
        </p:spPr>
        <p:txBody>
          <a:bodyPr lIns="100584" anchor="ctr">
            <a:no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44A232-551B-D749-96C3-3600F8F8F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1156" y="3820896"/>
            <a:ext cx="7940538" cy="481430"/>
          </a:xfrm>
          <a:prstGeom prst="rect">
            <a:avLst/>
          </a:prstGeom>
        </p:spPr>
        <p:txBody>
          <a:bodyPr lIns="109728" anchor="ctr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Author(s)</a:t>
            </a:r>
          </a:p>
        </p:txBody>
      </p:sp>
    </p:spTree>
    <p:extLst>
      <p:ext uri="{BB962C8B-B14F-4D97-AF65-F5344CB8AC3E}">
        <p14:creationId xmlns:p14="http://schemas.microsoft.com/office/powerpoint/2010/main" val="10646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439-3F7D-354B-A372-3BA4E23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1E7FFF-9F83-E14E-960B-F68785353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002309"/>
            <a:ext cx="5738813" cy="55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6A1FB-0E45-004E-B71A-12CBF26B6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738" y="1002309"/>
            <a:ext cx="5713412" cy="555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33E66E-5470-D743-B1E1-626A01D4CAEC}"/>
              </a:ext>
            </a:extLst>
          </p:cNvPr>
          <p:cNvSpPr/>
          <p:nvPr userDrawn="1"/>
        </p:nvSpPr>
        <p:spPr>
          <a:xfrm>
            <a:off x="10987088" y="0"/>
            <a:ext cx="1204912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7F5C-88DB-174E-B6AA-36A5A2AF87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2013994"/>
            <a:ext cx="6325404" cy="729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600"/>
            </a:lvl2pPr>
          </a:lstStyle>
          <a:p>
            <a:pPr lvl="0"/>
            <a:r>
              <a:rPr lang="en-US" dirty="0"/>
              <a:t>Transition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FB468D-DF6E-844F-A31A-BC27E2C4A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7" y="2743200"/>
            <a:ext cx="6325404" cy="195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C4ED5-AD8F-DD4C-9371-BB83FF3BE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</a:blip>
          <a:srcRect t="16813" r="59935" b="12264"/>
          <a:stretch/>
        </p:blipFill>
        <p:spPr>
          <a:xfrm>
            <a:off x="8372474" y="-1"/>
            <a:ext cx="381952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57ACCFF-4611-A345-BA01-6F6F66700DE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373394" y="182881"/>
            <a:ext cx="630335" cy="639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4FB7A4-D33C-7D42-8F02-D84FF9B3CD6B}"/>
              </a:ext>
            </a:extLst>
          </p:cNvPr>
          <p:cNvSpPr txBox="1"/>
          <p:nvPr userDrawn="1"/>
        </p:nvSpPr>
        <p:spPr>
          <a:xfrm>
            <a:off x="312514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9/16/19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E27-F9B9-AA4E-BFF7-5460D976232E}"/>
              </a:ext>
            </a:extLst>
          </p:cNvPr>
          <p:cNvSpPr txBox="1"/>
          <p:nvPr userDrawn="1"/>
        </p:nvSpPr>
        <p:spPr>
          <a:xfrm>
            <a:off x="10096500" y="6597445"/>
            <a:ext cx="1742844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fld id="{3391FD47-5CAD-E949-B674-737EDCB2E420}" type="slidenum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20DE-9C89-304E-9F91-1059CB9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4" y="298451"/>
            <a:ext cx="11060880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B4AD-9822-404B-889A-69B9E6CFB0FB}"/>
              </a:ext>
            </a:extLst>
          </p:cNvPr>
          <p:cNvSpPr txBox="1"/>
          <p:nvPr userDrawn="1"/>
        </p:nvSpPr>
        <p:spPr>
          <a:xfrm>
            <a:off x="3937000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Commonwealth Fusion Systems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Confidential and Proprietary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Not for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2050-ABDE-B749-8BEF-A147B39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4" y="1005839"/>
            <a:ext cx="11526830" cy="555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web.com/search/datasheet_print.aspx?matguid=06a31d97bb734b509043d81cf131b280" TargetMode="External"/><Relationship Id="rId2" Type="http://schemas.openxmlformats.org/officeDocument/2006/relationships/hyperlink" Target="https://ascelibrary.org/doi/10.1061/%28ASCE%29HY.1943-7900.000154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kz3p1is6b2mf0i0/AABi30b9gEivslBp9s_yAvEqa?dl=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na-power.com/assets/files/datasheets/datasheet_ts_4.4.0.pdf" TargetMode="External"/><Relationship Id="rId2" Type="http://schemas.openxmlformats.org/officeDocument/2006/relationships/hyperlink" Target="https://www.mcmaster.com/4550T1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home/SPARC_Joint/Research_Projects/GDT/Manufacturing/Heating%20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gna-power.com/assets/files/datasheets/datasheet_ts_4.4.0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AECF-F4C0-9047-A061-1E5E882B9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Resistive Heating for Cable Solder Flow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F5B2-E5EC-934D-B74C-6983F843E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EB03-1EEF-9947-A03A-A82CEA98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James Logan</a:t>
            </a:r>
          </a:p>
        </p:txBody>
      </p:sp>
    </p:spTree>
    <p:extLst>
      <p:ext uri="{BB962C8B-B14F-4D97-AF65-F5344CB8AC3E}">
        <p14:creationId xmlns:p14="http://schemas.microsoft.com/office/powerpoint/2010/main" val="54573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C707-3DBD-4E7F-A922-C32E32B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Flow Velocity 1/3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C64AC96-C3A0-4B31-BD37-FFA764484FF7}"/>
              </a:ext>
            </a:extLst>
          </p:cNvPr>
          <p:cNvSpPr txBox="1">
            <a:spLocks/>
          </p:cNvSpPr>
          <p:nvPr/>
        </p:nvSpPr>
        <p:spPr>
          <a:xfrm>
            <a:off x="311151" y="1006475"/>
            <a:ext cx="10511630" cy="554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Stated values are </a:t>
            </a:r>
            <a:r>
              <a:rPr lang="en-US" sz="1800" i="1" dirty="0"/>
              <a:t>longitudinal</a:t>
            </a:r>
            <a:r>
              <a:rPr lang="en-US" sz="1800" dirty="0"/>
              <a:t> velocity – flow velocity relative to channel walls is slightly faster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Evaluated using B-N-T approximation for friction factor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gives an explicit formulation that extends across turbulent transition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Confirmed gives same result as </a:t>
            </a:r>
            <a:r>
              <a:rPr lang="en-US" sz="1800" dirty="0" err="1"/>
              <a:t>Haaland</a:t>
            </a:r>
            <a:r>
              <a:rPr lang="en-US" sz="1800" dirty="0"/>
              <a:t> for high Re as-implemented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https://ascelibrary.org/doi/10.1061/%28ASCE%29HY.1943-7900.0001540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Assumed channel geometry is 0.3mm x 5.5mm at 20cm pitch (14 deg angle) w/ 10% relative roughness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Helical path length bookkept as increased wetted length; no accounting for minor losses which should be small due to inability to develop counter-rotating vortex in thin passage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Downstream pressure assumed vacuum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Did not account for non-flowing </a:t>
            </a:r>
            <a:r>
              <a:rPr lang="en-US" sz="1800" dirty="0" err="1"/>
              <a:t>deadspace</a:t>
            </a:r>
            <a:r>
              <a:rPr lang="en-US" sz="1800" dirty="0"/>
              <a:t>, which seems likely to increase actual flow times by ~2-3x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Liquid 60-40 solder properties per </a:t>
            </a:r>
            <a:r>
              <a:rPr lang="en-US" sz="1800" dirty="0" err="1"/>
              <a:t>matweb</a:t>
            </a:r>
            <a:r>
              <a:rPr lang="en-US" sz="1800" dirty="0"/>
              <a:t> (2cP viscosity, 8600 kg/m^3)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hlinkClick r:id="rId3"/>
              </a:rPr>
              <a:t>http://www.matweb.com/search/datasheet_print.aspx?matguid=06a31d97bb734b509043d81cf131b280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26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C6FED6F-E76A-4F14-8844-52C20B47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7" y="1006475"/>
            <a:ext cx="11352030" cy="536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9C707-3DBD-4E7F-A922-C32E32B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Flow Velocity 2/3</a:t>
            </a:r>
          </a:p>
        </p:txBody>
      </p:sp>
    </p:spTree>
    <p:extLst>
      <p:ext uri="{BB962C8B-B14F-4D97-AF65-F5344CB8AC3E}">
        <p14:creationId xmlns:p14="http://schemas.microsoft.com/office/powerpoint/2010/main" val="184767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430DAEE-DECD-4AFE-AEED-91A0A8F1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7" y="1006474"/>
            <a:ext cx="11398839" cy="5243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9C707-3DBD-4E7F-A922-C32E32B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Flow Velocity 3/3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C64AC96-C3A0-4B31-BD37-FFA764484FF7}"/>
              </a:ext>
            </a:extLst>
          </p:cNvPr>
          <p:cNvSpPr txBox="1">
            <a:spLocks/>
          </p:cNvSpPr>
          <p:nvPr/>
        </p:nvSpPr>
        <p:spPr>
          <a:xfrm>
            <a:off x="311151" y="1006475"/>
            <a:ext cx="10511630" cy="554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74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3282-7EFF-5B41-9E0C-6C4EA287FC2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 heating for cable solder flow by driving current through cable</a:t>
            </a:r>
          </a:p>
          <a:p>
            <a:r>
              <a:rPr lang="en-US" dirty="0"/>
              <a:t>Copy as much existing power electronics, connector designs, calculations, etc. as possible from existing body of work</a:t>
            </a:r>
          </a:p>
          <a:p>
            <a:pPr lvl="1"/>
            <a:r>
              <a:rPr lang="en-US" dirty="0"/>
              <a:t>Source power supply from same family as WHAM magnet driver</a:t>
            </a:r>
          </a:p>
          <a:p>
            <a:pPr lvl="1"/>
            <a:r>
              <a:rPr lang="en-US" dirty="0"/>
              <a:t>Copy power supply/cable connectors &amp; related calcs from WHAM magnet driver</a:t>
            </a:r>
          </a:p>
          <a:p>
            <a:pPr lvl="1"/>
            <a:r>
              <a:rPr lang="en-US" dirty="0"/>
              <a:t>Straight-up copy Dan N’s WHAM solder controller rig to drive solder reservoir heating</a:t>
            </a:r>
          </a:p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If it works without insulation, don’t insulate it</a:t>
            </a:r>
          </a:p>
          <a:p>
            <a:pPr lvl="1"/>
            <a:r>
              <a:rPr lang="en-US" dirty="0"/>
              <a:t>If there are COTS heating elements that work, use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36C5D-59FC-B54A-91FB-B33CADA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37071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3282-7EFF-5B41-9E0C-6C4EA287FC2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cable is modeled as a horizontal copper cylinder in ambient air</a:t>
            </a:r>
          </a:p>
          <a:p>
            <a:pPr lvl="1"/>
            <a:r>
              <a:rPr lang="en-US" sz="2000" dirty="0"/>
              <a:t>Jacket is modeled as 3mm copper; actual </a:t>
            </a:r>
          </a:p>
          <a:p>
            <a:r>
              <a:rPr lang="en-US" sz="2400" dirty="0"/>
              <a:t>Natural convection heat losses calculated per Churchill &amp; Chu correlation</a:t>
            </a:r>
          </a:p>
          <a:p>
            <a:r>
              <a:rPr lang="en-US" sz="2400" dirty="0"/>
              <a:t>Connector resistances estimated as 0.5mOhm per connector</a:t>
            </a:r>
          </a:p>
          <a:p>
            <a:pPr lvl="1"/>
            <a:r>
              <a:rPr lang="en-US" sz="2000" dirty="0"/>
              <a:t>Per WHAM’s PDR materials for cable connectors for the same power supply (slide 97)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36C5D-59FC-B54A-91FB-B33CADA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E428-B371-40F3-94B5-DFDDE99F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" y="3001148"/>
            <a:ext cx="12008643" cy="33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E1FEF-F0F2-4907-8DBB-49F9A670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13" y="1084202"/>
            <a:ext cx="7624787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00C98-3BB5-48DB-8985-FE5F18F0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 – 25V, 2kA Supply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1DCE388-9756-4ECE-868B-15D98CB4F2AA}"/>
              </a:ext>
            </a:extLst>
          </p:cNvPr>
          <p:cNvSpPr txBox="1">
            <a:spLocks/>
          </p:cNvSpPr>
          <p:nvPr/>
        </p:nvSpPr>
        <p:spPr>
          <a:xfrm>
            <a:off x="311150" y="1006475"/>
            <a:ext cx="4453731" cy="554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Looks good uninsulated out to about 150m cable length</a:t>
            </a:r>
          </a:p>
          <a:p>
            <a:r>
              <a:rPr lang="en-US" dirty="0"/>
              <a:t>This covers</a:t>
            </a:r>
          </a:p>
          <a:p>
            <a:pPr lvl="1"/>
            <a:r>
              <a:rPr lang="en-US" dirty="0"/>
              <a:t>Short-section dev cables</a:t>
            </a:r>
          </a:p>
          <a:p>
            <a:pPr lvl="1"/>
            <a:r>
              <a:rPr lang="en-US" dirty="0"/>
              <a:t>CSMC</a:t>
            </a:r>
          </a:p>
          <a:p>
            <a:pPr lvl="1"/>
            <a:r>
              <a:rPr lang="en-US" dirty="0"/>
              <a:t>SPARC</a:t>
            </a:r>
          </a:p>
          <a:p>
            <a:r>
              <a:rPr lang="en-US" dirty="0"/>
              <a:t>Would need insulation to do PF coils</a:t>
            </a:r>
          </a:p>
          <a:p>
            <a:r>
              <a:rPr lang="en-US" dirty="0"/>
              <a:t>Bump times are typically &lt;10% of solder flow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C1111-3F6D-4704-A7C1-91A1454D21BB}"/>
              </a:ext>
            </a:extLst>
          </p:cNvPr>
          <p:cNvSpPr txBox="1"/>
          <p:nvPr/>
        </p:nvSpPr>
        <p:spPr>
          <a:xfrm>
            <a:off x="198238" y="5599203"/>
            <a:ext cx="4209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Calculations (excel &amp; </a:t>
            </a:r>
            <a:r>
              <a:rPr lang="en-US" dirty="0" err="1"/>
              <a:t>jupyter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https://www.dropbox.com/sh/kz3p1is6b2mf0i0/AABi30b9gEivslBp9s_yAvEqa?dl=0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0C98-3BB5-48DB-8985-FE5F18F0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Items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1DCE388-9756-4ECE-868B-15D98CB4F2AA}"/>
              </a:ext>
            </a:extLst>
          </p:cNvPr>
          <p:cNvSpPr txBox="1">
            <a:spLocks/>
          </p:cNvSpPr>
          <p:nvPr/>
        </p:nvSpPr>
        <p:spPr>
          <a:xfrm>
            <a:off x="311150" y="1006475"/>
            <a:ext cx="11530013" cy="554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Connectors need active cooling</a:t>
            </a:r>
          </a:p>
          <a:p>
            <a:pPr lvl="1"/>
            <a:r>
              <a:rPr lang="en-US" sz="2000" dirty="0"/>
              <a:t>~9kW dissipation per connector at max current</a:t>
            </a:r>
          </a:p>
          <a:p>
            <a:pPr lvl="1"/>
            <a:r>
              <a:rPr lang="en-US" sz="2000" dirty="0"/>
              <a:t>Likely have to throw away end-sections of cable due to uneven heating</a:t>
            </a:r>
          </a:p>
          <a:p>
            <a:pPr lvl="1"/>
            <a:r>
              <a:rPr lang="en-US" sz="2000" dirty="0"/>
              <a:t>Might need to do better than 0.5mOhm cables/connectors to decrease losses</a:t>
            </a:r>
          </a:p>
          <a:p>
            <a:r>
              <a:rPr lang="en-US" sz="2400" dirty="0"/>
              <a:t>Hot-spotting in copper cable</a:t>
            </a:r>
          </a:p>
          <a:p>
            <a:pPr lvl="1"/>
            <a:r>
              <a:rPr lang="en-US" sz="2000" dirty="0"/>
              <a:t>Independent of solder wetting, there will be some length-wise variation in resistivity</a:t>
            </a:r>
          </a:p>
          <a:p>
            <a:pPr lvl="1"/>
            <a:r>
              <a:rPr lang="en-US" sz="2000" dirty="0"/>
              <a:t>1% variation in resistivity -&gt; ~1% difference in power dissipation, but if it’s a short section, that will conduct upstream and downstream</a:t>
            </a:r>
          </a:p>
          <a:p>
            <a:pPr lvl="1"/>
            <a:r>
              <a:rPr lang="en-US" sz="2000" dirty="0"/>
              <a:t>Unclear what “normal” lengthwise resistivity variation will look like</a:t>
            </a:r>
          </a:p>
          <a:p>
            <a:r>
              <a:rPr lang="en-US" sz="2400" dirty="0"/>
              <a:t>How much wattage can we pull?</a:t>
            </a:r>
          </a:p>
          <a:p>
            <a:pPr lvl="1"/>
            <a:r>
              <a:rPr lang="en-US" sz="2000" dirty="0"/>
              <a:t>Need at least ~25kW</a:t>
            </a:r>
          </a:p>
          <a:p>
            <a:r>
              <a:rPr lang="en-US" sz="2400" dirty="0"/>
              <a:t>B-fields and hoop stresses for coil geometries</a:t>
            </a:r>
          </a:p>
          <a:p>
            <a:pPr lvl="1"/>
            <a:r>
              <a:rPr lang="en-US" sz="2000" dirty="0"/>
              <a:t>Is it ok to put this much current into those coils? How much support is needed? Can the supports be thermally insulated effectively?</a:t>
            </a:r>
          </a:p>
          <a:p>
            <a:r>
              <a:rPr lang="en-US" sz="2400" dirty="0"/>
              <a:t>Composites compatibility – do we have to do this before wrapping coils?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0C98-3BB5-48DB-8985-FE5F18F0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(W.A.G.)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1DCE388-9756-4ECE-868B-15D98CB4F2AA}"/>
              </a:ext>
            </a:extLst>
          </p:cNvPr>
          <p:cNvSpPr txBox="1">
            <a:spLocks/>
          </p:cNvSpPr>
          <p:nvPr/>
        </p:nvSpPr>
        <p:spPr>
          <a:xfrm>
            <a:off x="311150" y="1006475"/>
            <a:ext cx="11530013" cy="554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75224C-782E-4386-B101-D95CF388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70650"/>
              </p:ext>
            </p:extLst>
          </p:nvPr>
        </p:nvGraphicFramePr>
        <p:xfrm>
          <a:off x="96838" y="1363663"/>
          <a:ext cx="11958636" cy="3090867"/>
        </p:xfrm>
        <a:graphic>
          <a:graphicData uri="http://schemas.openxmlformats.org/drawingml/2006/table">
            <a:tbl>
              <a:tblPr firstRow="1" lastRow="1" bandRow="1">
                <a:tableStyleId>{6E25E649-3F16-4E02-A733-19D2CDBF48F0}</a:tableStyleId>
              </a:tblPr>
              <a:tblGrid>
                <a:gridCol w="3631165">
                  <a:extLst>
                    <a:ext uri="{9D8B030D-6E8A-4147-A177-3AD203B41FA5}">
                      <a16:colId xmlns:a16="http://schemas.microsoft.com/office/drawing/2014/main" val="3776783617"/>
                    </a:ext>
                  </a:extLst>
                </a:gridCol>
                <a:gridCol w="1573504">
                  <a:extLst>
                    <a:ext uri="{9D8B030D-6E8A-4147-A177-3AD203B41FA5}">
                      <a16:colId xmlns:a16="http://schemas.microsoft.com/office/drawing/2014/main" val="3503437033"/>
                    </a:ext>
                  </a:extLst>
                </a:gridCol>
                <a:gridCol w="1234596">
                  <a:extLst>
                    <a:ext uri="{9D8B030D-6E8A-4147-A177-3AD203B41FA5}">
                      <a16:colId xmlns:a16="http://schemas.microsoft.com/office/drawing/2014/main" val="391622081"/>
                    </a:ext>
                  </a:extLst>
                </a:gridCol>
                <a:gridCol w="5519371">
                  <a:extLst>
                    <a:ext uri="{9D8B030D-6E8A-4147-A177-3AD203B41FA5}">
                      <a16:colId xmlns:a16="http://schemas.microsoft.com/office/drawing/2014/main" val="3665383947"/>
                    </a:ext>
                  </a:extLst>
                </a:gridCol>
              </a:tblGrid>
              <a:tr h="30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$ (tot)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Count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Description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295446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MagnaPower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TSDx-xxxx</a:t>
                      </a:r>
                      <a:r>
                        <a:rPr lang="en-US" sz="2000" u="none" strike="noStrike" dirty="0">
                          <a:effectLst/>
                        </a:rPr>
                        <a:t>/480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~$12,000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High-current power supply, likely 25V/2000A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176154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4550T121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$236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4ft, 312W heater tape (for solder reservoir)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83417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WHAM solder controller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$1,432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4p4t temperature controller (for solder reservoir)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818162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BX-DM1E-10ED13-D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$777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PLC w/ ethernet, 6ch RTD module, analog output module, &amp; all terminal blocks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52609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PLC software (DataWorx)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$400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Only one PLC needed for small workpieces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461589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RTDs for cable sense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~$300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Guestimate for short cables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65559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High-current cables &amp; connectors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~$1,000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Guestimate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71381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$16,145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20225063"/>
                  </a:ext>
                </a:extLst>
              </a:tr>
            </a:tbl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E108611-0CB3-4676-8F2C-8EF75041CE03}"/>
              </a:ext>
            </a:extLst>
          </p:cNvPr>
          <p:cNvSpPr txBox="1">
            <a:spLocks/>
          </p:cNvSpPr>
          <p:nvPr/>
        </p:nvSpPr>
        <p:spPr>
          <a:xfrm>
            <a:off x="350837" y="4976024"/>
            <a:ext cx="12690476" cy="2458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Magna-Power Catalog: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https://magna-power.com/assets/files/datasheets/datasheet_ts_4.4.0.pdf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WHAM solder controller: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https://www.dropbox.com/home/SPARC_Joint/Research_Projects/GDT/Manufacturing/Heating%20Ring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12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0C98-3BB5-48DB-8985-FE5F18F0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1DCE388-9756-4ECE-868B-15D98CB4F2AA}"/>
              </a:ext>
            </a:extLst>
          </p:cNvPr>
          <p:cNvSpPr txBox="1">
            <a:spLocks/>
          </p:cNvSpPr>
          <p:nvPr/>
        </p:nvSpPr>
        <p:spPr>
          <a:xfrm>
            <a:off x="311150" y="1006475"/>
            <a:ext cx="11530013" cy="554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Target temperature is 200C; ambient temperature is 20C</a:t>
            </a:r>
          </a:p>
          <a:p>
            <a:r>
              <a:rPr lang="en-US" sz="2400" dirty="0"/>
              <a:t>Radial thermal diffusion &gt;&gt; convective rate -&gt; lumped-parameter model is valid</a:t>
            </a:r>
          </a:p>
          <a:p>
            <a:pPr lvl="1"/>
            <a:r>
              <a:rPr lang="en-US" sz="2000" dirty="0"/>
              <a:t>Bi = </a:t>
            </a:r>
            <a:r>
              <a:rPr lang="en-US" sz="2000" dirty="0" err="1"/>
              <a:t>hD</a:t>
            </a:r>
            <a:r>
              <a:rPr lang="en-US" sz="2000" dirty="0"/>
              <a:t>/k = 3e-4 to 7e-4, </a:t>
            </a:r>
            <a:r>
              <a:rPr lang="en-US" sz="2000" dirty="0" err="1"/>
              <a:t>Biot</a:t>
            </a:r>
            <a:r>
              <a:rPr lang="en-US" sz="2000" dirty="0"/>
              <a:t> number agrees</a:t>
            </a:r>
          </a:p>
          <a:p>
            <a:r>
              <a:rPr lang="en-US" sz="2400" dirty="0"/>
              <a:t>Cable core internal geometry not important to heat transfer at jacket surface</a:t>
            </a:r>
          </a:p>
          <a:p>
            <a:pPr lvl="1"/>
            <a:r>
              <a:rPr lang="en-US" sz="2000" dirty="0"/>
              <a:t>Seems ok. In reality, will get slightly less heat transfer between jacket-core lands</a:t>
            </a:r>
          </a:p>
          <a:p>
            <a:r>
              <a:rPr lang="en-US" sz="2400" dirty="0"/>
              <a:t>Solder electrical conductivity is negligible</a:t>
            </a:r>
          </a:p>
          <a:p>
            <a:pPr lvl="1"/>
            <a:r>
              <a:rPr lang="en-US" sz="2000" dirty="0"/>
              <a:t>Leaded solder typically &lt;=10% of copper’s electrical conductivity</a:t>
            </a:r>
          </a:p>
          <a:p>
            <a:pPr lvl="1"/>
            <a:r>
              <a:rPr lang="en-US" sz="2000" dirty="0"/>
              <a:t>In bare configuration (with convection), conservative to assume section wetted w/ solder to run colder by about the atmospheric temp delta times the dissipative power ratio</a:t>
            </a:r>
          </a:p>
          <a:p>
            <a:pPr lvl="2"/>
            <a:r>
              <a:rPr lang="en-US" sz="1800" dirty="0"/>
              <a:t>180K * </a:t>
            </a:r>
            <a:r>
              <a:rPr lang="en-US" sz="1800" dirty="0" err="1"/>
              <a:t>P_wetted</a:t>
            </a:r>
            <a:r>
              <a:rPr lang="en-US" sz="1800" dirty="0"/>
              <a:t> / </a:t>
            </a:r>
            <a:r>
              <a:rPr lang="en-US" sz="1800" dirty="0" err="1"/>
              <a:t>P_dry</a:t>
            </a:r>
            <a:r>
              <a:rPr lang="en-US" sz="1800" dirty="0"/>
              <a:t> = 180K * </a:t>
            </a:r>
            <a:r>
              <a:rPr lang="en-US" sz="1800" dirty="0" err="1"/>
              <a:t>R_wetted</a:t>
            </a:r>
            <a:r>
              <a:rPr lang="en-US" sz="1800" dirty="0"/>
              <a:t> / </a:t>
            </a:r>
            <a:r>
              <a:rPr lang="en-US" sz="1800" dirty="0" err="1"/>
              <a:t>R_dry</a:t>
            </a:r>
            <a:r>
              <a:rPr lang="en-US" sz="1800" dirty="0"/>
              <a:t> since the same current flows through both</a:t>
            </a:r>
          </a:p>
          <a:p>
            <a:pPr lvl="2"/>
            <a:r>
              <a:rPr lang="en-US" sz="1800" dirty="0"/>
              <a:t>In reality, convective heat transfer also decreases linearly with surface temp, so temp delta will be less</a:t>
            </a:r>
          </a:p>
          <a:p>
            <a:pPr lvl="1"/>
            <a:r>
              <a:rPr lang="en-US" sz="2000" dirty="0"/>
              <a:t>This gives a worst-case temp delta of about 1-2K if solder takes up ~5-10% of cross-section</a:t>
            </a:r>
          </a:p>
          <a:p>
            <a:r>
              <a:rPr lang="en-US" sz="2400" dirty="0"/>
              <a:t>Copper resistivity corresponds to 200C temperature (about 2x ambient)</a:t>
            </a:r>
          </a:p>
        </p:txBody>
      </p:sp>
    </p:spTree>
    <p:extLst>
      <p:ext uri="{BB962C8B-B14F-4D97-AF65-F5344CB8AC3E}">
        <p14:creationId xmlns:p14="http://schemas.microsoft.com/office/powerpoint/2010/main" val="312312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C707-3DBD-4E7F-A922-C32E32B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76580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C707-3DBD-4E7F-A922-C32E32B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Magna-Power Stock Model Catalog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DE115-4B55-4115-925F-CAAB5181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9" y="971546"/>
            <a:ext cx="10446707" cy="4914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938A1-954F-409C-8B0D-0B3ED9235E8E}"/>
              </a:ext>
            </a:extLst>
          </p:cNvPr>
          <p:cNvSpPr txBox="1"/>
          <p:nvPr/>
        </p:nvSpPr>
        <p:spPr>
          <a:xfrm>
            <a:off x="1219795" y="5900806"/>
            <a:ext cx="9624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Magna-Power Catalog: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https://magna-power.com/assets/files/datasheets/datasheet_ts_4.4.0.pdf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2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FS">
      <a:dk1>
        <a:srgbClr val="231F20"/>
      </a:dk1>
      <a:lt1>
        <a:srgbClr val="FFFFFF"/>
      </a:lt1>
      <a:dk2>
        <a:srgbClr val="152436"/>
      </a:dk2>
      <a:lt2>
        <a:srgbClr val="CCC8C2"/>
      </a:lt2>
      <a:accent1>
        <a:srgbClr val="004B71"/>
      </a:accent1>
      <a:accent2>
        <a:srgbClr val="D06D45"/>
      </a:accent2>
      <a:accent3>
        <a:srgbClr val="555556"/>
      </a:accent3>
      <a:accent4>
        <a:srgbClr val="CCC8C2"/>
      </a:accent4>
      <a:accent5>
        <a:srgbClr val="5E8348"/>
      </a:accent5>
      <a:accent6>
        <a:srgbClr val="E3B550"/>
      </a:accent6>
      <a:hlink>
        <a:srgbClr val="0432FF"/>
      </a:hlink>
      <a:folHlink>
        <a:srgbClr val="0432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marL="342900" indent="-342900" algn="l">
          <a:buClr>
            <a:schemeClr val="accent2"/>
          </a:buClr>
          <a:buFont typeface="Arial" panose="020B0604020202020204" pitchFamily="34" charset="0"/>
          <a:buChar char="•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189426_CFS PPT" id="{FCB5A42E-041F-AE42-8D93-525019BB380D}" vid="{7179F7EA-D1E7-954A-B436-CA809C9DD8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857B10020E742866A01CA87CF56C4" ma:contentTypeVersion="11" ma:contentTypeDescription="Create a new document." ma:contentTypeScope="" ma:versionID="09b037389d94c4f0dfa9219c781126f8">
  <xsd:schema xmlns:xsd="http://www.w3.org/2001/XMLSchema" xmlns:xs="http://www.w3.org/2001/XMLSchema" xmlns:p="http://schemas.microsoft.com/office/2006/metadata/properties" xmlns:ns2="0a20d635-c4a0-47e6-b007-0324648ef0bd" xmlns:ns3="61dd2541-53c7-447c-8d67-d1be2b3475dd" targetNamespace="http://schemas.microsoft.com/office/2006/metadata/properties" ma:root="true" ma:fieldsID="03448cc6cbbf48a54e012273ff9d5f14" ns2:_="" ns3:_="">
    <xsd:import namespace="0a20d635-c4a0-47e6-b007-0324648ef0bd"/>
    <xsd:import namespace="61dd2541-53c7-447c-8d67-d1be2b347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0d635-c4a0-47e6-b007-0324648e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d2541-53c7-447c-8d67-d1be2b347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BF5019-AEDE-451D-993F-DB610904B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76F10E-3352-4734-A1CB-24E2E8D713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527A04-A133-45E6-A1CF-AFDF462673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0d635-c4a0-47e6-b007-0324648ef0bd"/>
    <ds:schemaRef ds:uri="61dd2541-53c7-447c-8d67-d1be2b347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resistive_heating_mini_proposal</Template>
  <TotalTime>1581</TotalTime>
  <Words>925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Concept</vt:lpstr>
      <vt:lpstr>Heating Calculations</vt:lpstr>
      <vt:lpstr>Performance Estimates – 25V, 2kA Supply</vt:lpstr>
      <vt:lpstr>Open Items</vt:lpstr>
      <vt:lpstr>BOM (W.A.G.)</vt:lpstr>
      <vt:lpstr>Assumptions</vt:lpstr>
      <vt:lpstr>BACKUP</vt:lpstr>
      <vt:lpstr>Magna-Power Stock Model Catalog</vt:lpstr>
      <vt:lpstr>Solder Flow Velocity 1/3</vt:lpstr>
      <vt:lpstr>Solder Flow Velocity 2/3</vt:lpstr>
      <vt:lpstr>Solder Flow Velocity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Logan</dc:creator>
  <cp:lastModifiedBy>James Logan</cp:lastModifiedBy>
  <cp:revision>75</cp:revision>
  <dcterms:created xsi:type="dcterms:W3CDTF">2020-09-21T12:46:17Z</dcterms:created>
  <dcterms:modified xsi:type="dcterms:W3CDTF">2020-09-22T15:08:11Z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0x010100A46857B10020E742866A01CA87CF56C4</vt:lpwstr>
  </property>
</Properties>
</file>