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72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8FA3-E33A-4082-BA10-4532D8016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23E694-5956-4FB0-AF72-87195CC01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FB88D9-9DF3-475F-9810-091F2C64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5A47-7F45-4652-9F30-E56343567010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6A1304-7013-4361-BA8F-C332C377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3BD805-22FA-48EB-833C-68DD6EBA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342-339B-4E6F-BF5B-38190ED3A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72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FA515B-D22F-48E3-9AB4-B4064742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CEDD82-8B1E-4B9B-B48D-804E67305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64035B-3289-49F9-8BC3-4091A1125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5A47-7F45-4652-9F30-E56343567010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25AA46-2F8C-419A-8FEE-3BEB64CB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86C3A8-BA7D-4788-9807-C750A992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342-339B-4E6F-BF5B-38190ED3A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64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2C3ACDB-EB45-4E90-BC0C-9CB3F76A2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68F00A-0427-4988-B6EB-9122F429E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0A06C5-7772-45F4-86CA-EFB6D5D5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5A47-7F45-4652-9F30-E56343567010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CAA6D2-1C90-4588-B5EF-A624C0DA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CB2EE4-AC05-451D-A6CD-47FC5E21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342-339B-4E6F-BF5B-38190ED3A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08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6F20DF-61DB-4D05-9CC1-7E3AF0DB0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D6178-C899-4151-A11B-FF0FF5292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AFD600-3F63-4A49-A9D0-0A28E985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5A47-7F45-4652-9F30-E56343567010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49C877-C38C-4FB9-9CE5-CDF01664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D0457A-5D4C-47DC-91E7-6A66EEAE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342-339B-4E6F-BF5B-38190ED3A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97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B73DD-BAFD-432D-BD48-5891102A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7079A5-B018-4C4A-852A-79B1FC49F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5F8526-4504-4F4E-BF08-5ED38058C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5A47-7F45-4652-9F30-E56343567010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9E709E-771A-4334-A681-43E98F75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7E04C1-3B22-48AF-94E7-9932AE5F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342-339B-4E6F-BF5B-38190ED3A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42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8DD78E-3D52-4C97-805C-D88D6194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00C537-C555-4FF8-9FFF-538A37472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53FDEB-B693-4715-9AAC-4EEFFC911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8E6130-7876-4213-9820-82A3D97E5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5A47-7F45-4652-9F30-E56343567010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1ECA3E-EF28-4E93-AF4F-E8E8FE31F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43D69C-B0E9-4A52-A45A-A464F115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342-339B-4E6F-BF5B-38190ED3A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36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309E5-FED9-43E6-B373-7134FA902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3DE933-8CC6-4231-916F-17A21FAAB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BD7C23-1250-452E-8292-90306D8A5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944F67-E2FB-4E88-A904-A6C1C0DAF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06E88A1-108A-41FB-911E-61B7259A5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F93C0E-242C-4BFB-A156-2FF3077A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5A47-7F45-4652-9F30-E56343567010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AE8B44-1783-458C-A46C-1F90D55B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FA2BEFC-CC2A-432E-BA91-64A5EC71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342-339B-4E6F-BF5B-38190ED3A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68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4A58C-4183-40F1-A545-4B309FB8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9D3895E-0A24-4B4F-8239-DE8F11F8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5A47-7F45-4652-9F30-E56343567010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CCE5277-7C38-47C1-A549-B8E4B80E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52BBFC-7D3D-4F30-8C84-E5181891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342-339B-4E6F-BF5B-38190ED3A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50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6756DB9-AC69-4390-8961-1D33F4C8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5A47-7F45-4652-9F30-E56343567010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0872F1-8820-4DBD-9783-ADA0BBB5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CAB3FB-6B13-415A-8F13-E29EF83C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342-339B-4E6F-BF5B-38190ED3A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69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088091-1883-4F3A-9C59-02353630C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2F96B7-1A96-4C9C-9D4F-4E5B3CACF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F38AB7-27C8-42FA-8D0E-006E9177F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E8631F-6762-4035-9E15-3B4ED036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5A47-7F45-4652-9F30-E56343567010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653FB4-2126-41CB-A653-765987547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34EB59-9901-4837-B757-2BF2BF6E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342-339B-4E6F-BF5B-38190ED3A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64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4D5B4-4256-4F04-A553-02131DB87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E29D335-33B4-4233-8259-756E63ECB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717ED2-C322-47B0-A8BF-DE52649B0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1E5410-FB8A-4AAB-8CDB-36A72389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5A47-7F45-4652-9F30-E56343567010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1754C3-404B-48B5-9BC3-46EF88B4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47E786-1AF2-417B-951F-FBDA4C75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8342-339B-4E6F-BF5B-38190ED3A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04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95E19-83E0-43CB-9D02-3C00F6F20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E1326A-8C3D-4FD3-A4CE-9AEC906DA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303844-40E3-479B-8AD9-292426058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B5A47-7F45-4652-9F30-E56343567010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78E908-3102-4F94-92DA-F1FD03978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66AEA0-B9A3-4956-B753-BF59E676A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D8342-339B-4E6F-BF5B-38190ED3A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30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14271-57FC-4CD9-8CC9-8CF383A17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885" y="370113"/>
            <a:ext cx="9884229" cy="2449286"/>
          </a:xfrm>
        </p:spPr>
        <p:txBody>
          <a:bodyPr>
            <a:normAutofit/>
          </a:bodyPr>
          <a:lstStyle/>
          <a:p>
            <a:r>
              <a:rPr lang="ru-RU" sz="3200" dirty="0"/>
              <a:t>ОТЧЕТ ОБ ИНДИВИДУАЛЬНОЙ РАБОТЕ</a:t>
            </a:r>
            <a:br>
              <a:rPr lang="ru-RU" sz="3200" dirty="0"/>
            </a:br>
            <a:r>
              <a:rPr lang="ru-RU" sz="3200" dirty="0"/>
              <a:t>ДИСЦИПЛИНЕ «БАЗЫ ДАННЫХ»</a:t>
            </a:r>
            <a:br>
              <a:rPr lang="ru-RU" sz="3200" dirty="0"/>
            </a:br>
            <a:r>
              <a:rPr lang="ru-RU" sz="3200" dirty="0"/>
              <a:t>Тема</a:t>
            </a:r>
            <a:br>
              <a:rPr lang="ru-RU" sz="3200" dirty="0"/>
            </a:br>
            <a:r>
              <a:rPr lang="ru-RU" sz="3200" dirty="0"/>
              <a:t>«Автоматизация учета документооборота и исполнения поручений»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C74439-1FDB-40D1-AD17-41038B980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0229" y="3429000"/>
            <a:ext cx="3396343" cy="3579788"/>
          </a:xfrm>
        </p:spPr>
        <p:txBody>
          <a:bodyPr>
            <a:noAutofit/>
          </a:bodyPr>
          <a:lstStyle/>
          <a:p>
            <a:pPr algn="r"/>
            <a:r>
              <a:rPr lang="ru-RU" dirty="0"/>
              <a:t>Выполнил:</a:t>
            </a:r>
          </a:p>
          <a:p>
            <a:pPr algn="r"/>
            <a:r>
              <a:rPr lang="ru-RU" dirty="0"/>
              <a:t>студент группы ИСиТ-189-1. </a:t>
            </a:r>
          </a:p>
          <a:p>
            <a:pPr algn="r"/>
            <a:r>
              <a:rPr lang="ru-RU" dirty="0"/>
              <a:t>Бугаков Д.Ю.</a:t>
            </a:r>
          </a:p>
          <a:p>
            <a:pPr algn="r"/>
            <a:r>
              <a:rPr lang="ru-RU" dirty="0"/>
              <a:t>Руководитель:</a:t>
            </a:r>
          </a:p>
          <a:p>
            <a:pPr algn="r"/>
            <a:r>
              <a:rPr lang="ru-RU" dirty="0"/>
              <a:t>канд. физ.-мат. наук,</a:t>
            </a:r>
          </a:p>
          <a:p>
            <a:pPr algn="r"/>
            <a:r>
              <a:rPr lang="ru-RU" dirty="0"/>
              <a:t>доцент </a:t>
            </a:r>
            <a:r>
              <a:rPr lang="ru-RU" dirty="0" err="1"/>
              <a:t>Моор</a:t>
            </a:r>
            <a:r>
              <a:rPr lang="ru-RU" dirty="0"/>
              <a:t> П. К.</a:t>
            </a:r>
          </a:p>
        </p:txBody>
      </p:sp>
    </p:spTree>
    <p:extLst>
      <p:ext uri="{BB962C8B-B14F-4D97-AF65-F5344CB8AC3E}">
        <p14:creationId xmlns:p14="http://schemas.microsoft.com/office/powerpoint/2010/main" val="164954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90E0B95-DC36-405D-90EB-597F778A3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8255"/>
            <a:ext cx="10515600" cy="1325563"/>
          </a:xfrm>
        </p:spPr>
        <p:txBody>
          <a:bodyPr/>
          <a:lstStyle/>
          <a:p>
            <a:r>
              <a:rPr lang="ru-RU" dirty="0"/>
              <a:t>Документы</a:t>
            </a:r>
          </a:p>
        </p:txBody>
      </p:sp>
      <p:pic>
        <p:nvPicPr>
          <p:cNvPr id="6" name="Рисунок 5" descr="Изображение выглядит как снимок экрана, ноутбук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9B1F1995-F75E-4CEC-974B-63F532B97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38" y="1210604"/>
            <a:ext cx="9945217" cy="466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79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E6BB5-8423-4F7D-8812-3A4315DB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1271"/>
            <a:ext cx="10515600" cy="1325563"/>
          </a:xfrm>
        </p:spPr>
        <p:txBody>
          <a:bodyPr/>
          <a:lstStyle/>
          <a:p>
            <a:r>
              <a:rPr lang="ru-RU" dirty="0"/>
              <a:t>Поручения</a:t>
            </a:r>
          </a:p>
        </p:txBody>
      </p:sp>
      <p:pic>
        <p:nvPicPr>
          <p:cNvPr id="5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5B86B51-A859-4A75-A25C-332FFA032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088" y="729181"/>
            <a:ext cx="7865534" cy="603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0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19935-AF24-4374-8806-36BB9B7D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Итоги</a:t>
            </a:r>
          </a:p>
        </p:txBody>
      </p:sp>
      <p:pic>
        <p:nvPicPr>
          <p:cNvPr id="5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315CB17B-B20A-4A58-BA1B-E64346E2B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67" y="1115823"/>
            <a:ext cx="8707065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81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F1EB5A-5EB8-4074-9C2D-35BA38BCC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Таблица с процедурами</a:t>
            </a:r>
          </a:p>
        </p:txBody>
      </p:sp>
      <p:pic>
        <p:nvPicPr>
          <p:cNvPr id="5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E2D3F14-186F-4273-AEED-0C1A8505F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52" y="1048497"/>
            <a:ext cx="7646306" cy="4124901"/>
          </a:xfrm>
          <a:prstGeom prst="rect">
            <a:avLst/>
          </a:prstGeom>
        </p:spPr>
      </p:pic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28ED249-BA9F-4BD6-A101-9E5880F7B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376" y="1048497"/>
            <a:ext cx="2143424" cy="1057423"/>
          </a:xfrm>
          <a:prstGeom prst="rect">
            <a:avLst/>
          </a:prstGeom>
        </p:spPr>
      </p:pic>
      <p:pic>
        <p:nvPicPr>
          <p:cNvPr id="9" name="Рисунок 8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7A5EFF8-F1B7-486A-8F68-EC357EAE1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554" y="2557318"/>
            <a:ext cx="2229161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85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3CBF0-BD52-461C-97C8-87BF1E14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D3849B-398B-4DE5-A75D-6F06DCEF4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Набор отношений;</a:t>
            </a:r>
          </a:p>
          <a:p>
            <a:r>
              <a:rPr lang="en-US" dirty="0"/>
              <a:t>ER-</a:t>
            </a:r>
            <a:r>
              <a:rPr lang="ru-RU" dirty="0"/>
              <a:t>модель;</a:t>
            </a:r>
          </a:p>
          <a:p>
            <a:r>
              <a:rPr lang="ru-RU" dirty="0"/>
              <a:t>Приложение для учета документооборота.</a:t>
            </a:r>
          </a:p>
        </p:txBody>
      </p:sp>
    </p:spTree>
    <p:extLst>
      <p:ext uri="{BB962C8B-B14F-4D97-AF65-F5344CB8AC3E}">
        <p14:creationId xmlns:p14="http://schemas.microsoft.com/office/powerpoint/2010/main" val="3155265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3DA5D-85F2-4A61-8CDE-C8B947339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06C3D-831E-4CD3-84C7-87C817292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Хранение документа в Базе данных.</a:t>
            </a:r>
          </a:p>
          <a:p>
            <a:r>
              <a:rPr lang="ru-RU" dirty="0"/>
              <a:t>Добавление, удаление и изменение поручений по документу</a:t>
            </a:r>
          </a:p>
          <a:p>
            <a:r>
              <a:rPr lang="ru-RU" dirty="0"/>
              <a:t>Подведение итогов</a:t>
            </a:r>
          </a:p>
          <a:p>
            <a:pPr marL="0" indent="0">
              <a:buNone/>
            </a:pPr>
            <a:r>
              <a:rPr lang="ru-RU" dirty="0"/>
              <a:t>Цель – автоматизация документооборота.</a:t>
            </a:r>
          </a:p>
        </p:txBody>
      </p:sp>
    </p:spTree>
    <p:extLst>
      <p:ext uri="{BB962C8B-B14F-4D97-AF65-F5344CB8AC3E}">
        <p14:creationId xmlns:p14="http://schemas.microsoft.com/office/powerpoint/2010/main" val="412899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6957A-7EC7-4382-9547-C19657EE9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9146"/>
            <a:ext cx="10515600" cy="1325563"/>
          </a:xfrm>
        </p:spPr>
        <p:txBody>
          <a:bodyPr/>
          <a:lstStyle/>
          <a:p>
            <a:r>
              <a:rPr lang="ru-RU" dirty="0"/>
              <a:t>Первичный документ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2A68EF4-D780-488A-BBA4-B114B6BB6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591155"/>
              </p:ext>
            </p:extLst>
          </p:nvPr>
        </p:nvGraphicFramePr>
        <p:xfrm>
          <a:off x="1731488" y="1544624"/>
          <a:ext cx="8060692" cy="1967696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151288">
                  <a:extLst>
                    <a:ext uri="{9D8B030D-6E8A-4147-A177-3AD203B41FA5}">
                      <a16:colId xmlns:a16="http://schemas.microsoft.com/office/drawing/2014/main" val="3805195923"/>
                    </a:ext>
                  </a:extLst>
                </a:gridCol>
                <a:gridCol w="1151288">
                  <a:extLst>
                    <a:ext uri="{9D8B030D-6E8A-4147-A177-3AD203B41FA5}">
                      <a16:colId xmlns:a16="http://schemas.microsoft.com/office/drawing/2014/main" val="623757711"/>
                    </a:ext>
                  </a:extLst>
                </a:gridCol>
                <a:gridCol w="1151288">
                  <a:extLst>
                    <a:ext uri="{9D8B030D-6E8A-4147-A177-3AD203B41FA5}">
                      <a16:colId xmlns:a16="http://schemas.microsoft.com/office/drawing/2014/main" val="872328931"/>
                    </a:ext>
                  </a:extLst>
                </a:gridCol>
                <a:gridCol w="1151288">
                  <a:extLst>
                    <a:ext uri="{9D8B030D-6E8A-4147-A177-3AD203B41FA5}">
                      <a16:colId xmlns:a16="http://schemas.microsoft.com/office/drawing/2014/main" val="2801960151"/>
                    </a:ext>
                  </a:extLst>
                </a:gridCol>
                <a:gridCol w="1151288">
                  <a:extLst>
                    <a:ext uri="{9D8B030D-6E8A-4147-A177-3AD203B41FA5}">
                      <a16:colId xmlns:a16="http://schemas.microsoft.com/office/drawing/2014/main" val="2175315858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3982621340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348389986"/>
                    </a:ext>
                  </a:extLst>
                </a:gridCol>
              </a:tblGrid>
              <a:tr h="5974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Код документа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</a:rPr>
                        <a:t>Назва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ние</a:t>
                      </a:r>
                      <a:r>
                        <a:rPr lang="ru-RU" sz="1000" dirty="0">
                          <a:effectLst/>
                        </a:rPr>
                        <a:t> документа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Код автора документа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Автор документа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Код типа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Тип документа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Дата документа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004352"/>
                  </a:ext>
                </a:extLst>
              </a:tr>
              <a:tr h="137022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Согласие на обработку персональных данных 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Иванов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2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Приказ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21.09.2019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945249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2BEC8F5-0E30-4C76-90E6-797C6B167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807437"/>
              </p:ext>
            </p:extLst>
          </p:nvPr>
        </p:nvGraphicFramePr>
        <p:xfrm>
          <a:off x="1731488" y="4156505"/>
          <a:ext cx="8060692" cy="23363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2456">
                  <a:extLst>
                    <a:ext uri="{9D8B030D-6E8A-4147-A177-3AD203B41FA5}">
                      <a16:colId xmlns:a16="http://schemas.microsoft.com/office/drawing/2014/main" val="4240531771"/>
                    </a:ext>
                  </a:extLst>
                </a:gridCol>
                <a:gridCol w="1108586">
                  <a:extLst>
                    <a:ext uri="{9D8B030D-6E8A-4147-A177-3AD203B41FA5}">
                      <a16:colId xmlns:a16="http://schemas.microsoft.com/office/drawing/2014/main" val="429789610"/>
                    </a:ext>
                  </a:extLst>
                </a:gridCol>
                <a:gridCol w="1091840">
                  <a:extLst>
                    <a:ext uri="{9D8B030D-6E8A-4147-A177-3AD203B41FA5}">
                      <a16:colId xmlns:a16="http://schemas.microsoft.com/office/drawing/2014/main" val="3028875123"/>
                    </a:ext>
                  </a:extLst>
                </a:gridCol>
                <a:gridCol w="1122820">
                  <a:extLst>
                    <a:ext uri="{9D8B030D-6E8A-4147-A177-3AD203B41FA5}">
                      <a16:colId xmlns:a16="http://schemas.microsoft.com/office/drawing/2014/main" val="327319429"/>
                    </a:ext>
                  </a:extLst>
                </a:gridCol>
                <a:gridCol w="1139566">
                  <a:extLst>
                    <a:ext uri="{9D8B030D-6E8A-4147-A177-3AD203B41FA5}">
                      <a16:colId xmlns:a16="http://schemas.microsoft.com/office/drawing/2014/main" val="1230369798"/>
                    </a:ext>
                  </a:extLst>
                </a:gridCol>
                <a:gridCol w="1205712">
                  <a:extLst>
                    <a:ext uri="{9D8B030D-6E8A-4147-A177-3AD203B41FA5}">
                      <a16:colId xmlns:a16="http://schemas.microsoft.com/office/drawing/2014/main" val="3599200822"/>
                    </a:ext>
                  </a:extLst>
                </a:gridCol>
                <a:gridCol w="1024856">
                  <a:extLst>
                    <a:ext uri="{9D8B030D-6E8A-4147-A177-3AD203B41FA5}">
                      <a16:colId xmlns:a16="http://schemas.microsoft.com/office/drawing/2014/main" val="688006251"/>
                    </a:ext>
                  </a:extLst>
                </a:gridCol>
                <a:gridCol w="1024856">
                  <a:extLst>
                    <a:ext uri="{9D8B030D-6E8A-4147-A177-3AD203B41FA5}">
                      <a16:colId xmlns:a16="http://schemas.microsoft.com/office/drawing/2014/main" val="2413094483"/>
                    </a:ext>
                  </a:extLst>
                </a:gridCol>
              </a:tblGrid>
              <a:tr h="10120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№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Поручение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Код исполнителя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Исполнитель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Код подразделения.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Название подр.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Срок исполнения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план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Дата исполнения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451289"/>
                  </a:ext>
                </a:extLst>
              </a:tr>
              <a:tr h="6621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Подготовить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Данные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Сидоров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Отдел управления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22.09.2019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23.09.2019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422132"/>
                  </a:ext>
                </a:extLst>
              </a:tr>
              <a:tr h="6621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Собрать подписи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Петров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Отдел управления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25.09.2019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25.09.2019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365176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B5C36B68-0348-4F0B-BE76-63F686C37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892" y="46661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604F7A4-2ED8-4422-8CE9-BD5202CEDD15}"/>
              </a:ext>
            </a:extLst>
          </p:cNvPr>
          <p:cNvSpPr txBox="1">
            <a:spLocks/>
          </p:cNvSpPr>
          <p:nvPr/>
        </p:nvSpPr>
        <p:spPr>
          <a:xfrm>
            <a:off x="1731488" y="1025692"/>
            <a:ext cx="1463233" cy="518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Документ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C2A46FC-1B7E-4728-BC43-E62F2D162E8A}"/>
              </a:ext>
            </a:extLst>
          </p:cNvPr>
          <p:cNvSpPr txBox="1">
            <a:spLocks/>
          </p:cNvSpPr>
          <p:nvPr/>
        </p:nvSpPr>
        <p:spPr>
          <a:xfrm>
            <a:off x="1668203" y="3677646"/>
            <a:ext cx="1463233" cy="518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Карточка</a:t>
            </a:r>
          </a:p>
        </p:txBody>
      </p:sp>
    </p:spTree>
    <p:extLst>
      <p:ext uri="{BB962C8B-B14F-4D97-AF65-F5344CB8AC3E}">
        <p14:creationId xmlns:p14="http://schemas.microsoft.com/office/powerpoint/2010/main" val="191634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345466-E1F7-4320-84D4-DFC6CD50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1217"/>
            <a:ext cx="10515600" cy="1325563"/>
          </a:xfrm>
        </p:spPr>
        <p:txBody>
          <a:bodyPr/>
          <a:lstStyle/>
          <a:p>
            <a:r>
              <a:rPr lang="ru-RU" dirty="0"/>
              <a:t>Процесс нормализации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0A14A58-5C03-4E67-8B37-3119EBE77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458956"/>
              </p:ext>
            </p:extLst>
          </p:nvPr>
        </p:nvGraphicFramePr>
        <p:xfrm>
          <a:off x="838200" y="1164346"/>
          <a:ext cx="27105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272">
                  <a:extLst>
                    <a:ext uri="{9D8B030D-6E8A-4147-A177-3AD203B41FA5}">
                      <a16:colId xmlns:a16="http://schemas.microsoft.com/office/drawing/2014/main" val="4161540594"/>
                    </a:ext>
                  </a:extLst>
                </a:gridCol>
                <a:gridCol w="1355272">
                  <a:extLst>
                    <a:ext uri="{9D8B030D-6E8A-4147-A177-3AD203B41FA5}">
                      <a16:colId xmlns:a16="http://schemas.microsoft.com/office/drawing/2014/main" val="4111677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К_авт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Авт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482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Иванов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79232"/>
                  </a:ext>
                </a:extLst>
              </a:tr>
            </a:tbl>
          </a:graphicData>
        </a:graphic>
      </p:graphicFrame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26378A12-AA15-4867-9838-D82EA443F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645300"/>
              </p:ext>
            </p:extLst>
          </p:nvPr>
        </p:nvGraphicFramePr>
        <p:xfrm>
          <a:off x="832755" y="3994503"/>
          <a:ext cx="902426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852">
                  <a:extLst>
                    <a:ext uri="{9D8B030D-6E8A-4147-A177-3AD203B41FA5}">
                      <a16:colId xmlns:a16="http://schemas.microsoft.com/office/drawing/2014/main" val="2762802375"/>
                    </a:ext>
                  </a:extLst>
                </a:gridCol>
                <a:gridCol w="1804852">
                  <a:extLst>
                    <a:ext uri="{9D8B030D-6E8A-4147-A177-3AD203B41FA5}">
                      <a16:colId xmlns:a16="http://schemas.microsoft.com/office/drawing/2014/main" val="2746638375"/>
                    </a:ext>
                  </a:extLst>
                </a:gridCol>
                <a:gridCol w="1804852">
                  <a:extLst>
                    <a:ext uri="{9D8B030D-6E8A-4147-A177-3AD203B41FA5}">
                      <a16:colId xmlns:a16="http://schemas.microsoft.com/office/drawing/2014/main" val="351125270"/>
                    </a:ext>
                  </a:extLst>
                </a:gridCol>
                <a:gridCol w="1804852">
                  <a:extLst>
                    <a:ext uri="{9D8B030D-6E8A-4147-A177-3AD203B41FA5}">
                      <a16:colId xmlns:a16="http://schemas.microsoft.com/office/drawing/2014/main" val="3436470296"/>
                    </a:ext>
                  </a:extLst>
                </a:gridCol>
                <a:gridCol w="1804852">
                  <a:extLst>
                    <a:ext uri="{9D8B030D-6E8A-4147-A177-3AD203B41FA5}">
                      <a16:colId xmlns:a16="http://schemas.microsoft.com/office/drawing/2014/main" val="4263693509"/>
                    </a:ext>
                  </a:extLst>
                </a:gridCol>
              </a:tblGrid>
              <a:tr h="245327">
                <a:tc>
                  <a:txBody>
                    <a:bodyPr/>
                    <a:lstStyle/>
                    <a:p>
                      <a:r>
                        <a:rPr lang="ru-RU" sz="1400" dirty="0" err="1">
                          <a:solidFill>
                            <a:schemeClr val="tx1"/>
                          </a:solidFill>
                        </a:rPr>
                        <a:t>К_док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>
                          <a:solidFill>
                            <a:schemeClr val="tx1"/>
                          </a:solidFill>
                        </a:rPr>
                        <a:t>Назв_Д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>
                          <a:solidFill>
                            <a:schemeClr val="tx1"/>
                          </a:solidFill>
                        </a:rPr>
                        <a:t>К_авт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>
                          <a:solidFill>
                            <a:schemeClr val="tx1"/>
                          </a:solidFill>
                        </a:rPr>
                        <a:t>К_тип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435979"/>
                  </a:ext>
                </a:extLst>
              </a:tr>
              <a:tr h="760513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Согласие на обработку персональных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21.09.2019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912332"/>
                  </a:ext>
                </a:extLst>
              </a:tr>
            </a:tbl>
          </a:graphicData>
        </a:graphic>
      </p:graphicFrame>
      <p:graphicFrame>
        <p:nvGraphicFramePr>
          <p:cNvPr id="10" name="Таблица 10">
            <a:extLst>
              <a:ext uri="{FF2B5EF4-FFF2-40B4-BE49-F238E27FC236}">
                <a16:creationId xmlns:a16="http://schemas.microsoft.com/office/drawing/2014/main" id="{D0D8F215-69F7-4407-AFF3-B630A807E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108526"/>
              </p:ext>
            </p:extLst>
          </p:nvPr>
        </p:nvGraphicFramePr>
        <p:xfrm>
          <a:off x="838200" y="2453312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475069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371432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94411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К_испл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Исп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К_под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413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Сидоров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9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Петров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75206"/>
                  </a:ext>
                </a:extLst>
              </a:tr>
            </a:tbl>
          </a:graphicData>
        </a:graphic>
      </p:graphicFrame>
      <p:graphicFrame>
        <p:nvGraphicFramePr>
          <p:cNvPr id="12" name="Таблица 12">
            <a:extLst>
              <a:ext uri="{FF2B5EF4-FFF2-40B4-BE49-F238E27FC236}">
                <a16:creationId xmlns:a16="http://schemas.microsoft.com/office/drawing/2014/main" id="{82C765F9-3094-4B0D-A6FA-FF4380AE8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012507"/>
              </p:ext>
            </p:extLst>
          </p:nvPr>
        </p:nvGraphicFramePr>
        <p:xfrm>
          <a:off x="832755" y="5626707"/>
          <a:ext cx="910045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743">
                  <a:extLst>
                    <a:ext uri="{9D8B030D-6E8A-4147-A177-3AD203B41FA5}">
                      <a16:colId xmlns:a16="http://schemas.microsoft.com/office/drawing/2014/main" val="1970558936"/>
                    </a:ext>
                  </a:extLst>
                </a:gridCol>
                <a:gridCol w="1516743">
                  <a:extLst>
                    <a:ext uri="{9D8B030D-6E8A-4147-A177-3AD203B41FA5}">
                      <a16:colId xmlns:a16="http://schemas.microsoft.com/office/drawing/2014/main" val="1024591239"/>
                    </a:ext>
                  </a:extLst>
                </a:gridCol>
                <a:gridCol w="1516743">
                  <a:extLst>
                    <a:ext uri="{9D8B030D-6E8A-4147-A177-3AD203B41FA5}">
                      <a16:colId xmlns:a16="http://schemas.microsoft.com/office/drawing/2014/main" val="1541256124"/>
                    </a:ext>
                  </a:extLst>
                </a:gridCol>
                <a:gridCol w="1516743">
                  <a:extLst>
                    <a:ext uri="{9D8B030D-6E8A-4147-A177-3AD203B41FA5}">
                      <a16:colId xmlns:a16="http://schemas.microsoft.com/office/drawing/2014/main" val="3626578452"/>
                    </a:ext>
                  </a:extLst>
                </a:gridCol>
                <a:gridCol w="1516743">
                  <a:extLst>
                    <a:ext uri="{9D8B030D-6E8A-4147-A177-3AD203B41FA5}">
                      <a16:colId xmlns:a16="http://schemas.microsoft.com/office/drawing/2014/main" val="3201870391"/>
                    </a:ext>
                  </a:extLst>
                </a:gridCol>
                <a:gridCol w="1516743">
                  <a:extLst>
                    <a:ext uri="{9D8B030D-6E8A-4147-A177-3AD203B41FA5}">
                      <a16:colId xmlns:a16="http://schemas.microsoft.com/office/drawing/2014/main" val="1316808864"/>
                    </a:ext>
                  </a:extLst>
                </a:gridCol>
              </a:tblGrid>
              <a:tr h="304389"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К_док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Поруч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К_исп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ДП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ДИ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11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Подготовить данные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22.09.2019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23.09.2019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344344"/>
                  </a:ext>
                </a:extLst>
              </a:tr>
            </a:tbl>
          </a:graphicData>
        </a:graphic>
      </p:graphicFrame>
      <p:graphicFrame>
        <p:nvGraphicFramePr>
          <p:cNvPr id="14" name="Таблица 4">
            <a:extLst>
              <a:ext uri="{FF2B5EF4-FFF2-40B4-BE49-F238E27FC236}">
                <a16:creationId xmlns:a16="http://schemas.microsoft.com/office/drawing/2014/main" id="{AC18DAF3-DDC9-4BED-955A-5B235927A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569097"/>
              </p:ext>
            </p:extLst>
          </p:nvPr>
        </p:nvGraphicFramePr>
        <p:xfrm>
          <a:off x="4344609" y="1164346"/>
          <a:ext cx="30141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067">
                  <a:extLst>
                    <a:ext uri="{9D8B030D-6E8A-4147-A177-3AD203B41FA5}">
                      <a16:colId xmlns:a16="http://schemas.microsoft.com/office/drawing/2014/main" val="4161540594"/>
                    </a:ext>
                  </a:extLst>
                </a:gridCol>
                <a:gridCol w="1507067">
                  <a:extLst>
                    <a:ext uri="{9D8B030D-6E8A-4147-A177-3AD203B41FA5}">
                      <a16:colId xmlns:a16="http://schemas.microsoft.com/office/drawing/2014/main" val="4111677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К_тип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Тип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482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Уведомление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79232"/>
                  </a:ext>
                </a:extLst>
              </a:tr>
            </a:tbl>
          </a:graphicData>
        </a:graphic>
      </p:graphicFrame>
      <p:graphicFrame>
        <p:nvGraphicFramePr>
          <p:cNvPr id="15" name="Таблица 4">
            <a:extLst>
              <a:ext uri="{FF2B5EF4-FFF2-40B4-BE49-F238E27FC236}">
                <a16:creationId xmlns:a16="http://schemas.microsoft.com/office/drawing/2014/main" id="{04065ED8-7D50-478D-B74D-21875BF63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047536"/>
              </p:ext>
            </p:extLst>
          </p:nvPr>
        </p:nvGraphicFramePr>
        <p:xfrm>
          <a:off x="7851018" y="1131105"/>
          <a:ext cx="382088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443">
                  <a:extLst>
                    <a:ext uri="{9D8B030D-6E8A-4147-A177-3AD203B41FA5}">
                      <a16:colId xmlns:a16="http://schemas.microsoft.com/office/drawing/2014/main" val="4161540594"/>
                    </a:ext>
                  </a:extLst>
                </a:gridCol>
                <a:gridCol w="1910443">
                  <a:extLst>
                    <a:ext uri="{9D8B030D-6E8A-4147-A177-3AD203B41FA5}">
                      <a16:colId xmlns:a16="http://schemas.microsoft.com/office/drawing/2014/main" val="4111677849"/>
                    </a:ext>
                  </a:extLst>
                </a:gridCol>
              </a:tblGrid>
              <a:tr h="281789"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К_под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Под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482537"/>
                  </a:ext>
                </a:extLst>
              </a:tr>
              <a:tr h="49313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Отдел управления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7923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133AC35-AC0B-4F65-BB9D-13EBB600C2DE}"/>
              </a:ext>
            </a:extLst>
          </p:cNvPr>
          <p:cNvSpPr txBox="1"/>
          <p:nvPr/>
        </p:nvSpPr>
        <p:spPr>
          <a:xfrm>
            <a:off x="838200" y="761773"/>
            <a:ext cx="206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Автор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80F3B7-DBEF-408F-AFC7-BE888B0642C5}"/>
              </a:ext>
            </a:extLst>
          </p:cNvPr>
          <p:cNvSpPr txBox="1"/>
          <p:nvPr/>
        </p:nvSpPr>
        <p:spPr>
          <a:xfrm>
            <a:off x="4344609" y="761773"/>
            <a:ext cx="206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Тип документа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6F9E38-8422-42CB-9337-6F177D7FD9C9}"/>
              </a:ext>
            </a:extLst>
          </p:cNvPr>
          <p:cNvSpPr txBox="1"/>
          <p:nvPr/>
        </p:nvSpPr>
        <p:spPr>
          <a:xfrm>
            <a:off x="7794171" y="762855"/>
            <a:ext cx="206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Подразделение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17AC9-1B4D-4A4B-93C5-CBD11868C4DE}"/>
              </a:ext>
            </a:extLst>
          </p:cNvPr>
          <p:cNvSpPr txBox="1"/>
          <p:nvPr/>
        </p:nvSpPr>
        <p:spPr>
          <a:xfrm>
            <a:off x="838199" y="2083980"/>
            <a:ext cx="206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Исполнитель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B1D88E-A37F-4F38-8FC4-CB6ED25E6B12}"/>
              </a:ext>
            </a:extLst>
          </p:cNvPr>
          <p:cNvSpPr txBox="1"/>
          <p:nvPr/>
        </p:nvSpPr>
        <p:spPr>
          <a:xfrm>
            <a:off x="838198" y="3627978"/>
            <a:ext cx="206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Документ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DD3ABC-CB8D-442E-95A5-46FB733C4A23}"/>
              </a:ext>
            </a:extLst>
          </p:cNvPr>
          <p:cNvSpPr txBox="1"/>
          <p:nvPr/>
        </p:nvSpPr>
        <p:spPr>
          <a:xfrm>
            <a:off x="838198" y="5266864"/>
            <a:ext cx="206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Поручение</a:t>
            </a:r>
          </a:p>
        </p:txBody>
      </p:sp>
    </p:spTree>
    <p:extLst>
      <p:ext uri="{BB962C8B-B14F-4D97-AF65-F5344CB8AC3E}">
        <p14:creationId xmlns:p14="http://schemas.microsoft.com/office/powerpoint/2010/main" val="155832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0C1BB9-3F74-4805-BBB9-8FA47F08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Схема модели базы данных</a:t>
            </a:r>
          </a:p>
        </p:txBody>
      </p:sp>
      <p:grpSp>
        <p:nvGrpSpPr>
          <p:cNvPr id="4" name="Полотно 13">
            <a:extLst>
              <a:ext uri="{FF2B5EF4-FFF2-40B4-BE49-F238E27FC236}">
                <a16:creationId xmlns:a16="http://schemas.microsoft.com/office/drawing/2014/main" id="{4446FA43-3AD6-4EDA-ADAF-BDF21424E5E7}"/>
              </a:ext>
            </a:extLst>
          </p:cNvPr>
          <p:cNvGrpSpPr/>
          <p:nvPr/>
        </p:nvGrpSpPr>
        <p:grpSpPr>
          <a:xfrm>
            <a:off x="2021806" y="1690688"/>
            <a:ext cx="8148388" cy="4802187"/>
            <a:chOff x="0" y="0"/>
            <a:chExt cx="6119495" cy="3250565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811C61FE-59E1-4DA3-8FC2-49B10921D0E5}"/>
                </a:ext>
              </a:extLst>
            </p:cNvPr>
            <p:cNvSpPr/>
            <p:nvPr/>
          </p:nvSpPr>
          <p:spPr>
            <a:xfrm>
              <a:off x="0" y="0"/>
              <a:ext cx="6119495" cy="3250565"/>
            </a:xfrm>
            <a:prstGeom prst="rect">
              <a:avLst/>
            </a:prstGeom>
          </p:spPr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70733E7D-6BB6-403A-820A-F0D286054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296"/>
              <a:ext cx="5367423" cy="30408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1725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F64E6-1FF0-449B-8F92-5CD8901D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7FA2C6-B264-4EB4-A628-3B09A4205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программирования - С</a:t>
            </a:r>
            <a:r>
              <a:rPr lang="en-US" dirty="0"/>
              <a:t>#</a:t>
            </a:r>
          </a:p>
          <a:p>
            <a:r>
              <a:rPr lang="en-US" dirty="0"/>
              <a:t>MS Visual Studio</a:t>
            </a:r>
          </a:p>
          <a:p>
            <a:r>
              <a:rPr lang="en-US" dirty="0"/>
              <a:t>MS SQL Server Management</a:t>
            </a:r>
          </a:p>
          <a:p>
            <a:r>
              <a:rPr lang="en-US" dirty="0"/>
              <a:t>ADO .NET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7942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AD1FF1-BB29-4F87-87E5-EC82FC3C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3AE398-A04B-4183-97DE-E2CE4D2E6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Авторы</a:t>
            </a:r>
          </a:p>
          <a:p>
            <a:r>
              <a:rPr lang="ru-RU" dirty="0"/>
              <a:t>Типы документа</a:t>
            </a:r>
          </a:p>
          <a:p>
            <a:r>
              <a:rPr lang="ru-RU" dirty="0"/>
              <a:t>Подразделения</a:t>
            </a:r>
          </a:p>
          <a:p>
            <a:r>
              <a:rPr lang="ru-RU" dirty="0"/>
              <a:t>Исполнители</a:t>
            </a:r>
          </a:p>
          <a:p>
            <a:r>
              <a:rPr lang="ru-RU" dirty="0"/>
              <a:t>Документы</a:t>
            </a:r>
          </a:p>
          <a:p>
            <a:r>
              <a:rPr lang="ru-RU" dirty="0"/>
              <a:t>Поручения</a:t>
            </a:r>
          </a:p>
          <a:p>
            <a:r>
              <a:rPr lang="ru-RU" dirty="0"/>
              <a:t>Итоги</a:t>
            </a:r>
          </a:p>
          <a:p>
            <a:r>
              <a:rPr lang="ru-RU" dirty="0"/>
              <a:t>Таблица с процедурами</a:t>
            </a:r>
          </a:p>
        </p:txBody>
      </p:sp>
    </p:spTree>
    <p:extLst>
      <p:ext uri="{BB962C8B-B14F-4D97-AF65-F5344CB8AC3E}">
        <p14:creationId xmlns:p14="http://schemas.microsoft.com/office/powerpoint/2010/main" val="1879505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63271B-E5AC-49C7-98F5-44D7628A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157" y="-111953"/>
            <a:ext cx="10515600" cy="1325563"/>
          </a:xfrm>
        </p:spPr>
        <p:txBody>
          <a:bodyPr/>
          <a:lstStyle/>
          <a:p>
            <a:r>
              <a:rPr lang="ru-RU" dirty="0"/>
              <a:t>Авторы, типы документов, подразделения</a:t>
            </a:r>
          </a:p>
        </p:txBody>
      </p:sp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8FA880E-60C1-49C8-B3D5-5539AA7CE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96" y="4777574"/>
            <a:ext cx="6675783" cy="1835362"/>
          </a:xfrm>
          <a:prstGeom prst="rect">
            <a:avLst/>
          </a:prstGeom>
        </p:spPr>
      </p:pic>
      <p:pic>
        <p:nvPicPr>
          <p:cNvPr id="9" name="Рисунок 8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85F7D65-97FE-44F9-B75F-93775B90F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96" y="2695782"/>
            <a:ext cx="6675784" cy="1957482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F2169A1-2909-47F6-A78E-49C1AE3E5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97" y="890096"/>
            <a:ext cx="6675783" cy="1681376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265E33A-BD85-4B51-B80D-9D3082F652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718" y="3072647"/>
            <a:ext cx="1486107" cy="1267002"/>
          </a:xfrm>
          <a:prstGeom prst="rect">
            <a:avLst/>
          </a:prstGeom>
        </p:spPr>
      </p:pic>
      <p:pic>
        <p:nvPicPr>
          <p:cNvPr id="17" name="Рисунок 1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8C2D71E-27BA-4FC4-92A7-F2F993655A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190" y="1213610"/>
            <a:ext cx="2038635" cy="1800476"/>
          </a:xfrm>
          <a:prstGeom prst="rect">
            <a:avLst/>
          </a:prstGeom>
        </p:spPr>
      </p:pic>
      <p:pic>
        <p:nvPicPr>
          <p:cNvPr id="19" name="Рисунок 18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0D797CB-0C2C-4403-B48D-716107E14E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559" y="4446653"/>
            <a:ext cx="2086266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15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F938A-CE24-453B-B5C7-E2EB28754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88077"/>
            <a:ext cx="10515600" cy="1325563"/>
          </a:xfrm>
        </p:spPr>
        <p:txBody>
          <a:bodyPr/>
          <a:lstStyle/>
          <a:p>
            <a:r>
              <a:rPr lang="ru-RU" dirty="0"/>
              <a:t>Исполнители</a:t>
            </a:r>
          </a:p>
        </p:txBody>
      </p:sp>
      <p:pic>
        <p:nvPicPr>
          <p:cNvPr id="5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2206E51-2AFE-49C1-80A6-1F79D9AB2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757" y="1513640"/>
            <a:ext cx="8678486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26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260</Words>
  <Application>Microsoft Office PowerPoint</Application>
  <PresentationFormat>Широкоэкранный</PresentationFormat>
  <Paragraphs>133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ОТЧЕТ ОБ ИНДИВИДУАЛЬНОЙ РАБОТЕ ДИСЦИПЛИНЕ «БАЗЫ ДАННЫХ» Тема «Автоматизация учета документооборота и исполнения поручений»</vt:lpstr>
      <vt:lpstr>Постановка задачи</vt:lpstr>
      <vt:lpstr>Первичный документ</vt:lpstr>
      <vt:lpstr>Процесс нормализации</vt:lpstr>
      <vt:lpstr>Схема модели базы данных</vt:lpstr>
      <vt:lpstr>Средства разработки</vt:lpstr>
      <vt:lpstr>Описание приложения</vt:lpstr>
      <vt:lpstr>Авторы, типы документов, подразделения</vt:lpstr>
      <vt:lpstr>Исполнители</vt:lpstr>
      <vt:lpstr>Документы</vt:lpstr>
      <vt:lpstr>Поручения</vt:lpstr>
      <vt:lpstr>Итоги</vt:lpstr>
      <vt:lpstr>Таблица с процедурами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учета документооборота и исполнения поручений</dc:title>
  <dc:creator>Денис бугаков</dc:creator>
  <cp:lastModifiedBy>Денис бугаков</cp:lastModifiedBy>
  <cp:revision>19</cp:revision>
  <dcterms:created xsi:type="dcterms:W3CDTF">2020-05-13T08:33:11Z</dcterms:created>
  <dcterms:modified xsi:type="dcterms:W3CDTF">2020-05-20T14:39:07Z</dcterms:modified>
</cp:coreProperties>
</file>