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5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is\Documents\database_course\Stasyev%20Denis\homework8\DAU\&#1050;&#1085;&#1080;&#1075;&#1072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is\Documents\database_course\Stasyev%20Denis\homework8\Revenue\boo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is\Documents\database_course\Stasyev%20Denis\homework8\PU\&#1050;&#1085;&#1080;&#1075;&#1072;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Лист1!$A$1:$A$116</c:f>
              <c:numCache>
                <c:formatCode>m/d/yyyy</c:formatCode>
                <c:ptCount val="116"/>
                <c:pt idx="0">
                  <c:v>43132</c:v>
                </c:pt>
                <c:pt idx="1">
                  <c:v>43133</c:v>
                </c:pt>
                <c:pt idx="2">
                  <c:v>43134</c:v>
                </c:pt>
                <c:pt idx="3">
                  <c:v>43135</c:v>
                </c:pt>
                <c:pt idx="4">
                  <c:v>43136</c:v>
                </c:pt>
                <c:pt idx="5">
                  <c:v>43137</c:v>
                </c:pt>
                <c:pt idx="6">
                  <c:v>43138</c:v>
                </c:pt>
                <c:pt idx="7">
                  <c:v>43139</c:v>
                </c:pt>
                <c:pt idx="8">
                  <c:v>43140</c:v>
                </c:pt>
                <c:pt idx="9">
                  <c:v>43141</c:v>
                </c:pt>
                <c:pt idx="10">
                  <c:v>43142</c:v>
                </c:pt>
                <c:pt idx="11">
                  <c:v>43143</c:v>
                </c:pt>
                <c:pt idx="12">
                  <c:v>43144</c:v>
                </c:pt>
                <c:pt idx="13">
                  <c:v>43145</c:v>
                </c:pt>
                <c:pt idx="14">
                  <c:v>43146</c:v>
                </c:pt>
                <c:pt idx="15">
                  <c:v>43147</c:v>
                </c:pt>
                <c:pt idx="16">
                  <c:v>43148</c:v>
                </c:pt>
                <c:pt idx="17">
                  <c:v>43149</c:v>
                </c:pt>
                <c:pt idx="18">
                  <c:v>43150</c:v>
                </c:pt>
                <c:pt idx="19">
                  <c:v>43151</c:v>
                </c:pt>
                <c:pt idx="20">
                  <c:v>43152</c:v>
                </c:pt>
                <c:pt idx="21">
                  <c:v>43153</c:v>
                </c:pt>
                <c:pt idx="22">
                  <c:v>43154</c:v>
                </c:pt>
                <c:pt idx="23">
                  <c:v>43155</c:v>
                </c:pt>
                <c:pt idx="24">
                  <c:v>43156</c:v>
                </c:pt>
                <c:pt idx="25">
                  <c:v>43157</c:v>
                </c:pt>
                <c:pt idx="26">
                  <c:v>43158</c:v>
                </c:pt>
                <c:pt idx="27">
                  <c:v>43159</c:v>
                </c:pt>
                <c:pt idx="28">
                  <c:v>43160</c:v>
                </c:pt>
                <c:pt idx="29">
                  <c:v>43161</c:v>
                </c:pt>
                <c:pt idx="30">
                  <c:v>43162</c:v>
                </c:pt>
                <c:pt idx="31">
                  <c:v>43163</c:v>
                </c:pt>
                <c:pt idx="32">
                  <c:v>43164</c:v>
                </c:pt>
                <c:pt idx="33">
                  <c:v>43165</c:v>
                </c:pt>
                <c:pt idx="34">
                  <c:v>43166</c:v>
                </c:pt>
                <c:pt idx="35">
                  <c:v>43167</c:v>
                </c:pt>
                <c:pt idx="36">
                  <c:v>43168</c:v>
                </c:pt>
                <c:pt idx="37">
                  <c:v>43169</c:v>
                </c:pt>
                <c:pt idx="38">
                  <c:v>43170</c:v>
                </c:pt>
                <c:pt idx="39">
                  <c:v>43171</c:v>
                </c:pt>
                <c:pt idx="40">
                  <c:v>43172</c:v>
                </c:pt>
                <c:pt idx="41">
                  <c:v>43173</c:v>
                </c:pt>
                <c:pt idx="42">
                  <c:v>43174</c:v>
                </c:pt>
                <c:pt idx="43">
                  <c:v>43175</c:v>
                </c:pt>
                <c:pt idx="44">
                  <c:v>43176</c:v>
                </c:pt>
                <c:pt idx="45">
                  <c:v>43177</c:v>
                </c:pt>
                <c:pt idx="46">
                  <c:v>43178</c:v>
                </c:pt>
                <c:pt idx="47">
                  <c:v>43179</c:v>
                </c:pt>
                <c:pt idx="48">
                  <c:v>43180</c:v>
                </c:pt>
                <c:pt idx="49">
                  <c:v>43181</c:v>
                </c:pt>
                <c:pt idx="50">
                  <c:v>43182</c:v>
                </c:pt>
                <c:pt idx="51">
                  <c:v>43183</c:v>
                </c:pt>
                <c:pt idx="52">
                  <c:v>43184</c:v>
                </c:pt>
                <c:pt idx="53">
                  <c:v>43185</c:v>
                </c:pt>
                <c:pt idx="54">
                  <c:v>43186</c:v>
                </c:pt>
                <c:pt idx="55">
                  <c:v>43187</c:v>
                </c:pt>
                <c:pt idx="56">
                  <c:v>43188</c:v>
                </c:pt>
                <c:pt idx="57">
                  <c:v>43189</c:v>
                </c:pt>
                <c:pt idx="58">
                  <c:v>43497</c:v>
                </c:pt>
                <c:pt idx="59">
                  <c:v>43498</c:v>
                </c:pt>
                <c:pt idx="60">
                  <c:v>43499</c:v>
                </c:pt>
                <c:pt idx="61">
                  <c:v>43500</c:v>
                </c:pt>
                <c:pt idx="62">
                  <c:v>43501</c:v>
                </c:pt>
                <c:pt idx="63">
                  <c:v>43502</c:v>
                </c:pt>
                <c:pt idx="64">
                  <c:v>43503</c:v>
                </c:pt>
                <c:pt idx="65">
                  <c:v>43504</c:v>
                </c:pt>
                <c:pt idx="66">
                  <c:v>43505</c:v>
                </c:pt>
                <c:pt idx="67">
                  <c:v>43506</c:v>
                </c:pt>
                <c:pt idx="68">
                  <c:v>43507</c:v>
                </c:pt>
                <c:pt idx="69">
                  <c:v>43508</c:v>
                </c:pt>
                <c:pt idx="70">
                  <c:v>43509</c:v>
                </c:pt>
                <c:pt idx="71">
                  <c:v>43510</c:v>
                </c:pt>
                <c:pt idx="72">
                  <c:v>43511</c:v>
                </c:pt>
                <c:pt idx="73">
                  <c:v>43512</c:v>
                </c:pt>
                <c:pt idx="74">
                  <c:v>43513</c:v>
                </c:pt>
                <c:pt idx="75">
                  <c:v>43514</c:v>
                </c:pt>
                <c:pt idx="76">
                  <c:v>43515</c:v>
                </c:pt>
                <c:pt idx="77">
                  <c:v>43516</c:v>
                </c:pt>
                <c:pt idx="78">
                  <c:v>43517</c:v>
                </c:pt>
                <c:pt idx="79">
                  <c:v>43518</c:v>
                </c:pt>
                <c:pt idx="80">
                  <c:v>43519</c:v>
                </c:pt>
                <c:pt idx="81">
                  <c:v>43520</c:v>
                </c:pt>
                <c:pt idx="82">
                  <c:v>43521</c:v>
                </c:pt>
                <c:pt idx="83">
                  <c:v>43522</c:v>
                </c:pt>
                <c:pt idx="84">
                  <c:v>43523</c:v>
                </c:pt>
                <c:pt idx="85">
                  <c:v>43524</c:v>
                </c:pt>
                <c:pt idx="86">
                  <c:v>43525</c:v>
                </c:pt>
                <c:pt idx="87">
                  <c:v>43526</c:v>
                </c:pt>
                <c:pt idx="88">
                  <c:v>43527</c:v>
                </c:pt>
                <c:pt idx="89">
                  <c:v>43528</c:v>
                </c:pt>
                <c:pt idx="90">
                  <c:v>43529</c:v>
                </c:pt>
                <c:pt idx="91">
                  <c:v>43530</c:v>
                </c:pt>
                <c:pt idx="92">
                  <c:v>43531</c:v>
                </c:pt>
                <c:pt idx="93">
                  <c:v>43532</c:v>
                </c:pt>
                <c:pt idx="94">
                  <c:v>43533</c:v>
                </c:pt>
                <c:pt idx="95">
                  <c:v>43534</c:v>
                </c:pt>
                <c:pt idx="96">
                  <c:v>43535</c:v>
                </c:pt>
                <c:pt idx="97">
                  <c:v>43536</c:v>
                </c:pt>
                <c:pt idx="98">
                  <c:v>43537</c:v>
                </c:pt>
                <c:pt idx="99">
                  <c:v>43538</c:v>
                </c:pt>
                <c:pt idx="100">
                  <c:v>43539</c:v>
                </c:pt>
                <c:pt idx="101">
                  <c:v>43540</c:v>
                </c:pt>
                <c:pt idx="102">
                  <c:v>43541</c:v>
                </c:pt>
                <c:pt idx="103">
                  <c:v>43542</c:v>
                </c:pt>
                <c:pt idx="104">
                  <c:v>43543</c:v>
                </c:pt>
                <c:pt idx="105">
                  <c:v>43544</c:v>
                </c:pt>
                <c:pt idx="106">
                  <c:v>43545</c:v>
                </c:pt>
                <c:pt idx="107">
                  <c:v>43546</c:v>
                </c:pt>
                <c:pt idx="108">
                  <c:v>43547</c:v>
                </c:pt>
                <c:pt idx="109">
                  <c:v>43548</c:v>
                </c:pt>
                <c:pt idx="110">
                  <c:v>43549</c:v>
                </c:pt>
                <c:pt idx="111">
                  <c:v>43550</c:v>
                </c:pt>
                <c:pt idx="112">
                  <c:v>43551</c:v>
                </c:pt>
                <c:pt idx="113">
                  <c:v>43552</c:v>
                </c:pt>
                <c:pt idx="114">
                  <c:v>43553</c:v>
                </c:pt>
                <c:pt idx="115">
                  <c:v>43554</c:v>
                </c:pt>
              </c:numCache>
            </c:numRef>
          </c:cat>
          <c:val>
            <c:numRef>
              <c:f>Лист1!$B$1:$B$116</c:f>
              <c:numCache>
                <c:formatCode>General</c:formatCode>
                <c:ptCount val="116"/>
                <c:pt idx="0">
                  <c:v>27</c:v>
                </c:pt>
                <c:pt idx="1">
                  <c:v>30</c:v>
                </c:pt>
                <c:pt idx="2">
                  <c:v>26</c:v>
                </c:pt>
                <c:pt idx="3">
                  <c:v>27</c:v>
                </c:pt>
                <c:pt idx="4">
                  <c:v>15</c:v>
                </c:pt>
                <c:pt idx="5">
                  <c:v>15</c:v>
                </c:pt>
                <c:pt idx="6">
                  <c:v>16</c:v>
                </c:pt>
                <c:pt idx="7">
                  <c:v>21</c:v>
                </c:pt>
                <c:pt idx="8">
                  <c:v>17</c:v>
                </c:pt>
                <c:pt idx="9">
                  <c:v>29</c:v>
                </c:pt>
                <c:pt idx="10">
                  <c:v>22</c:v>
                </c:pt>
                <c:pt idx="11">
                  <c:v>28</c:v>
                </c:pt>
                <c:pt idx="12">
                  <c:v>18</c:v>
                </c:pt>
                <c:pt idx="13">
                  <c:v>25</c:v>
                </c:pt>
                <c:pt idx="14">
                  <c:v>16</c:v>
                </c:pt>
                <c:pt idx="15">
                  <c:v>17</c:v>
                </c:pt>
                <c:pt idx="16">
                  <c:v>29</c:v>
                </c:pt>
                <c:pt idx="17">
                  <c:v>29</c:v>
                </c:pt>
                <c:pt idx="18">
                  <c:v>28</c:v>
                </c:pt>
                <c:pt idx="19">
                  <c:v>27</c:v>
                </c:pt>
                <c:pt idx="20">
                  <c:v>29</c:v>
                </c:pt>
                <c:pt idx="21">
                  <c:v>21</c:v>
                </c:pt>
                <c:pt idx="22">
                  <c:v>20</c:v>
                </c:pt>
                <c:pt idx="23">
                  <c:v>18</c:v>
                </c:pt>
                <c:pt idx="24">
                  <c:v>656</c:v>
                </c:pt>
                <c:pt idx="25">
                  <c:v>20</c:v>
                </c:pt>
                <c:pt idx="26">
                  <c:v>27</c:v>
                </c:pt>
                <c:pt idx="27">
                  <c:v>67</c:v>
                </c:pt>
                <c:pt idx="28">
                  <c:v>18</c:v>
                </c:pt>
                <c:pt idx="29">
                  <c:v>31</c:v>
                </c:pt>
                <c:pt idx="30">
                  <c:v>34</c:v>
                </c:pt>
                <c:pt idx="31">
                  <c:v>31</c:v>
                </c:pt>
                <c:pt idx="32">
                  <c:v>28</c:v>
                </c:pt>
                <c:pt idx="33">
                  <c:v>27</c:v>
                </c:pt>
                <c:pt idx="34">
                  <c:v>27</c:v>
                </c:pt>
                <c:pt idx="35">
                  <c:v>31</c:v>
                </c:pt>
                <c:pt idx="36">
                  <c:v>19</c:v>
                </c:pt>
                <c:pt idx="37">
                  <c:v>22</c:v>
                </c:pt>
                <c:pt idx="38">
                  <c:v>19</c:v>
                </c:pt>
                <c:pt idx="39">
                  <c:v>33</c:v>
                </c:pt>
                <c:pt idx="40">
                  <c:v>26</c:v>
                </c:pt>
                <c:pt idx="41">
                  <c:v>31</c:v>
                </c:pt>
                <c:pt idx="42">
                  <c:v>27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12</c:v>
                </c:pt>
                <c:pt idx="47">
                  <c:v>15</c:v>
                </c:pt>
                <c:pt idx="48">
                  <c:v>20</c:v>
                </c:pt>
                <c:pt idx="49">
                  <c:v>22</c:v>
                </c:pt>
                <c:pt idx="50">
                  <c:v>20</c:v>
                </c:pt>
                <c:pt idx="51">
                  <c:v>34</c:v>
                </c:pt>
                <c:pt idx="52">
                  <c:v>688</c:v>
                </c:pt>
                <c:pt idx="53">
                  <c:v>33</c:v>
                </c:pt>
                <c:pt idx="54">
                  <c:v>28</c:v>
                </c:pt>
                <c:pt idx="55">
                  <c:v>26</c:v>
                </c:pt>
                <c:pt idx="56">
                  <c:v>22</c:v>
                </c:pt>
                <c:pt idx="57">
                  <c:v>19</c:v>
                </c:pt>
                <c:pt idx="58">
                  <c:v>18</c:v>
                </c:pt>
                <c:pt idx="59">
                  <c:v>39</c:v>
                </c:pt>
                <c:pt idx="60">
                  <c:v>21</c:v>
                </c:pt>
                <c:pt idx="61">
                  <c:v>29</c:v>
                </c:pt>
                <c:pt idx="62">
                  <c:v>33</c:v>
                </c:pt>
                <c:pt idx="63">
                  <c:v>25</c:v>
                </c:pt>
                <c:pt idx="64">
                  <c:v>25</c:v>
                </c:pt>
                <c:pt idx="65">
                  <c:v>22</c:v>
                </c:pt>
                <c:pt idx="66">
                  <c:v>25</c:v>
                </c:pt>
                <c:pt idx="67">
                  <c:v>28</c:v>
                </c:pt>
                <c:pt idx="68">
                  <c:v>17</c:v>
                </c:pt>
                <c:pt idx="69">
                  <c:v>25</c:v>
                </c:pt>
                <c:pt idx="70">
                  <c:v>20</c:v>
                </c:pt>
                <c:pt idx="71">
                  <c:v>35</c:v>
                </c:pt>
                <c:pt idx="72">
                  <c:v>19</c:v>
                </c:pt>
                <c:pt idx="73">
                  <c:v>29</c:v>
                </c:pt>
                <c:pt idx="74">
                  <c:v>27</c:v>
                </c:pt>
                <c:pt idx="75">
                  <c:v>26</c:v>
                </c:pt>
                <c:pt idx="76">
                  <c:v>25</c:v>
                </c:pt>
                <c:pt idx="77">
                  <c:v>27</c:v>
                </c:pt>
                <c:pt idx="78">
                  <c:v>19</c:v>
                </c:pt>
                <c:pt idx="79">
                  <c:v>32</c:v>
                </c:pt>
                <c:pt idx="80">
                  <c:v>27</c:v>
                </c:pt>
                <c:pt idx="81">
                  <c:v>20</c:v>
                </c:pt>
                <c:pt idx="82">
                  <c:v>670</c:v>
                </c:pt>
                <c:pt idx="83">
                  <c:v>33</c:v>
                </c:pt>
                <c:pt idx="84">
                  <c:v>29</c:v>
                </c:pt>
                <c:pt idx="85">
                  <c:v>63</c:v>
                </c:pt>
                <c:pt idx="86">
                  <c:v>28</c:v>
                </c:pt>
                <c:pt idx="87">
                  <c:v>21</c:v>
                </c:pt>
                <c:pt idx="88">
                  <c:v>22</c:v>
                </c:pt>
                <c:pt idx="89">
                  <c:v>29</c:v>
                </c:pt>
                <c:pt idx="90">
                  <c:v>30</c:v>
                </c:pt>
                <c:pt idx="91">
                  <c:v>28</c:v>
                </c:pt>
                <c:pt idx="92">
                  <c:v>28</c:v>
                </c:pt>
                <c:pt idx="93">
                  <c:v>21</c:v>
                </c:pt>
                <c:pt idx="94">
                  <c:v>18</c:v>
                </c:pt>
                <c:pt idx="95">
                  <c:v>43</c:v>
                </c:pt>
                <c:pt idx="96">
                  <c:v>28</c:v>
                </c:pt>
                <c:pt idx="97">
                  <c:v>26</c:v>
                </c:pt>
                <c:pt idx="98">
                  <c:v>22</c:v>
                </c:pt>
                <c:pt idx="99">
                  <c:v>31</c:v>
                </c:pt>
                <c:pt idx="100">
                  <c:v>20</c:v>
                </c:pt>
                <c:pt idx="101">
                  <c:v>21</c:v>
                </c:pt>
                <c:pt idx="102">
                  <c:v>21</c:v>
                </c:pt>
                <c:pt idx="103">
                  <c:v>20</c:v>
                </c:pt>
                <c:pt idx="104">
                  <c:v>32</c:v>
                </c:pt>
                <c:pt idx="105">
                  <c:v>27</c:v>
                </c:pt>
                <c:pt idx="106">
                  <c:v>34</c:v>
                </c:pt>
                <c:pt idx="107">
                  <c:v>26</c:v>
                </c:pt>
                <c:pt idx="108">
                  <c:v>13</c:v>
                </c:pt>
                <c:pt idx="109">
                  <c:v>25</c:v>
                </c:pt>
                <c:pt idx="110">
                  <c:v>673</c:v>
                </c:pt>
                <c:pt idx="111">
                  <c:v>30</c:v>
                </c:pt>
                <c:pt idx="112">
                  <c:v>30</c:v>
                </c:pt>
                <c:pt idx="113">
                  <c:v>25</c:v>
                </c:pt>
                <c:pt idx="114">
                  <c:v>19</c:v>
                </c:pt>
                <c:pt idx="115">
                  <c:v>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343352"/>
        <c:axId val="131404712"/>
      </c:lineChart>
      <c:dateAx>
        <c:axId val="12934335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1404712"/>
        <c:crosses val="autoZero"/>
        <c:auto val="1"/>
        <c:lblOffset val="100"/>
        <c:baseTimeUnit val="days"/>
      </c:dateAx>
      <c:valAx>
        <c:axId val="131404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9343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Лист1!$A$1:$A$116</c:f>
              <c:numCache>
                <c:formatCode>m/d/yyyy</c:formatCode>
                <c:ptCount val="116"/>
                <c:pt idx="0">
                  <c:v>43132</c:v>
                </c:pt>
                <c:pt idx="1">
                  <c:v>43133</c:v>
                </c:pt>
                <c:pt idx="2">
                  <c:v>43134</c:v>
                </c:pt>
                <c:pt idx="3">
                  <c:v>43135</c:v>
                </c:pt>
                <c:pt idx="4">
                  <c:v>43136</c:v>
                </c:pt>
                <c:pt idx="5">
                  <c:v>43137</c:v>
                </c:pt>
                <c:pt idx="6">
                  <c:v>43138</c:v>
                </c:pt>
                <c:pt idx="7">
                  <c:v>43139</c:v>
                </c:pt>
                <c:pt idx="8">
                  <c:v>43140</c:v>
                </c:pt>
                <c:pt idx="9">
                  <c:v>43141</c:v>
                </c:pt>
                <c:pt idx="10">
                  <c:v>43142</c:v>
                </c:pt>
                <c:pt idx="11">
                  <c:v>43143</c:v>
                </c:pt>
                <c:pt idx="12">
                  <c:v>43144</c:v>
                </c:pt>
                <c:pt idx="13">
                  <c:v>43145</c:v>
                </c:pt>
                <c:pt idx="14">
                  <c:v>43146</c:v>
                </c:pt>
                <c:pt idx="15">
                  <c:v>43147</c:v>
                </c:pt>
                <c:pt idx="16">
                  <c:v>43148</c:v>
                </c:pt>
                <c:pt idx="17">
                  <c:v>43149</c:v>
                </c:pt>
                <c:pt idx="18">
                  <c:v>43150</c:v>
                </c:pt>
                <c:pt idx="19">
                  <c:v>43151</c:v>
                </c:pt>
                <c:pt idx="20">
                  <c:v>43152</c:v>
                </c:pt>
                <c:pt idx="21">
                  <c:v>43153</c:v>
                </c:pt>
                <c:pt idx="22">
                  <c:v>43154</c:v>
                </c:pt>
                <c:pt idx="23">
                  <c:v>43155</c:v>
                </c:pt>
                <c:pt idx="24">
                  <c:v>43156</c:v>
                </c:pt>
                <c:pt idx="25">
                  <c:v>43157</c:v>
                </c:pt>
                <c:pt idx="26">
                  <c:v>43158</c:v>
                </c:pt>
                <c:pt idx="27">
                  <c:v>43159</c:v>
                </c:pt>
                <c:pt idx="28">
                  <c:v>43160</c:v>
                </c:pt>
                <c:pt idx="29">
                  <c:v>43161</c:v>
                </c:pt>
                <c:pt idx="30">
                  <c:v>43162</c:v>
                </c:pt>
                <c:pt idx="31">
                  <c:v>43163</c:v>
                </c:pt>
                <c:pt idx="32">
                  <c:v>43164</c:v>
                </c:pt>
                <c:pt idx="33">
                  <c:v>43165</c:v>
                </c:pt>
                <c:pt idx="34">
                  <c:v>43166</c:v>
                </c:pt>
                <c:pt idx="35">
                  <c:v>43167</c:v>
                </c:pt>
                <c:pt idx="36">
                  <c:v>43168</c:v>
                </c:pt>
                <c:pt idx="37">
                  <c:v>43169</c:v>
                </c:pt>
                <c:pt idx="38">
                  <c:v>43170</c:v>
                </c:pt>
                <c:pt idx="39">
                  <c:v>43171</c:v>
                </c:pt>
                <c:pt idx="40">
                  <c:v>43172</c:v>
                </c:pt>
                <c:pt idx="41">
                  <c:v>43173</c:v>
                </c:pt>
                <c:pt idx="42">
                  <c:v>43174</c:v>
                </c:pt>
                <c:pt idx="43">
                  <c:v>43175</c:v>
                </c:pt>
                <c:pt idx="44">
                  <c:v>43176</c:v>
                </c:pt>
                <c:pt idx="45">
                  <c:v>43177</c:v>
                </c:pt>
                <c:pt idx="46">
                  <c:v>43178</c:v>
                </c:pt>
                <c:pt idx="47">
                  <c:v>43179</c:v>
                </c:pt>
                <c:pt idx="48">
                  <c:v>43180</c:v>
                </c:pt>
                <c:pt idx="49">
                  <c:v>43181</c:v>
                </c:pt>
                <c:pt idx="50">
                  <c:v>43182</c:v>
                </c:pt>
                <c:pt idx="51">
                  <c:v>43183</c:v>
                </c:pt>
                <c:pt idx="52">
                  <c:v>43184</c:v>
                </c:pt>
                <c:pt idx="53">
                  <c:v>43185</c:v>
                </c:pt>
                <c:pt idx="54">
                  <c:v>43186</c:v>
                </c:pt>
                <c:pt idx="55">
                  <c:v>43187</c:v>
                </c:pt>
                <c:pt idx="56">
                  <c:v>43188</c:v>
                </c:pt>
                <c:pt idx="57">
                  <c:v>43189</c:v>
                </c:pt>
                <c:pt idx="58">
                  <c:v>43497</c:v>
                </c:pt>
                <c:pt idx="59">
                  <c:v>43498</c:v>
                </c:pt>
                <c:pt idx="60">
                  <c:v>43499</c:v>
                </c:pt>
                <c:pt idx="61">
                  <c:v>43500</c:v>
                </c:pt>
                <c:pt idx="62">
                  <c:v>43501</c:v>
                </c:pt>
                <c:pt idx="63">
                  <c:v>43502</c:v>
                </c:pt>
                <c:pt idx="64">
                  <c:v>43503</c:v>
                </c:pt>
                <c:pt idx="65">
                  <c:v>43504</c:v>
                </c:pt>
                <c:pt idx="66">
                  <c:v>43505</c:v>
                </c:pt>
                <c:pt idx="67">
                  <c:v>43506</c:v>
                </c:pt>
                <c:pt idx="68">
                  <c:v>43507</c:v>
                </c:pt>
                <c:pt idx="69">
                  <c:v>43508</c:v>
                </c:pt>
                <c:pt idx="70">
                  <c:v>43509</c:v>
                </c:pt>
                <c:pt idx="71">
                  <c:v>43510</c:v>
                </c:pt>
                <c:pt idx="72">
                  <c:v>43511</c:v>
                </c:pt>
                <c:pt idx="73">
                  <c:v>43512</c:v>
                </c:pt>
                <c:pt idx="74">
                  <c:v>43513</c:v>
                </c:pt>
                <c:pt idx="75">
                  <c:v>43514</c:v>
                </c:pt>
                <c:pt idx="76">
                  <c:v>43515</c:v>
                </c:pt>
                <c:pt idx="77">
                  <c:v>43516</c:v>
                </c:pt>
                <c:pt idx="78">
                  <c:v>43517</c:v>
                </c:pt>
                <c:pt idx="79">
                  <c:v>43518</c:v>
                </c:pt>
                <c:pt idx="80">
                  <c:v>43519</c:v>
                </c:pt>
                <c:pt idx="81">
                  <c:v>43520</c:v>
                </c:pt>
                <c:pt idx="82">
                  <c:v>43521</c:v>
                </c:pt>
                <c:pt idx="83">
                  <c:v>43522</c:v>
                </c:pt>
                <c:pt idx="84">
                  <c:v>43523</c:v>
                </c:pt>
                <c:pt idx="85">
                  <c:v>43524</c:v>
                </c:pt>
                <c:pt idx="86">
                  <c:v>43525</c:v>
                </c:pt>
                <c:pt idx="87">
                  <c:v>43526</c:v>
                </c:pt>
                <c:pt idx="88">
                  <c:v>43527</c:v>
                </c:pt>
                <c:pt idx="89">
                  <c:v>43528</c:v>
                </c:pt>
                <c:pt idx="90">
                  <c:v>43529</c:v>
                </c:pt>
                <c:pt idx="91">
                  <c:v>43530</c:v>
                </c:pt>
                <c:pt idx="92">
                  <c:v>43531</c:v>
                </c:pt>
                <c:pt idx="93">
                  <c:v>43532</c:v>
                </c:pt>
                <c:pt idx="94">
                  <c:v>43533</c:v>
                </c:pt>
                <c:pt idx="95">
                  <c:v>43534</c:v>
                </c:pt>
                <c:pt idx="96">
                  <c:v>43535</c:v>
                </c:pt>
                <c:pt idx="97">
                  <c:v>43536</c:v>
                </c:pt>
                <c:pt idx="98">
                  <c:v>43537</c:v>
                </c:pt>
                <c:pt idx="99">
                  <c:v>43538</c:v>
                </c:pt>
                <c:pt idx="100">
                  <c:v>43539</c:v>
                </c:pt>
                <c:pt idx="101">
                  <c:v>43540</c:v>
                </c:pt>
                <c:pt idx="102">
                  <c:v>43541</c:v>
                </c:pt>
                <c:pt idx="103">
                  <c:v>43542</c:v>
                </c:pt>
                <c:pt idx="104">
                  <c:v>43543</c:v>
                </c:pt>
                <c:pt idx="105">
                  <c:v>43544</c:v>
                </c:pt>
                <c:pt idx="106">
                  <c:v>43545</c:v>
                </c:pt>
                <c:pt idx="107">
                  <c:v>43546</c:v>
                </c:pt>
                <c:pt idx="108">
                  <c:v>43547</c:v>
                </c:pt>
                <c:pt idx="109">
                  <c:v>43548</c:v>
                </c:pt>
                <c:pt idx="110">
                  <c:v>43549</c:v>
                </c:pt>
                <c:pt idx="111">
                  <c:v>43550</c:v>
                </c:pt>
                <c:pt idx="112">
                  <c:v>43551</c:v>
                </c:pt>
                <c:pt idx="113">
                  <c:v>43552</c:v>
                </c:pt>
                <c:pt idx="114">
                  <c:v>43553</c:v>
                </c:pt>
                <c:pt idx="115">
                  <c:v>43554</c:v>
                </c:pt>
              </c:numCache>
            </c:numRef>
          </c:cat>
          <c:val>
            <c:numRef>
              <c:f>Лист1!$B$1:$B$116</c:f>
              <c:numCache>
                <c:formatCode>0</c:formatCode>
                <c:ptCount val="116"/>
                <c:pt idx="0">
                  <c:v>3433</c:v>
                </c:pt>
                <c:pt idx="1">
                  <c:v>3484</c:v>
                </c:pt>
                <c:pt idx="2">
                  <c:v>2953</c:v>
                </c:pt>
                <c:pt idx="3">
                  <c:v>3913</c:v>
                </c:pt>
                <c:pt idx="4">
                  <c:v>1993</c:v>
                </c:pt>
                <c:pt idx="5">
                  <c:v>1398</c:v>
                </c:pt>
                <c:pt idx="6">
                  <c:v>1882</c:v>
                </c:pt>
                <c:pt idx="7">
                  <c:v>2654</c:v>
                </c:pt>
                <c:pt idx="8">
                  <c:v>2355</c:v>
                </c:pt>
                <c:pt idx="9">
                  <c:v>4109</c:v>
                </c:pt>
                <c:pt idx="10">
                  <c:v>2653</c:v>
                </c:pt>
                <c:pt idx="11">
                  <c:v>2883</c:v>
                </c:pt>
                <c:pt idx="12">
                  <c:v>1897</c:v>
                </c:pt>
                <c:pt idx="13">
                  <c:v>2746</c:v>
                </c:pt>
                <c:pt idx="14">
                  <c:v>2229</c:v>
                </c:pt>
                <c:pt idx="15">
                  <c:v>2226</c:v>
                </c:pt>
                <c:pt idx="16">
                  <c:v>3800</c:v>
                </c:pt>
                <c:pt idx="17">
                  <c:v>3258</c:v>
                </c:pt>
                <c:pt idx="18">
                  <c:v>3555</c:v>
                </c:pt>
                <c:pt idx="19">
                  <c:v>3347</c:v>
                </c:pt>
                <c:pt idx="20">
                  <c:v>4362</c:v>
                </c:pt>
                <c:pt idx="21">
                  <c:v>3027</c:v>
                </c:pt>
                <c:pt idx="22">
                  <c:v>2683</c:v>
                </c:pt>
                <c:pt idx="23">
                  <c:v>2105</c:v>
                </c:pt>
                <c:pt idx="24">
                  <c:v>98095</c:v>
                </c:pt>
                <c:pt idx="25">
                  <c:v>2691</c:v>
                </c:pt>
                <c:pt idx="26">
                  <c:v>3901</c:v>
                </c:pt>
                <c:pt idx="27">
                  <c:v>8264</c:v>
                </c:pt>
                <c:pt idx="28">
                  <c:v>2726</c:v>
                </c:pt>
                <c:pt idx="29">
                  <c:v>3782</c:v>
                </c:pt>
                <c:pt idx="30">
                  <c:v>4001</c:v>
                </c:pt>
                <c:pt idx="31">
                  <c:v>3827</c:v>
                </c:pt>
                <c:pt idx="32">
                  <c:v>3528</c:v>
                </c:pt>
                <c:pt idx="33">
                  <c:v>3681</c:v>
                </c:pt>
                <c:pt idx="34">
                  <c:v>3836</c:v>
                </c:pt>
                <c:pt idx="35">
                  <c:v>3793</c:v>
                </c:pt>
                <c:pt idx="36">
                  <c:v>2111</c:v>
                </c:pt>
                <c:pt idx="37">
                  <c:v>2589</c:v>
                </c:pt>
                <c:pt idx="38">
                  <c:v>1875</c:v>
                </c:pt>
                <c:pt idx="39">
                  <c:v>4305</c:v>
                </c:pt>
                <c:pt idx="40">
                  <c:v>3579</c:v>
                </c:pt>
                <c:pt idx="41">
                  <c:v>4004</c:v>
                </c:pt>
                <c:pt idx="42">
                  <c:v>3220</c:v>
                </c:pt>
                <c:pt idx="43">
                  <c:v>3133</c:v>
                </c:pt>
                <c:pt idx="44">
                  <c:v>3562</c:v>
                </c:pt>
                <c:pt idx="45">
                  <c:v>3755</c:v>
                </c:pt>
                <c:pt idx="46">
                  <c:v>1697</c:v>
                </c:pt>
                <c:pt idx="47">
                  <c:v>1916</c:v>
                </c:pt>
                <c:pt idx="48">
                  <c:v>2309</c:v>
                </c:pt>
                <c:pt idx="49">
                  <c:v>2368</c:v>
                </c:pt>
                <c:pt idx="50">
                  <c:v>2761</c:v>
                </c:pt>
                <c:pt idx="51">
                  <c:v>4748</c:v>
                </c:pt>
                <c:pt idx="52">
                  <c:v>101666</c:v>
                </c:pt>
                <c:pt idx="53">
                  <c:v>4386</c:v>
                </c:pt>
                <c:pt idx="54">
                  <c:v>3477</c:v>
                </c:pt>
                <c:pt idx="55">
                  <c:v>3303</c:v>
                </c:pt>
                <c:pt idx="56">
                  <c:v>2783</c:v>
                </c:pt>
                <c:pt idx="57">
                  <c:v>2544</c:v>
                </c:pt>
                <c:pt idx="58">
                  <c:v>2003</c:v>
                </c:pt>
                <c:pt idx="59">
                  <c:v>4844</c:v>
                </c:pt>
                <c:pt idx="60">
                  <c:v>2927</c:v>
                </c:pt>
                <c:pt idx="61">
                  <c:v>4011</c:v>
                </c:pt>
                <c:pt idx="62">
                  <c:v>4029</c:v>
                </c:pt>
                <c:pt idx="63">
                  <c:v>3088</c:v>
                </c:pt>
                <c:pt idx="64">
                  <c:v>2704</c:v>
                </c:pt>
                <c:pt idx="65">
                  <c:v>2603</c:v>
                </c:pt>
                <c:pt idx="66">
                  <c:v>3250</c:v>
                </c:pt>
                <c:pt idx="67">
                  <c:v>3475</c:v>
                </c:pt>
                <c:pt idx="68">
                  <c:v>2324</c:v>
                </c:pt>
                <c:pt idx="69">
                  <c:v>2644</c:v>
                </c:pt>
                <c:pt idx="70">
                  <c:v>2625</c:v>
                </c:pt>
                <c:pt idx="71">
                  <c:v>4273</c:v>
                </c:pt>
                <c:pt idx="72">
                  <c:v>2685</c:v>
                </c:pt>
                <c:pt idx="73">
                  <c:v>4139</c:v>
                </c:pt>
                <c:pt idx="74">
                  <c:v>3436</c:v>
                </c:pt>
                <c:pt idx="75">
                  <c:v>2976</c:v>
                </c:pt>
                <c:pt idx="76">
                  <c:v>2450</c:v>
                </c:pt>
                <c:pt idx="77">
                  <c:v>3885</c:v>
                </c:pt>
                <c:pt idx="78">
                  <c:v>2634</c:v>
                </c:pt>
                <c:pt idx="79">
                  <c:v>4408</c:v>
                </c:pt>
                <c:pt idx="80">
                  <c:v>3340</c:v>
                </c:pt>
                <c:pt idx="81">
                  <c:v>2507</c:v>
                </c:pt>
                <c:pt idx="82">
                  <c:v>96862</c:v>
                </c:pt>
                <c:pt idx="83">
                  <c:v>4192</c:v>
                </c:pt>
                <c:pt idx="84">
                  <c:v>4074</c:v>
                </c:pt>
                <c:pt idx="85">
                  <c:v>8022</c:v>
                </c:pt>
                <c:pt idx="86">
                  <c:v>3987</c:v>
                </c:pt>
                <c:pt idx="87">
                  <c:v>2857</c:v>
                </c:pt>
                <c:pt idx="88">
                  <c:v>2414</c:v>
                </c:pt>
                <c:pt idx="89">
                  <c:v>2800</c:v>
                </c:pt>
                <c:pt idx="90">
                  <c:v>3870</c:v>
                </c:pt>
                <c:pt idx="91">
                  <c:v>3774</c:v>
                </c:pt>
                <c:pt idx="92">
                  <c:v>3988</c:v>
                </c:pt>
                <c:pt idx="93">
                  <c:v>2854</c:v>
                </c:pt>
                <c:pt idx="94">
                  <c:v>2080</c:v>
                </c:pt>
                <c:pt idx="95">
                  <c:v>4772</c:v>
                </c:pt>
                <c:pt idx="96">
                  <c:v>3580</c:v>
                </c:pt>
                <c:pt idx="97">
                  <c:v>3617</c:v>
                </c:pt>
                <c:pt idx="98">
                  <c:v>2890</c:v>
                </c:pt>
                <c:pt idx="99">
                  <c:v>3679</c:v>
                </c:pt>
                <c:pt idx="100">
                  <c:v>2020</c:v>
                </c:pt>
                <c:pt idx="101">
                  <c:v>2776</c:v>
                </c:pt>
                <c:pt idx="102">
                  <c:v>2466</c:v>
                </c:pt>
                <c:pt idx="103">
                  <c:v>2916</c:v>
                </c:pt>
                <c:pt idx="104">
                  <c:v>4035</c:v>
                </c:pt>
                <c:pt idx="105">
                  <c:v>3301</c:v>
                </c:pt>
                <c:pt idx="106">
                  <c:v>4493</c:v>
                </c:pt>
                <c:pt idx="107">
                  <c:v>3007</c:v>
                </c:pt>
                <c:pt idx="108">
                  <c:v>1552</c:v>
                </c:pt>
                <c:pt idx="109">
                  <c:v>3311</c:v>
                </c:pt>
                <c:pt idx="110">
                  <c:v>94554</c:v>
                </c:pt>
                <c:pt idx="111">
                  <c:v>4146</c:v>
                </c:pt>
                <c:pt idx="112">
                  <c:v>3550</c:v>
                </c:pt>
                <c:pt idx="113">
                  <c:v>2877</c:v>
                </c:pt>
                <c:pt idx="114">
                  <c:v>2249</c:v>
                </c:pt>
                <c:pt idx="115">
                  <c:v>2567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2759056"/>
        <c:axId val="482760232"/>
      </c:lineChart>
      <c:dateAx>
        <c:axId val="48275905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2760232"/>
        <c:crosses val="autoZero"/>
        <c:auto val="1"/>
        <c:lblOffset val="100"/>
        <c:baseTimeUnit val="days"/>
      </c:dateAx>
      <c:valAx>
        <c:axId val="482760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2759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Лист1!$A$1:$A$116</c:f>
              <c:numCache>
                <c:formatCode>m/d/yyyy</c:formatCode>
                <c:ptCount val="116"/>
                <c:pt idx="0">
                  <c:v>43132</c:v>
                </c:pt>
                <c:pt idx="1">
                  <c:v>43133</c:v>
                </c:pt>
                <c:pt idx="2">
                  <c:v>43134</c:v>
                </c:pt>
                <c:pt idx="3">
                  <c:v>43135</c:v>
                </c:pt>
                <c:pt idx="4">
                  <c:v>43136</c:v>
                </c:pt>
                <c:pt idx="5">
                  <c:v>43137</c:v>
                </c:pt>
                <c:pt idx="6">
                  <c:v>43138</c:v>
                </c:pt>
                <c:pt idx="7">
                  <c:v>43139</c:v>
                </c:pt>
                <c:pt idx="8">
                  <c:v>43140</c:v>
                </c:pt>
                <c:pt idx="9">
                  <c:v>43141</c:v>
                </c:pt>
                <c:pt idx="10">
                  <c:v>43142</c:v>
                </c:pt>
                <c:pt idx="11">
                  <c:v>43143</c:v>
                </c:pt>
                <c:pt idx="12">
                  <c:v>43144</c:v>
                </c:pt>
                <c:pt idx="13">
                  <c:v>43145</c:v>
                </c:pt>
                <c:pt idx="14">
                  <c:v>43146</c:v>
                </c:pt>
                <c:pt idx="15">
                  <c:v>43147</c:v>
                </c:pt>
                <c:pt idx="16">
                  <c:v>43148</c:v>
                </c:pt>
                <c:pt idx="17">
                  <c:v>43149</c:v>
                </c:pt>
                <c:pt idx="18">
                  <c:v>43150</c:v>
                </c:pt>
                <c:pt idx="19">
                  <c:v>43151</c:v>
                </c:pt>
                <c:pt idx="20">
                  <c:v>43152</c:v>
                </c:pt>
                <c:pt idx="21">
                  <c:v>43153</c:v>
                </c:pt>
                <c:pt idx="22">
                  <c:v>43154</c:v>
                </c:pt>
                <c:pt idx="23">
                  <c:v>43155</c:v>
                </c:pt>
                <c:pt idx="24">
                  <c:v>43156</c:v>
                </c:pt>
                <c:pt idx="25">
                  <c:v>43157</c:v>
                </c:pt>
                <c:pt idx="26">
                  <c:v>43158</c:v>
                </c:pt>
                <c:pt idx="27">
                  <c:v>43159</c:v>
                </c:pt>
                <c:pt idx="28">
                  <c:v>43160</c:v>
                </c:pt>
                <c:pt idx="29">
                  <c:v>43161</c:v>
                </c:pt>
                <c:pt idx="30">
                  <c:v>43162</c:v>
                </c:pt>
                <c:pt idx="31">
                  <c:v>43163</c:v>
                </c:pt>
                <c:pt idx="32">
                  <c:v>43164</c:v>
                </c:pt>
                <c:pt idx="33">
                  <c:v>43165</c:v>
                </c:pt>
                <c:pt idx="34">
                  <c:v>43166</c:v>
                </c:pt>
                <c:pt idx="35">
                  <c:v>43167</c:v>
                </c:pt>
                <c:pt idx="36">
                  <c:v>43168</c:v>
                </c:pt>
                <c:pt idx="37">
                  <c:v>43169</c:v>
                </c:pt>
                <c:pt idx="38">
                  <c:v>43170</c:v>
                </c:pt>
                <c:pt idx="39">
                  <c:v>43171</c:v>
                </c:pt>
                <c:pt idx="40">
                  <c:v>43172</c:v>
                </c:pt>
                <c:pt idx="41">
                  <c:v>43173</c:v>
                </c:pt>
                <c:pt idx="42">
                  <c:v>43174</c:v>
                </c:pt>
                <c:pt idx="43">
                  <c:v>43175</c:v>
                </c:pt>
                <c:pt idx="44">
                  <c:v>43176</c:v>
                </c:pt>
                <c:pt idx="45">
                  <c:v>43177</c:v>
                </c:pt>
                <c:pt idx="46">
                  <c:v>43178</c:v>
                </c:pt>
                <c:pt idx="47">
                  <c:v>43179</c:v>
                </c:pt>
                <c:pt idx="48">
                  <c:v>43180</c:v>
                </c:pt>
                <c:pt idx="49">
                  <c:v>43181</c:v>
                </c:pt>
                <c:pt idx="50">
                  <c:v>43182</c:v>
                </c:pt>
                <c:pt idx="51">
                  <c:v>43183</c:v>
                </c:pt>
                <c:pt idx="52">
                  <c:v>43184</c:v>
                </c:pt>
                <c:pt idx="53">
                  <c:v>43185</c:v>
                </c:pt>
                <c:pt idx="54">
                  <c:v>43186</c:v>
                </c:pt>
                <c:pt idx="55">
                  <c:v>43187</c:v>
                </c:pt>
                <c:pt idx="56">
                  <c:v>43188</c:v>
                </c:pt>
                <c:pt idx="57">
                  <c:v>43189</c:v>
                </c:pt>
                <c:pt idx="58">
                  <c:v>43497</c:v>
                </c:pt>
                <c:pt idx="59">
                  <c:v>43498</c:v>
                </c:pt>
                <c:pt idx="60">
                  <c:v>43499</c:v>
                </c:pt>
                <c:pt idx="61">
                  <c:v>43500</c:v>
                </c:pt>
                <c:pt idx="62">
                  <c:v>43501</c:v>
                </c:pt>
                <c:pt idx="63">
                  <c:v>43502</c:v>
                </c:pt>
                <c:pt idx="64">
                  <c:v>43503</c:v>
                </c:pt>
                <c:pt idx="65">
                  <c:v>43504</c:v>
                </c:pt>
                <c:pt idx="66">
                  <c:v>43505</c:v>
                </c:pt>
                <c:pt idx="67">
                  <c:v>43506</c:v>
                </c:pt>
                <c:pt idx="68">
                  <c:v>43507</c:v>
                </c:pt>
                <c:pt idx="69">
                  <c:v>43508</c:v>
                </c:pt>
                <c:pt idx="70">
                  <c:v>43509</c:v>
                </c:pt>
                <c:pt idx="71">
                  <c:v>43510</c:v>
                </c:pt>
                <c:pt idx="72">
                  <c:v>43511</c:v>
                </c:pt>
                <c:pt idx="73">
                  <c:v>43512</c:v>
                </c:pt>
                <c:pt idx="74">
                  <c:v>43513</c:v>
                </c:pt>
                <c:pt idx="75">
                  <c:v>43514</c:v>
                </c:pt>
                <c:pt idx="76">
                  <c:v>43515</c:v>
                </c:pt>
                <c:pt idx="77">
                  <c:v>43516</c:v>
                </c:pt>
                <c:pt idx="78">
                  <c:v>43517</c:v>
                </c:pt>
                <c:pt idx="79">
                  <c:v>43518</c:v>
                </c:pt>
                <c:pt idx="80">
                  <c:v>43519</c:v>
                </c:pt>
                <c:pt idx="81">
                  <c:v>43520</c:v>
                </c:pt>
                <c:pt idx="82">
                  <c:v>43521</c:v>
                </c:pt>
                <c:pt idx="83">
                  <c:v>43522</c:v>
                </c:pt>
                <c:pt idx="84">
                  <c:v>43523</c:v>
                </c:pt>
                <c:pt idx="85">
                  <c:v>43524</c:v>
                </c:pt>
                <c:pt idx="86">
                  <c:v>43525</c:v>
                </c:pt>
                <c:pt idx="87">
                  <c:v>43526</c:v>
                </c:pt>
                <c:pt idx="88">
                  <c:v>43527</c:v>
                </c:pt>
                <c:pt idx="89">
                  <c:v>43528</c:v>
                </c:pt>
                <c:pt idx="90">
                  <c:v>43529</c:v>
                </c:pt>
                <c:pt idx="91">
                  <c:v>43530</c:v>
                </c:pt>
                <c:pt idx="92">
                  <c:v>43531</c:v>
                </c:pt>
                <c:pt idx="93">
                  <c:v>43532</c:v>
                </c:pt>
                <c:pt idx="94">
                  <c:v>43533</c:v>
                </c:pt>
                <c:pt idx="95">
                  <c:v>43534</c:v>
                </c:pt>
                <c:pt idx="96">
                  <c:v>43535</c:v>
                </c:pt>
                <c:pt idx="97">
                  <c:v>43536</c:v>
                </c:pt>
                <c:pt idx="98">
                  <c:v>43537</c:v>
                </c:pt>
                <c:pt idx="99">
                  <c:v>43538</c:v>
                </c:pt>
                <c:pt idx="100">
                  <c:v>43539</c:v>
                </c:pt>
                <c:pt idx="101">
                  <c:v>43540</c:v>
                </c:pt>
                <c:pt idx="102">
                  <c:v>43541</c:v>
                </c:pt>
                <c:pt idx="103">
                  <c:v>43542</c:v>
                </c:pt>
                <c:pt idx="104">
                  <c:v>43543</c:v>
                </c:pt>
                <c:pt idx="105">
                  <c:v>43544</c:v>
                </c:pt>
                <c:pt idx="106">
                  <c:v>43545</c:v>
                </c:pt>
                <c:pt idx="107">
                  <c:v>43546</c:v>
                </c:pt>
                <c:pt idx="108">
                  <c:v>43547</c:v>
                </c:pt>
                <c:pt idx="109">
                  <c:v>43548</c:v>
                </c:pt>
                <c:pt idx="110">
                  <c:v>43549</c:v>
                </c:pt>
                <c:pt idx="111">
                  <c:v>43550</c:v>
                </c:pt>
                <c:pt idx="112">
                  <c:v>43551</c:v>
                </c:pt>
                <c:pt idx="113">
                  <c:v>43552</c:v>
                </c:pt>
                <c:pt idx="114">
                  <c:v>43553</c:v>
                </c:pt>
                <c:pt idx="115">
                  <c:v>43554</c:v>
                </c:pt>
              </c:numCache>
            </c:numRef>
          </c:cat>
          <c:val>
            <c:numRef>
              <c:f>Лист1!$B$1:$B$116</c:f>
              <c:numCache>
                <c:formatCode>General</c:formatCode>
                <c:ptCount val="116"/>
                <c:pt idx="0">
                  <c:v>27</c:v>
                </c:pt>
                <c:pt idx="1">
                  <c:v>30</c:v>
                </c:pt>
                <c:pt idx="2">
                  <c:v>26</c:v>
                </c:pt>
                <c:pt idx="3">
                  <c:v>27</c:v>
                </c:pt>
                <c:pt idx="4">
                  <c:v>15</c:v>
                </c:pt>
                <c:pt idx="5">
                  <c:v>15</c:v>
                </c:pt>
                <c:pt idx="6">
                  <c:v>16</c:v>
                </c:pt>
                <c:pt idx="7">
                  <c:v>21</c:v>
                </c:pt>
                <c:pt idx="8">
                  <c:v>17</c:v>
                </c:pt>
                <c:pt idx="9">
                  <c:v>30</c:v>
                </c:pt>
                <c:pt idx="10">
                  <c:v>22</c:v>
                </c:pt>
                <c:pt idx="11">
                  <c:v>28</c:v>
                </c:pt>
                <c:pt idx="12">
                  <c:v>18</c:v>
                </c:pt>
                <c:pt idx="13">
                  <c:v>25</c:v>
                </c:pt>
                <c:pt idx="14">
                  <c:v>17</c:v>
                </c:pt>
                <c:pt idx="15">
                  <c:v>17</c:v>
                </c:pt>
                <c:pt idx="16">
                  <c:v>29</c:v>
                </c:pt>
                <c:pt idx="17">
                  <c:v>29</c:v>
                </c:pt>
                <c:pt idx="18">
                  <c:v>28</c:v>
                </c:pt>
                <c:pt idx="19">
                  <c:v>27</c:v>
                </c:pt>
                <c:pt idx="20">
                  <c:v>29</c:v>
                </c:pt>
                <c:pt idx="21">
                  <c:v>21</c:v>
                </c:pt>
                <c:pt idx="22">
                  <c:v>21</c:v>
                </c:pt>
                <c:pt idx="23">
                  <c:v>18</c:v>
                </c:pt>
                <c:pt idx="24">
                  <c:v>774</c:v>
                </c:pt>
                <c:pt idx="25">
                  <c:v>20</c:v>
                </c:pt>
                <c:pt idx="26">
                  <c:v>27</c:v>
                </c:pt>
                <c:pt idx="27">
                  <c:v>67</c:v>
                </c:pt>
                <c:pt idx="28">
                  <c:v>18</c:v>
                </c:pt>
                <c:pt idx="29">
                  <c:v>31</c:v>
                </c:pt>
                <c:pt idx="30">
                  <c:v>34</c:v>
                </c:pt>
                <c:pt idx="31">
                  <c:v>31</c:v>
                </c:pt>
                <c:pt idx="32">
                  <c:v>28</c:v>
                </c:pt>
                <c:pt idx="33">
                  <c:v>28</c:v>
                </c:pt>
                <c:pt idx="34">
                  <c:v>27</c:v>
                </c:pt>
                <c:pt idx="35">
                  <c:v>31</c:v>
                </c:pt>
                <c:pt idx="36">
                  <c:v>19</c:v>
                </c:pt>
                <c:pt idx="37">
                  <c:v>22</c:v>
                </c:pt>
                <c:pt idx="38">
                  <c:v>19</c:v>
                </c:pt>
                <c:pt idx="39">
                  <c:v>33</c:v>
                </c:pt>
                <c:pt idx="40">
                  <c:v>26</c:v>
                </c:pt>
                <c:pt idx="41">
                  <c:v>31</c:v>
                </c:pt>
                <c:pt idx="42">
                  <c:v>27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12</c:v>
                </c:pt>
                <c:pt idx="47">
                  <c:v>15</c:v>
                </c:pt>
                <c:pt idx="48">
                  <c:v>20</c:v>
                </c:pt>
                <c:pt idx="49">
                  <c:v>22</c:v>
                </c:pt>
                <c:pt idx="50">
                  <c:v>20</c:v>
                </c:pt>
                <c:pt idx="51">
                  <c:v>34</c:v>
                </c:pt>
                <c:pt idx="52">
                  <c:v>806</c:v>
                </c:pt>
                <c:pt idx="53">
                  <c:v>33</c:v>
                </c:pt>
                <c:pt idx="54">
                  <c:v>28</c:v>
                </c:pt>
                <c:pt idx="55">
                  <c:v>26</c:v>
                </c:pt>
                <c:pt idx="56">
                  <c:v>22</c:v>
                </c:pt>
                <c:pt idx="57">
                  <c:v>20</c:v>
                </c:pt>
                <c:pt idx="58">
                  <c:v>18</c:v>
                </c:pt>
                <c:pt idx="59">
                  <c:v>39</c:v>
                </c:pt>
                <c:pt idx="60">
                  <c:v>21</c:v>
                </c:pt>
                <c:pt idx="61">
                  <c:v>29</c:v>
                </c:pt>
                <c:pt idx="62">
                  <c:v>33</c:v>
                </c:pt>
                <c:pt idx="63">
                  <c:v>25</c:v>
                </c:pt>
                <c:pt idx="64">
                  <c:v>25</c:v>
                </c:pt>
                <c:pt idx="65">
                  <c:v>22</c:v>
                </c:pt>
                <c:pt idx="66">
                  <c:v>25</c:v>
                </c:pt>
                <c:pt idx="67">
                  <c:v>28</c:v>
                </c:pt>
                <c:pt idx="68">
                  <c:v>17</c:v>
                </c:pt>
                <c:pt idx="69">
                  <c:v>25</c:v>
                </c:pt>
                <c:pt idx="70">
                  <c:v>20</c:v>
                </c:pt>
                <c:pt idx="71">
                  <c:v>35</c:v>
                </c:pt>
                <c:pt idx="72">
                  <c:v>19</c:v>
                </c:pt>
                <c:pt idx="73">
                  <c:v>29</c:v>
                </c:pt>
                <c:pt idx="74">
                  <c:v>27</c:v>
                </c:pt>
                <c:pt idx="75">
                  <c:v>26</c:v>
                </c:pt>
                <c:pt idx="76">
                  <c:v>25</c:v>
                </c:pt>
                <c:pt idx="77">
                  <c:v>27</c:v>
                </c:pt>
                <c:pt idx="78">
                  <c:v>19</c:v>
                </c:pt>
                <c:pt idx="79">
                  <c:v>32</c:v>
                </c:pt>
                <c:pt idx="80">
                  <c:v>27</c:v>
                </c:pt>
                <c:pt idx="81">
                  <c:v>20</c:v>
                </c:pt>
                <c:pt idx="82">
                  <c:v>771</c:v>
                </c:pt>
                <c:pt idx="83">
                  <c:v>33</c:v>
                </c:pt>
                <c:pt idx="84">
                  <c:v>29</c:v>
                </c:pt>
                <c:pt idx="85">
                  <c:v>66</c:v>
                </c:pt>
                <c:pt idx="86">
                  <c:v>28</c:v>
                </c:pt>
                <c:pt idx="87">
                  <c:v>21</c:v>
                </c:pt>
                <c:pt idx="88">
                  <c:v>22</c:v>
                </c:pt>
                <c:pt idx="89">
                  <c:v>29</c:v>
                </c:pt>
                <c:pt idx="90">
                  <c:v>30</c:v>
                </c:pt>
                <c:pt idx="91">
                  <c:v>28</c:v>
                </c:pt>
                <c:pt idx="92">
                  <c:v>28</c:v>
                </c:pt>
                <c:pt idx="93">
                  <c:v>21</c:v>
                </c:pt>
                <c:pt idx="94">
                  <c:v>18</c:v>
                </c:pt>
                <c:pt idx="95">
                  <c:v>44</c:v>
                </c:pt>
                <c:pt idx="96">
                  <c:v>28</c:v>
                </c:pt>
                <c:pt idx="97">
                  <c:v>26</c:v>
                </c:pt>
                <c:pt idx="98">
                  <c:v>22</c:v>
                </c:pt>
                <c:pt idx="99">
                  <c:v>31</c:v>
                </c:pt>
                <c:pt idx="100">
                  <c:v>20</c:v>
                </c:pt>
                <c:pt idx="101">
                  <c:v>21</c:v>
                </c:pt>
                <c:pt idx="102">
                  <c:v>21</c:v>
                </c:pt>
                <c:pt idx="103">
                  <c:v>20</c:v>
                </c:pt>
                <c:pt idx="104">
                  <c:v>32</c:v>
                </c:pt>
                <c:pt idx="105">
                  <c:v>27</c:v>
                </c:pt>
                <c:pt idx="106">
                  <c:v>35</c:v>
                </c:pt>
                <c:pt idx="107">
                  <c:v>26</c:v>
                </c:pt>
                <c:pt idx="108">
                  <c:v>13</c:v>
                </c:pt>
                <c:pt idx="109">
                  <c:v>25</c:v>
                </c:pt>
                <c:pt idx="110">
                  <c:v>761</c:v>
                </c:pt>
                <c:pt idx="111">
                  <c:v>30</c:v>
                </c:pt>
                <c:pt idx="112">
                  <c:v>30</c:v>
                </c:pt>
                <c:pt idx="113">
                  <c:v>25</c:v>
                </c:pt>
                <c:pt idx="114">
                  <c:v>19</c:v>
                </c:pt>
                <c:pt idx="115">
                  <c:v>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1402360"/>
        <c:axId val="131400792"/>
      </c:lineChart>
      <c:dateAx>
        <c:axId val="13140236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1400792"/>
        <c:crosses val="autoZero"/>
        <c:auto val="1"/>
        <c:lblOffset val="100"/>
        <c:baseTimeUnit val="days"/>
      </c:dateAx>
      <c:valAx>
        <c:axId val="131400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1402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787E8-D10E-40B3-831A-FC45E03B2FB5}" type="datetimeFigureOut">
              <a:rPr lang="ru-RU" smtClean="0"/>
              <a:t>09.05.2019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454FA-0255-40EC-B853-1D7522226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63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454FA-0255-40EC-B853-1D7522226FC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945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FFB6-6780-485B-8252-3026A2AE83FC}" type="datetimeFigureOut">
              <a:rPr lang="ru-RU" smtClean="0"/>
              <a:t>09.05.2019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9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FFB6-6780-485B-8252-3026A2AE83FC}" type="datetimeFigureOut">
              <a:rPr lang="ru-RU" smtClean="0"/>
              <a:t>09.05.2019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94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FFB6-6780-485B-8252-3026A2AE83FC}" type="datetimeFigureOut">
              <a:rPr lang="ru-RU" smtClean="0"/>
              <a:t>09.05.2019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17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FFB6-6780-485B-8252-3026A2AE83FC}" type="datetimeFigureOut">
              <a:rPr lang="ru-RU" smtClean="0"/>
              <a:t>09.05.2019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85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FFB6-6780-485B-8252-3026A2AE83FC}" type="datetimeFigureOut">
              <a:rPr lang="ru-RU" smtClean="0"/>
              <a:t>09.05.2019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88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FFB6-6780-485B-8252-3026A2AE83FC}" type="datetimeFigureOut">
              <a:rPr lang="ru-RU" smtClean="0"/>
              <a:t>09.05.2019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57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FFB6-6780-485B-8252-3026A2AE83FC}" type="datetimeFigureOut">
              <a:rPr lang="ru-RU" smtClean="0"/>
              <a:t>09.05.2019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85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FFB6-6780-485B-8252-3026A2AE83FC}" type="datetimeFigureOut">
              <a:rPr lang="ru-RU" smtClean="0"/>
              <a:t>09.05.2019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28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FFB6-6780-485B-8252-3026A2AE83FC}" type="datetimeFigureOut">
              <a:rPr lang="ru-RU" smtClean="0"/>
              <a:t>09.05.2019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69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FFB6-6780-485B-8252-3026A2AE83FC}" type="datetimeFigureOut">
              <a:rPr lang="ru-RU" smtClean="0"/>
              <a:t>09.05.2019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67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FFB6-6780-485B-8252-3026A2AE83FC}" type="datetimeFigureOut">
              <a:rPr lang="ru-RU" smtClean="0"/>
              <a:t>09.05.2019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8FFB6-6780-485B-8252-3026A2AE83FC}" type="datetimeFigureOut">
              <a:rPr lang="ru-RU" smtClean="0"/>
              <a:t>09.05.2019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B594-513D-4C24-B8AF-B7222364F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5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95680" y="969643"/>
            <a:ext cx="10180320" cy="1681163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latin typeface="Bahnschrift SemiBold SemiConden" panose="020B0502040204020203" pitchFamily="34" charset="0"/>
              </a:rPr>
              <a:t>C</a:t>
            </a:r>
            <a:r>
              <a:rPr lang="ru-RU" i="1" dirty="0" err="1" smtClean="0">
                <a:latin typeface="Bahnschrift SemiBold SemiConden" panose="020B0502040204020203" pitchFamily="34" charset="0"/>
              </a:rPr>
              <a:t>истема</a:t>
            </a:r>
            <a:r>
              <a:rPr lang="ru-RU" i="1" dirty="0" smtClean="0">
                <a:latin typeface="Bahnschrift SemiBold SemiConden" panose="020B0502040204020203" pitchFamily="34" charset="0"/>
              </a:rPr>
              <a:t> продажи билетов на этапы чемпионата мира «Формула 1»</a:t>
            </a:r>
            <a:endParaRPr lang="ru-RU" i="1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82900" y="5995990"/>
            <a:ext cx="6405880" cy="415924"/>
          </a:xfrm>
        </p:spPr>
        <p:txBody>
          <a:bodyPr>
            <a:normAutofit lnSpcReduction="10000"/>
          </a:bodyPr>
          <a:lstStyle/>
          <a:p>
            <a:r>
              <a:rPr lang="ru-RU" i="1" dirty="0" smtClean="0">
                <a:latin typeface="Bahnschrift SemiLight SemiConde" panose="020B0502040204020203" pitchFamily="34" charset="0"/>
              </a:rPr>
              <a:t>2019</a:t>
            </a:r>
          </a:p>
        </p:txBody>
      </p:sp>
      <p:pic>
        <p:nvPicPr>
          <p:cNvPr id="4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920" y="2869674"/>
            <a:ext cx="2966720" cy="182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6791084" y="2976880"/>
            <a:ext cx="1485112" cy="161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3647440" y="5072066"/>
            <a:ext cx="7680960" cy="9239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800" i="1" dirty="0" smtClean="0">
                <a:latin typeface="Bahnschrift SemiBold SemiConden" panose="020B0502040204020203" pitchFamily="34" charset="0"/>
              </a:rPr>
              <a:t>Выполнил</a:t>
            </a:r>
            <a:r>
              <a:rPr lang="en-US" sz="2800" i="1" dirty="0" smtClean="0">
                <a:latin typeface="Bahnschrift SemiBold SemiConden" panose="020B0502040204020203" pitchFamily="34" charset="0"/>
              </a:rPr>
              <a:t>: </a:t>
            </a:r>
            <a:r>
              <a:rPr lang="ru-RU" sz="2800" i="1" dirty="0" smtClean="0">
                <a:latin typeface="Bahnschrift SemiLight SemiConde" panose="020B0502040204020203" pitchFamily="34" charset="0"/>
              </a:rPr>
              <a:t>студент 2 семестра проекта </a:t>
            </a:r>
            <a:r>
              <a:rPr lang="en-US" sz="2800" i="1" dirty="0" smtClean="0">
                <a:latin typeface="Bahnschrift SemiLight SemiConde" panose="020B0502040204020203" pitchFamily="34" charset="0"/>
              </a:rPr>
              <a:t>“</a:t>
            </a:r>
            <a:r>
              <a:rPr lang="ru-RU" sz="2800" i="1" dirty="0" err="1" smtClean="0">
                <a:latin typeface="Bahnschrift SemiLight SemiConde" panose="020B0502040204020203" pitchFamily="34" charset="0"/>
              </a:rPr>
              <a:t>Технотрек</a:t>
            </a:r>
            <a:r>
              <a:rPr lang="en-US" sz="2800" i="1" dirty="0" smtClean="0">
                <a:latin typeface="Bahnschrift SemiLight SemiConde" panose="020B0502040204020203" pitchFamily="34" charset="0"/>
              </a:rPr>
              <a:t>”</a:t>
            </a:r>
            <a:endParaRPr lang="ru-RU" sz="2800" i="1" dirty="0" smtClean="0">
              <a:latin typeface="Bahnschrift SemiLight SemiConde" panose="020B0502040204020203" pitchFamily="34" charset="0"/>
            </a:endParaRPr>
          </a:p>
          <a:p>
            <a:pPr algn="r"/>
            <a:r>
              <a:rPr lang="ru-RU" sz="2800" i="1" dirty="0" err="1" smtClean="0">
                <a:latin typeface="Bahnschrift SemiLight SemiConde" panose="020B0502040204020203" pitchFamily="34" charset="0"/>
              </a:rPr>
              <a:t>Стасьев</a:t>
            </a:r>
            <a:r>
              <a:rPr lang="ru-RU" sz="2800" i="1" dirty="0" smtClean="0">
                <a:latin typeface="Bahnschrift SemiLight SemiConde" panose="020B0502040204020203" pitchFamily="34" charset="0"/>
              </a:rPr>
              <a:t> Денис</a:t>
            </a:r>
            <a:endParaRPr lang="ru-RU" sz="2800" i="1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492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247775"/>
          </a:xfrm>
        </p:spPr>
        <p:txBody>
          <a:bodyPr>
            <a:normAutofit/>
          </a:bodyPr>
          <a:lstStyle/>
          <a:p>
            <a:r>
              <a:rPr lang="en-US" sz="4800" i="1" dirty="0">
                <a:latin typeface="Bahnschrift SemiBold SemiConden" panose="020B0502040204020203" pitchFamily="34" charset="0"/>
              </a:rPr>
              <a:t>P</a:t>
            </a:r>
            <a:r>
              <a:rPr lang="en-US" sz="4800" i="1" dirty="0" smtClean="0">
                <a:latin typeface="Bahnschrift SemiBold SemiConden" panose="020B0502040204020203" pitchFamily="34" charset="0"/>
              </a:rPr>
              <a:t>U – </a:t>
            </a:r>
            <a:r>
              <a:rPr lang="en-US" sz="4800" i="1" dirty="0" smtClean="0">
                <a:latin typeface="Bahnschrift SemiBold SemiConden" panose="020B0502040204020203" pitchFamily="34" charset="0"/>
              </a:rPr>
              <a:t>Paying </a:t>
            </a:r>
            <a:r>
              <a:rPr lang="en-US" sz="4800" i="1" dirty="0" smtClean="0">
                <a:latin typeface="Bahnschrift SemiBold SemiConden" panose="020B0502040204020203" pitchFamily="34" charset="0"/>
              </a:rPr>
              <a:t>Users</a:t>
            </a:r>
            <a:endParaRPr lang="ru-RU" sz="4800" i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10682327" y="365125"/>
            <a:ext cx="1139745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73" y="365125"/>
            <a:ext cx="1513846" cy="9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510164"/>
            <a:ext cx="10383520" cy="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одзаголовок 2"/>
          <p:cNvSpPr txBox="1">
            <a:spLocks/>
          </p:cNvSpPr>
          <p:nvPr/>
        </p:nvSpPr>
        <p:spPr>
          <a:xfrm>
            <a:off x="11353800" y="6071022"/>
            <a:ext cx="468272" cy="4159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i="1" dirty="0" smtClean="0">
                <a:latin typeface="Bahnschrift SemiLight SemiConde" panose="020B0502040204020203" pitchFamily="34" charset="0"/>
              </a:rPr>
              <a:t>10</a:t>
            </a:r>
            <a:endParaRPr lang="ru-RU" sz="2600" i="1" dirty="0">
              <a:latin typeface="Bahnschrift SemiLight SemiConde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" t="3157" r="1" b="49796"/>
          <a:stretch/>
        </p:blipFill>
        <p:spPr>
          <a:xfrm>
            <a:off x="1519744" y="2453639"/>
            <a:ext cx="9193152" cy="124968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" t="59937" r="478" b="7212"/>
          <a:stretch/>
        </p:blipFill>
        <p:spPr>
          <a:xfrm>
            <a:off x="1629990" y="4561841"/>
            <a:ext cx="8820626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2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247775"/>
          </a:xfrm>
        </p:spPr>
        <p:txBody>
          <a:bodyPr>
            <a:normAutofit/>
          </a:bodyPr>
          <a:lstStyle/>
          <a:p>
            <a:r>
              <a:rPr lang="en-US" sz="4800" i="1" dirty="0">
                <a:latin typeface="Bahnschrift SemiBold SemiConden" panose="020B0502040204020203" pitchFamily="34" charset="0"/>
              </a:rPr>
              <a:t>P</a:t>
            </a:r>
            <a:r>
              <a:rPr lang="en-US" sz="4800" i="1" dirty="0" smtClean="0">
                <a:latin typeface="Bahnschrift SemiBold SemiConden" panose="020B0502040204020203" pitchFamily="34" charset="0"/>
              </a:rPr>
              <a:t>U – Paying Users</a:t>
            </a:r>
            <a:endParaRPr lang="ru-RU" sz="4800" i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10682327" y="365125"/>
            <a:ext cx="1139745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73" y="365125"/>
            <a:ext cx="1513846" cy="9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510164"/>
            <a:ext cx="10383520" cy="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Диаграмма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954496"/>
              </p:ext>
            </p:extLst>
          </p:nvPr>
        </p:nvGraphicFramePr>
        <p:xfrm>
          <a:off x="1554480" y="1757680"/>
          <a:ext cx="9083040" cy="4763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Подзаголовок 2"/>
          <p:cNvSpPr txBox="1">
            <a:spLocks/>
          </p:cNvSpPr>
          <p:nvPr/>
        </p:nvSpPr>
        <p:spPr>
          <a:xfrm>
            <a:off x="11353800" y="6071022"/>
            <a:ext cx="468272" cy="4159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i="1" dirty="0" smtClean="0">
                <a:latin typeface="Bahnschrift SemiLight SemiConde" panose="020B0502040204020203" pitchFamily="34" charset="0"/>
              </a:rPr>
              <a:t>11</a:t>
            </a:r>
            <a:endParaRPr lang="ru-RU" sz="2600" i="1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3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247775"/>
          </a:xfrm>
        </p:spPr>
        <p:txBody>
          <a:bodyPr>
            <a:normAutofit/>
          </a:bodyPr>
          <a:lstStyle/>
          <a:p>
            <a:r>
              <a:rPr lang="ru-RU" sz="4800" i="1" dirty="0" smtClean="0">
                <a:latin typeface="Bahnschrift SemiBold SemiConden" panose="020B0502040204020203" pitchFamily="34" charset="0"/>
              </a:rPr>
              <a:t>План масштабирования</a:t>
            </a:r>
            <a:endParaRPr lang="ru-RU" sz="4800" i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10682327" y="365125"/>
            <a:ext cx="1139745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73" y="365125"/>
            <a:ext cx="1513846" cy="9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510164"/>
            <a:ext cx="10383520" cy="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одзаголовок 2"/>
          <p:cNvSpPr txBox="1">
            <a:spLocks/>
          </p:cNvSpPr>
          <p:nvPr/>
        </p:nvSpPr>
        <p:spPr>
          <a:xfrm>
            <a:off x="11353800" y="6071022"/>
            <a:ext cx="468272" cy="4159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i="1" dirty="0" smtClean="0">
                <a:latin typeface="Bahnschrift SemiLight SemiConde" panose="020B0502040204020203" pitchFamily="34" charset="0"/>
              </a:rPr>
              <a:t>12</a:t>
            </a:r>
            <a:endParaRPr lang="ru-RU" sz="2600" i="1" dirty="0">
              <a:latin typeface="Bahnschrift SemiLight SemiConde" panose="020B0502040204020203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Bahnschrift SemiBold SemiConden" panose="020B0502040204020203" pitchFamily="34" charset="0"/>
              </a:rPr>
              <a:t>Вертикальное </a:t>
            </a:r>
            <a:r>
              <a:rPr lang="ru-RU" sz="3200" i="1" dirty="0">
                <a:latin typeface="Bahnschrift SemiBold SemiConden" panose="020B0502040204020203" pitchFamily="34" charset="0"/>
              </a:rPr>
              <a:t>масштабирование</a:t>
            </a:r>
          </a:p>
          <a:p>
            <a:pPr marL="0" indent="0">
              <a:buNone/>
            </a:pPr>
            <a:endParaRPr lang="en-US" sz="3200" i="1" dirty="0" smtClean="0">
              <a:latin typeface="Bahnschrift SemiBold SemiConden" panose="020B0502040204020203" pitchFamily="34" charset="0"/>
            </a:endParaRPr>
          </a:p>
          <a:p>
            <a:pPr marL="0" indent="0">
              <a:buNone/>
            </a:pPr>
            <a:r>
              <a:rPr lang="ru-RU" sz="3200" i="1" dirty="0" smtClean="0">
                <a:latin typeface="Bahnschrift SemiBold SemiConden" panose="020B0502040204020203" pitchFamily="34" charset="0"/>
              </a:rPr>
              <a:t>Горизонтальное масштабирование</a:t>
            </a:r>
            <a:endParaRPr lang="ru-RU" sz="3200" i="1" dirty="0">
              <a:latin typeface="Bahnschrift SemiBold SemiConden" panose="020B0502040204020203" pitchFamily="34" charset="0"/>
            </a:endParaRPr>
          </a:p>
          <a:p>
            <a:r>
              <a:rPr lang="ru-RU" sz="3200" i="1" dirty="0" smtClean="0">
                <a:latin typeface="Bahnschrift SemiLight SemiConde" panose="020B0502040204020203" pitchFamily="34" charset="0"/>
              </a:rPr>
              <a:t>Функциональное секционирование</a:t>
            </a:r>
            <a:r>
              <a:rPr lang="en-US" sz="3200" i="1" dirty="0" smtClean="0">
                <a:latin typeface="Bahnschrift SemiLight SemiConde" panose="020B0502040204020203" pitchFamily="34" charset="0"/>
              </a:rPr>
              <a:t>: 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разделить </a:t>
            </a:r>
            <a:r>
              <a:rPr lang="en-US" sz="3200" i="1" dirty="0" smtClean="0">
                <a:latin typeface="Bahnschrift SemiLight SemiConde" panose="020B0502040204020203" pitchFamily="34" charset="0"/>
              </a:rPr>
              <a:t>addresses 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трасс и клиентов</a:t>
            </a:r>
          </a:p>
          <a:p>
            <a:r>
              <a:rPr lang="ru-RU" sz="3200" i="1" dirty="0" smtClean="0">
                <a:latin typeface="Bahnschrift SemiLight SemiConde" panose="020B0502040204020203" pitchFamily="34" charset="0"/>
              </a:rPr>
              <a:t>Репликация платежей и билетов</a:t>
            </a:r>
          </a:p>
          <a:p>
            <a:r>
              <a:rPr lang="ru-RU" sz="3200" i="1" dirty="0" err="1" smtClean="0">
                <a:latin typeface="Bahnschrift SemiLight SemiConde" panose="020B0502040204020203" pitchFamily="34" charset="0"/>
              </a:rPr>
              <a:t>Шардирование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 таблиц </a:t>
            </a:r>
            <a:r>
              <a:rPr lang="en-US" sz="3200" i="1" dirty="0" smtClean="0">
                <a:latin typeface="Bahnschrift SemiLight SemiConde" panose="020B0502040204020203" pitchFamily="34" charset="0"/>
              </a:rPr>
              <a:t>tickets, clients, addresses, </a:t>
            </a:r>
            <a:r>
              <a:rPr lang="en-US" sz="3200" i="1" dirty="0" err="1" smtClean="0">
                <a:latin typeface="Bahnschrift SemiLight SemiConde" panose="020B0502040204020203" pitchFamily="34" charset="0"/>
              </a:rPr>
              <a:t>payments_in</a:t>
            </a:r>
            <a:endParaRPr lang="ru-RU" sz="3200" i="1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55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247775"/>
          </a:xfrm>
        </p:spPr>
        <p:txBody>
          <a:bodyPr>
            <a:normAutofit/>
          </a:bodyPr>
          <a:lstStyle/>
          <a:p>
            <a:r>
              <a:rPr lang="ru-RU" sz="4800" i="1" dirty="0" smtClean="0">
                <a:latin typeface="Bahnschrift SemiBold SemiConden" panose="020B0502040204020203" pitchFamily="34" charset="0"/>
              </a:rPr>
              <a:t>План масштабирования</a:t>
            </a:r>
            <a:endParaRPr lang="ru-RU" sz="4800" i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10682327" y="365125"/>
            <a:ext cx="1139745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73" y="365125"/>
            <a:ext cx="1513846" cy="9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510164"/>
            <a:ext cx="10383520" cy="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одзаголовок 2"/>
          <p:cNvSpPr txBox="1">
            <a:spLocks/>
          </p:cNvSpPr>
          <p:nvPr/>
        </p:nvSpPr>
        <p:spPr>
          <a:xfrm>
            <a:off x="11353800" y="6071022"/>
            <a:ext cx="468272" cy="4159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i="1" dirty="0" smtClean="0">
                <a:latin typeface="Bahnschrift SemiLight SemiConde" panose="020B0502040204020203" pitchFamily="34" charset="0"/>
              </a:rPr>
              <a:t>1</a:t>
            </a:r>
            <a:r>
              <a:rPr lang="ru-RU" sz="2600" i="1" dirty="0">
                <a:latin typeface="Bahnschrift SemiLight SemiConde" panose="020B0502040204020203" pitchFamily="34" charset="0"/>
              </a:rPr>
              <a:t>3</a:t>
            </a:r>
            <a:endParaRPr lang="ru-RU" sz="2600" i="1" dirty="0">
              <a:latin typeface="Bahnschrift SemiLight SemiConde" panose="020B0502040204020203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>
                <a:latin typeface="Bahnschrift SemiBold SemiConden" panose="020B0502040204020203" pitchFamily="34" charset="0"/>
              </a:rPr>
              <a:t>Обратное </a:t>
            </a:r>
            <a:r>
              <a:rPr lang="ru-RU" sz="3200" i="1" dirty="0" smtClean="0">
                <a:latin typeface="Bahnschrift SemiBold SemiConden" panose="020B0502040204020203" pitchFamily="34" charset="0"/>
              </a:rPr>
              <a:t>масштабирование</a:t>
            </a:r>
            <a:endParaRPr lang="ru-RU" sz="3200" i="1" dirty="0">
              <a:latin typeface="Bahnschrift SemiBold SemiConden" panose="020B0502040204020203" pitchFamily="34" charset="0"/>
            </a:endParaRPr>
          </a:p>
          <a:p>
            <a:r>
              <a:rPr lang="ru-RU" sz="3200" i="1" dirty="0">
                <a:latin typeface="Bahnschrift SemiLight SemiConde" panose="020B0502040204020203" pitchFamily="34" charset="0"/>
              </a:rPr>
              <a:t>П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осле прохождения этапа чемпионата данные о нём удаляются из </a:t>
            </a:r>
            <a:r>
              <a:rPr lang="en-US" sz="3200" i="1" dirty="0" smtClean="0">
                <a:latin typeface="Bahnschrift SemiLight SemiConde" panose="020B0502040204020203" pitchFamily="34" charset="0"/>
              </a:rPr>
              <a:t>tickets, clients (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и связанные </a:t>
            </a:r>
            <a:r>
              <a:rPr lang="en-US" sz="3200" i="1" dirty="0" smtClean="0">
                <a:latin typeface="Bahnschrift SemiLight SemiConde" panose="020B0502040204020203" pitchFamily="34" charset="0"/>
              </a:rPr>
              <a:t>addresses), </a:t>
            </a:r>
            <a:r>
              <a:rPr lang="en-US" sz="3200" i="1" dirty="0" err="1" smtClean="0">
                <a:latin typeface="Bahnschrift SemiLight SemiConde" panose="020B0502040204020203" pitchFamily="34" charset="0"/>
              </a:rPr>
              <a:t>payments_in</a:t>
            </a:r>
            <a:r>
              <a:rPr lang="en-US" sz="3200" i="1" dirty="0" smtClean="0">
                <a:latin typeface="Bahnschrift SemiLight SemiConde" panose="020B0502040204020203" pitchFamily="34" charset="0"/>
              </a:rPr>
              <a:t> 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и </a:t>
            </a:r>
            <a:r>
              <a:rPr lang="en-US" sz="3200" i="1" dirty="0" err="1" smtClean="0">
                <a:latin typeface="Bahnschrift SemiLight SemiConde" panose="020B0502040204020203" pitchFamily="34" charset="0"/>
              </a:rPr>
              <a:t>payments_out</a:t>
            </a:r>
            <a:endParaRPr lang="ru-RU" sz="3200" i="1" dirty="0">
              <a:latin typeface="Bahnschrift SemiLight SemiConde" panose="020B0502040204020203" pitchFamily="34" charset="0"/>
            </a:endParaRPr>
          </a:p>
          <a:p>
            <a:r>
              <a:rPr lang="ru-RU" sz="3200" i="1" dirty="0">
                <a:latin typeface="Bahnschrift SemiLight SemiConde" panose="020B0502040204020203" pitchFamily="34" charset="0"/>
              </a:rPr>
              <a:t>Д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анные о трассе в </a:t>
            </a:r>
            <a:r>
              <a:rPr lang="en-US" sz="3200" i="1" dirty="0" smtClean="0">
                <a:latin typeface="Bahnschrift SemiLight SemiConde" panose="020B0502040204020203" pitchFamily="34" charset="0"/>
              </a:rPr>
              <a:t>tribunes 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архивируем</a:t>
            </a:r>
            <a:endParaRPr lang="ru-RU" sz="3200" i="1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059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247775"/>
          </a:xfrm>
        </p:spPr>
        <p:txBody>
          <a:bodyPr>
            <a:normAutofit fontScale="90000"/>
          </a:bodyPr>
          <a:lstStyle/>
          <a:p>
            <a:r>
              <a:rPr lang="en-US" sz="4800" i="1" dirty="0">
                <a:latin typeface="Bahnschrift SemiBold SemiConden" panose="020B0502040204020203" pitchFamily="34" charset="0"/>
              </a:rPr>
              <a:t>C</a:t>
            </a:r>
            <a:r>
              <a:rPr lang="ru-RU" sz="4800" i="1" dirty="0" err="1">
                <a:latin typeface="Bahnschrift SemiBold SemiConden" panose="020B0502040204020203" pitchFamily="34" charset="0"/>
              </a:rPr>
              <a:t>истема</a:t>
            </a:r>
            <a:r>
              <a:rPr lang="ru-RU" sz="4800" i="1" dirty="0">
                <a:latin typeface="Bahnschrift SemiBold SemiConden" panose="020B0502040204020203" pitchFamily="34" charset="0"/>
              </a:rPr>
              <a:t> продажи билетов на этапы чемпионата мира «Формула 1»</a:t>
            </a:r>
            <a:endParaRPr lang="ru-RU" sz="4800" i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10682327" y="365125"/>
            <a:ext cx="1139745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" t="26495" r="-2279" b="924"/>
          <a:stretch/>
        </p:blipFill>
        <p:spPr bwMode="auto">
          <a:xfrm>
            <a:off x="8700779" y="612476"/>
            <a:ext cx="1513846" cy="67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510164"/>
            <a:ext cx="10383520" cy="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одзаголовок 2"/>
          <p:cNvSpPr txBox="1">
            <a:spLocks/>
          </p:cNvSpPr>
          <p:nvPr/>
        </p:nvSpPr>
        <p:spPr>
          <a:xfrm>
            <a:off x="11353800" y="6071022"/>
            <a:ext cx="468272" cy="4159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i="1" dirty="0" smtClean="0">
                <a:latin typeface="Bahnschrift SemiLight SemiConde" panose="020B0502040204020203" pitchFamily="34" charset="0"/>
              </a:rPr>
              <a:t>1</a:t>
            </a:r>
            <a:r>
              <a:rPr lang="ru-RU" sz="2600" i="1" dirty="0" smtClean="0">
                <a:latin typeface="Bahnschrift SemiLight SemiConde" panose="020B0502040204020203" pitchFamily="34" charset="0"/>
              </a:rPr>
              <a:t>4</a:t>
            </a:r>
            <a:endParaRPr lang="ru-RU" sz="2600" i="1" dirty="0">
              <a:latin typeface="Bahnschrift SemiLight SemiConde" panose="020B0502040204020203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838200" y="3404255"/>
            <a:ext cx="10515600" cy="6932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i="1" dirty="0" smtClean="0">
                <a:latin typeface="Bahnschrift SemiBold SemiConden" panose="020B0502040204020203" pitchFamily="34" charset="0"/>
              </a:rPr>
              <a:t>Спасибо за внимание!</a:t>
            </a:r>
            <a:endParaRPr lang="ru-RU" sz="4000" i="1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7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247775"/>
          </a:xfrm>
        </p:spPr>
        <p:txBody>
          <a:bodyPr>
            <a:normAutofit/>
          </a:bodyPr>
          <a:lstStyle/>
          <a:p>
            <a:r>
              <a:rPr lang="ru-RU" sz="4800" i="1" dirty="0" smtClean="0">
                <a:latin typeface="Bahnschrift SemiBold SemiConden" panose="020B0502040204020203" pitchFamily="34" charset="0"/>
              </a:rPr>
              <a:t>Идея</a:t>
            </a:r>
            <a:endParaRPr lang="ru-RU" sz="4800" i="1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i="1" dirty="0">
                <a:latin typeface="Bahnschrift SemiLight SemiConde" panose="020B0502040204020203" pitchFamily="34" charset="0"/>
              </a:rPr>
              <a:t>Чемпионат мира «Формула 1» 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- не только гонки</a:t>
            </a:r>
          </a:p>
          <a:p>
            <a:r>
              <a:rPr lang="ru-RU" sz="3200" i="1" dirty="0" smtClean="0">
                <a:latin typeface="Bahnschrift SemiLight SemiConde" panose="020B0502040204020203" pitchFamily="34" charset="0"/>
              </a:rPr>
              <a:t>Большой объём данных</a:t>
            </a:r>
            <a:endParaRPr lang="en-US" sz="3200" i="1" dirty="0" smtClean="0">
              <a:latin typeface="Bahnschrift SemiLight SemiConde" panose="020B0502040204020203" pitchFamily="34" charset="0"/>
            </a:endParaRPr>
          </a:p>
          <a:p>
            <a:r>
              <a:rPr lang="ru-RU" sz="3200" i="1" dirty="0" smtClean="0">
                <a:latin typeface="Bahnschrift SemiLight SemiConde" panose="020B0502040204020203" pitchFamily="34" charset="0"/>
              </a:rPr>
              <a:t>Пример</a:t>
            </a:r>
            <a:r>
              <a:rPr lang="en-US" sz="3200" i="1" dirty="0" smtClean="0">
                <a:latin typeface="Bahnschrift SemiLight SemiConde" panose="020B0502040204020203" pitchFamily="34" charset="0"/>
              </a:rPr>
              <a:t>: </a:t>
            </a:r>
            <a:r>
              <a:rPr lang="en-US" sz="3200" i="1" dirty="0" smtClean="0">
                <a:latin typeface="Bahnschrift SemiLight SemiConde" panose="020B0502040204020203" pitchFamily="34" charset="0"/>
              </a:rPr>
              <a:t>c</a:t>
            </a:r>
            <a:r>
              <a:rPr lang="ru-RU" sz="3200" i="1" dirty="0" err="1" smtClean="0">
                <a:latin typeface="Bahnschrift SemiLight SemiConde" panose="020B0502040204020203" pitchFamily="34" charset="0"/>
              </a:rPr>
              <a:t>истема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 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продажи билетов</a:t>
            </a:r>
            <a:endParaRPr lang="ru-RU" sz="3200" i="1" dirty="0">
              <a:latin typeface="Bahnschrift SemiLight SemiConde" panose="020B0502040204020203" pitchFamily="34" charset="0"/>
            </a:endParaRPr>
          </a:p>
        </p:txBody>
      </p:sp>
      <p:pic>
        <p:nvPicPr>
          <p:cNvPr id="1026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10682327" y="365125"/>
            <a:ext cx="1139745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73" y="365125"/>
            <a:ext cx="1513846" cy="9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510164"/>
            <a:ext cx="10383520" cy="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ÐÐ°ÑÑÐ¸Ð½ÐºÐ¸ Ð¿Ð¾ Ð·Ð°Ð¿ÑÐ¾ÑÑ ferrari f1 white backgroun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18" b="7487"/>
          <a:stretch/>
        </p:blipFill>
        <p:spPr bwMode="auto">
          <a:xfrm>
            <a:off x="1968500" y="3901441"/>
            <a:ext cx="8255000" cy="244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11402972" y="6105526"/>
            <a:ext cx="419100" cy="415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latin typeface="Bahnschrift SemiLight SemiConde" panose="020B0502040204020203" pitchFamily="34" charset="0"/>
              </a:rPr>
              <a:t>2</a:t>
            </a:r>
            <a:endParaRPr lang="ru-RU" i="1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21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247775"/>
          </a:xfrm>
        </p:spPr>
        <p:txBody>
          <a:bodyPr>
            <a:normAutofit/>
          </a:bodyPr>
          <a:lstStyle/>
          <a:p>
            <a:r>
              <a:rPr lang="ru-RU" sz="4800" i="1" dirty="0" smtClean="0">
                <a:latin typeface="Bahnschrift SemiBold SemiConden" panose="020B0502040204020203" pitchFamily="34" charset="0"/>
              </a:rPr>
              <a:t>Схема данных</a:t>
            </a:r>
            <a:endParaRPr lang="ru-RU" sz="4800" i="1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25160" y="2116907"/>
            <a:ext cx="6096912" cy="4351338"/>
          </a:xfrm>
        </p:spPr>
        <p:txBody>
          <a:bodyPr>
            <a:normAutofit/>
          </a:bodyPr>
          <a:lstStyle/>
          <a:p>
            <a:r>
              <a:rPr lang="ru-RU" sz="3200" i="1" dirty="0" smtClean="0">
                <a:latin typeface="Bahnschrift SemiLight SemiConde" panose="020B0502040204020203" pitchFamily="34" charset="0"/>
              </a:rPr>
              <a:t>Как определить, что места на конкретной трибуне на конкретную дату закончились?</a:t>
            </a:r>
          </a:p>
          <a:p>
            <a:r>
              <a:rPr lang="ru-RU" sz="3200" i="1" dirty="0">
                <a:latin typeface="Bahnschrift SemiLight SemiConde" panose="020B0502040204020203" pitchFamily="34" charset="0"/>
              </a:rPr>
              <a:t>М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ожет ли </a:t>
            </a:r>
            <a:r>
              <a:rPr lang="ru-RU" sz="3200" i="1" dirty="0" err="1" smtClean="0">
                <a:latin typeface="Bahnschrift SemiLight SemiConde" panose="020B0502040204020203" pitchFamily="34" charset="0"/>
              </a:rPr>
              <a:t>visitor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 быть </a:t>
            </a:r>
            <a:r>
              <a:rPr lang="ru-RU" sz="3200" i="1" dirty="0" err="1" smtClean="0">
                <a:latin typeface="Bahnschrift SemiLight SemiConde" panose="020B0502040204020203" pitchFamily="34" charset="0"/>
              </a:rPr>
              <a:t>customer'ом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? </a:t>
            </a:r>
          </a:p>
          <a:p>
            <a:r>
              <a:rPr lang="ru-RU" sz="3200" i="1" dirty="0" smtClean="0">
                <a:latin typeface="Bahnschrift SemiLight SemiConde" panose="020B0502040204020203" pitchFamily="34" charset="0"/>
              </a:rPr>
              <a:t>Что означает поле </a:t>
            </a:r>
            <a:r>
              <a:rPr lang="ru-RU" sz="3200" i="1" dirty="0" err="1" smtClean="0">
                <a:latin typeface="Bahnschrift SemiLight SemiConde" panose="020B0502040204020203" pitchFamily="34" charset="0"/>
              </a:rPr>
              <a:t>parent_id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 в таблице </a:t>
            </a:r>
            <a:r>
              <a:rPr lang="ru-RU" sz="3200" i="1" dirty="0" err="1" smtClean="0">
                <a:latin typeface="Bahnschrift SemiLight SemiConde" panose="020B0502040204020203" pitchFamily="34" charset="0"/>
              </a:rPr>
              <a:t>visitors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?</a:t>
            </a:r>
          </a:p>
          <a:p>
            <a:r>
              <a:rPr lang="ru-RU" sz="3200" i="1" dirty="0" smtClean="0">
                <a:latin typeface="Bahnschrift SemiLight SemiConde" panose="020B0502040204020203" pitchFamily="34" charset="0"/>
              </a:rPr>
              <a:t>Можно ли одним платежом закрывать несколько билетов?</a:t>
            </a:r>
          </a:p>
        </p:txBody>
      </p:sp>
      <p:pic>
        <p:nvPicPr>
          <p:cNvPr id="1026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10682327" y="365125"/>
            <a:ext cx="1139745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73" y="365125"/>
            <a:ext cx="1513846" cy="9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510164"/>
            <a:ext cx="10383520" cy="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7" b="4767"/>
          <a:stretch/>
        </p:blipFill>
        <p:spPr>
          <a:xfrm>
            <a:off x="132654" y="1818640"/>
            <a:ext cx="5595572" cy="4714240"/>
          </a:xfrm>
          <a:prstGeom prst="rect">
            <a:avLst/>
          </a:prstGeom>
        </p:spPr>
      </p:pic>
      <p:sp>
        <p:nvSpPr>
          <p:cNvPr id="9" name="Подзаголовок 2"/>
          <p:cNvSpPr txBox="1">
            <a:spLocks/>
          </p:cNvSpPr>
          <p:nvPr/>
        </p:nvSpPr>
        <p:spPr>
          <a:xfrm>
            <a:off x="11402972" y="6105526"/>
            <a:ext cx="419100" cy="415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>
                <a:latin typeface="Bahnschrift SemiLight SemiConde" panose="020B0502040204020203" pitchFamily="34" charset="0"/>
              </a:rPr>
              <a:t>3</a:t>
            </a:r>
            <a:endParaRPr lang="ru-RU" i="1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59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247775"/>
          </a:xfrm>
        </p:spPr>
        <p:txBody>
          <a:bodyPr>
            <a:normAutofit/>
          </a:bodyPr>
          <a:lstStyle/>
          <a:p>
            <a:r>
              <a:rPr lang="ru-RU" sz="4800" i="1" dirty="0" smtClean="0">
                <a:latin typeface="Bahnschrift SemiBold SemiConden" panose="020B0502040204020203" pitchFamily="34" charset="0"/>
              </a:rPr>
              <a:t>Новая схема данных</a:t>
            </a:r>
            <a:endParaRPr lang="ru-RU" sz="4800" i="1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25160" y="2116907"/>
            <a:ext cx="6096912" cy="4351338"/>
          </a:xfrm>
        </p:spPr>
        <p:txBody>
          <a:bodyPr>
            <a:normAutofit/>
          </a:bodyPr>
          <a:lstStyle/>
          <a:p>
            <a:r>
              <a:rPr lang="ru-RU" sz="3200" i="1" dirty="0" smtClean="0">
                <a:latin typeface="Bahnschrift SemiLight SemiConde" panose="020B0502040204020203" pitchFamily="34" charset="0"/>
              </a:rPr>
              <a:t>Как определить, что места на конкретной трибуне на конкретную дату закончились?</a:t>
            </a:r>
          </a:p>
          <a:p>
            <a:r>
              <a:rPr lang="ru-RU" sz="3200" i="1" dirty="0">
                <a:latin typeface="Bahnschrift SemiLight SemiConde" panose="020B0502040204020203" pitchFamily="34" charset="0"/>
              </a:rPr>
              <a:t>М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ожет ли </a:t>
            </a:r>
            <a:r>
              <a:rPr lang="ru-RU" sz="3200" i="1" dirty="0" err="1" smtClean="0">
                <a:latin typeface="Bahnschrift SemiLight SemiConde" panose="020B0502040204020203" pitchFamily="34" charset="0"/>
              </a:rPr>
              <a:t>visitor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 быть </a:t>
            </a:r>
            <a:r>
              <a:rPr lang="ru-RU" sz="3200" i="1" dirty="0" err="1" smtClean="0">
                <a:latin typeface="Bahnschrift SemiLight SemiConde" panose="020B0502040204020203" pitchFamily="34" charset="0"/>
              </a:rPr>
              <a:t>customer'ом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? </a:t>
            </a:r>
          </a:p>
          <a:p>
            <a:r>
              <a:rPr lang="ru-RU" sz="3200" i="1" dirty="0" smtClean="0">
                <a:latin typeface="Bahnschrift SemiLight SemiConde" panose="020B0502040204020203" pitchFamily="34" charset="0"/>
              </a:rPr>
              <a:t>Что означает поле </a:t>
            </a:r>
            <a:r>
              <a:rPr lang="ru-RU" sz="3200" i="1" dirty="0" err="1" smtClean="0">
                <a:latin typeface="Bahnschrift SemiLight SemiConde" panose="020B0502040204020203" pitchFamily="34" charset="0"/>
              </a:rPr>
              <a:t>parent_id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 в таблице </a:t>
            </a:r>
            <a:r>
              <a:rPr lang="ru-RU" sz="3200" i="1" dirty="0" err="1" smtClean="0">
                <a:latin typeface="Bahnschrift SemiLight SemiConde" panose="020B0502040204020203" pitchFamily="34" charset="0"/>
              </a:rPr>
              <a:t>visitors</a:t>
            </a:r>
            <a:r>
              <a:rPr lang="ru-RU" sz="3200" i="1" dirty="0" smtClean="0">
                <a:latin typeface="Bahnschrift SemiLight SemiConde" panose="020B0502040204020203" pitchFamily="34" charset="0"/>
              </a:rPr>
              <a:t>?</a:t>
            </a:r>
          </a:p>
          <a:p>
            <a:r>
              <a:rPr lang="ru-RU" sz="3200" i="1" dirty="0" smtClean="0">
                <a:latin typeface="Bahnschrift SemiLight SemiConde" panose="020B0502040204020203" pitchFamily="34" charset="0"/>
              </a:rPr>
              <a:t>Можно ли одним платежом закрывать несколько билетов?</a:t>
            </a:r>
          </a:p>
        </p:txBody>
      </p:sp>
      <p:pic>
        <p:nvPicPr>
          <p:cNvPr id="1026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10682327" y="365125"/>
            <a:ext cx="1139745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73" y="365125"/>
            <a:ext cx="1513846" cy="9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510164"/>
            <a:ext cx="10383520" cy="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"/>
          <a:stretch/>
        </p:blipFill>
        <p:spPr>
          <a:xfrm>
            <a:off x="329934" y="1635760"/>
            <a:ext cx="5261972" cy="5222240"/>
          </a:xfrm>
          <a:prstGeom prst="rect">
            <a:avLst/>
          </a:prstGeom>
        </p:spPr>
      </p:pic>
      <p:sp>
        <p:nvSpPr>
          <p:cNvPr id="9" name="Подзаголовок 2"/>
          <p:cNvSpPr txBox="1">
            <a:spLocks/>
          </p:cNvSpPr>
          <p:nvPr/>
        </p:nvSpPr>
        <p:spPr>
          <a:xfrm>
            <a:off x="11402972" y="6105526"/>
            <a:ext cx="419100" cy="415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latin typeface="Bahnschrift SemiLight SemiConde" panose="020B0502040204020203" pitchFamily="34" charset="0"/>
              </a:rPr>
              <a:t>4</a:t>
            </a:r>
            <a:endParaRPr lang="ru-RU" i="1" dirty="0">
              <a:latin typeface="Bahnschrift SemiLight SemiConde" panose="020B0502040204020203" pitchFamily="34" charset="0"/>
            </a:endParaRPr>
          </a:p>
        </p:txBody>
      </p:sp>
      <p:sp>
        <p:nvSpPr>
          <p:cNvPr id="8" name="Блок-схема: узел 7"/>
          <p:cNvSpPr/>
          <p:nvPr/>
        </p:nvSpPr>
        <p:spPr>
          <a:xfrm>
            <a:off x="11286132" y="3169920"/>
            <a:ext cx="233680" cy="24384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узел 11"/>
          <p:cNvSpPr/>
          <p:nvPr/>
        </p:nvSpPr>
        <p:spPr>
          <a:xfrm>
            <a:off x="11822072" y="3725137"/>
            <a:ext cx="233680" cy="24384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узел 12"/>
          <p:cNvSpPr/>
          <p:nvPr/>
        </p:nvSpPr>
        <p:spPr>
          <a:xfrm>
            <a:off x="8946792" y="4730977"/>
            <a:ext cx="233680" cy="24384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13"/>
          <p:cNvSpPr/>
          <p:nvPr/>
        </p:nvSpPr>
        <p:spPr>
          <a:xfrm>
            <a:off x="11177824" y="5737635"/>
            <a:ext cx="233680" cy="24384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22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247775"/>
          </a:xfrm>
        </p:spPr>
        <p:txBody>
          <a:bodyPr>
            <a:normAutofit/>
          </a:bodyPr>
          <a:lstStyle/>
          <a:p>
            <a:r>
              <a:rPr lang="en-US" sz="4800" i="1" dirty="0" smtClean="0">
                <a:latin typeface="Bahnschrift SemiBold SemiConden" panose="020B0502040204020203" pitchFamily="34" charset="0"/>
              </a:rPr>
              <a:t>DAU – Da</a:t>
            </a:r>
            <a:r>
              <a:rPr lang="en-US" sz="4800" i="1" dirty="0">
                <a:latin typeface="Bahnschrift SemiBold SemiConden" panose="020B0502040204020203" pitchFamily="34" charset="0"/>
              </a:rPr>
              <a:t>i</a:t>
            </a:r>
            <a:r>
              <a:rPr lang="en-US" sz="4800" i="1" dirty="0" smtClean="0">
                <a:latin typeface="Bahnschrift SemiBold SemiConden" panose="020B0502040204020203" pitchFamily="34" charset="0"/>
              </a:rPr>
              <a:t>ly Active Users</a:t>
            </a:r>
            <a:endParaRPr lang="ru-RU" sz="4800" i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10682327" y="365125"/>
            <a:ext cx="1139745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73" y="365125"/>
            <a:ext cx="1513846" cy="9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510164"/>
            <a:ext cx="10383520" cy="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одзаголовок 2"/>
          <p:cNvSpPr txBox="1">
            <a:spLocks/>
          </p:cNvSpPr>
          <p:nvPr/>
        </p:nvSpPr>
        <p:spPr>
          <a:xfrm>
            <a:off x="11402972" y="6105526"/>
            <a:ext cx="419100" cy="415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latin typeface="Bahnschrift SemiLight SemiConde" panose="020B0502040204020203" pitchFamily="34" charset="0"/>
              </a:rPr>
              <a:t>5</a:t>
            </a:r>
            <a:endParaRPr lang="ru-RU" i="1" dirty="0">
              <a:latin typeface="Bahnschrift SemiLight SemiConde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t="1168" r="1" b="37434"/>
          <a:stretch/>
        </p:blipFill>
        <p:spPr>
          <a:xfrm>
            <a:off x="2062480" y="1849120"/>
            <a:ext cx="8098426" cy="29260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28" b="1331"/>
          <a:stretch/>
        </p:blipFill>
        <p:spPr>
          <a:xfrm>
            <a:off x="2214880" y="4959070"/>
            <a:ext cx="7762239" cy="15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5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247775"/>
          </a:xfrm>
        </p:spPr>
        <p:txBody>
          <a:bodyPr>
            <a:normAutofit/>
          </a:bodyPr>
          <a:lstStyle/>
          <a:p>
            <a:r>
              <a:rPr lang="en-US" sz="4800" i="1" dirty="0" smtClean="0">
                <a:latin typeface="Bahnschrift SemiBold SemiConden" panose="020B0502040204020203" pitchFamily="34" charset="0"/>
              </a:rPr>
              <a:t>DAU – Da</a:t>
            </a:r>
            <a:r>
              <a:rPr lang="en-US" sz="4800" i="1" dirty="0">
                <a:latin typeface="Bahnschrift SemiBold SemiConden" panose="020B0502040204020203" pitchFamily="34" charset="0"/>
              </a:rPr>
              <a:t>i</a:t>
            </a:r>
            <a:r>
              <a:rPr lang="en-US" sz="4800" i="1" dirty="0" smtClean="0">
                <a:latin typeface="Bahnschrift SemiBold SemiConden" panose="020B0502040204020203" pitchFamily="34" charset="0"/>
              </a:rPr>
              <a:t>ly Active Users</a:t>
            </a:r>
            <a:endParaRPr lang="ru-RU" sz="4800" i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10682327" y="365125"/>
            <a:ext cx="1139745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73" y="365125"/>
            <a:ext cx="1513846" cy="9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510164"/>
            <a:ext cx="10383520" cy="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одзаголовок 2"/>
          <p:cNvSpPr txBox="1">
            <a:spLocks/>
          </p:cNvSpPr>
          <p:nvPr/>
        </p:nvSpPr>
        <p:spPr>
          <a:xfrm>
            <a:off x="11402972" y="6105526"/>
            <a:ext cx="419100" cy="415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>
                <a:latin typeface="Bahnschrift SemiLight SemiConde" panose="020B0502040204020203" pitchFamily="34" charset="0"/>
              </a:rPr>
              <a:t>6</a:t>
            </a:r>
            <a:endParaRPr lang="ru-RU" i="1" dirty="0">
              <a:latin typeface="Bahnschrift SemiLight SemiConde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" t="2370" b="62794"/>
          <a:stretch/>
        </p:blipFill>
        <p:spPr>
          <a:xfrm>
            <a:off x="1432646" y="2403053"/>
            <a:ext cx="9326708" cy="122224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" t="63825" r="5460" b="15711"/>
          <a:stretch/>
        </p:blipFill>
        <p:spPr>
          <a:xfrm>
            <a:off x="1639013" y="4563371"/>
            <a:ext cx="8807569" cy="81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9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247775"/>
          </a:xfrm>
        </p:spPr>
        <p:txBody>
          <a:bodyPr>
            <a:normAutofit/>
          </a:bodyPr>
          <a:lstStyle/>
          <a:p>
            <a:r>
              <a:rPr lang="en-US" sz="4800" i="1" dirty="0" smtClean="0">
                <a:latin typeface="Bahnschrift SemiBold SemiConden" panose="020B0502040204020203" pitchFamily="34" charset="0"/>
              </a:rPr>
              <a:t>DAU – Da</a:t>
            </a:r>
            <a:r>
              <a:rPr lang="en-US" sz="4800" i="1" dirty="0">
                <a:latin typeface="Bahnschrift SemiBold SemiConden" panose="020B0502040204020203" pitchFamily="34" charset="0"/>
              </a:rPr>
              <a:t>i</a:t>
            </a:r>
            <a:r>
              <a:rPr lang="en-US" sz="4800" i="1" dirty="0" smtClean="0">
                <a:latin typeface="Bahnschrift SemiBold SemiConden" panose="020B0502040204020203" pitchFamily="34" charset="0"/>
              </a:rPr>
              <a:t>ly Active Users</a:t>
            </a:r>
            <a:endParaRPr lang="ru-RU" sz="4800" i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10682327" y="365125"/>
            <a:ext cx="1139745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73" y="365125"/>
            <a:ext cx="1513846" cy="9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510164"/>
            <a:ext cx="10383520" cy="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одзаголовок 2"/>
          <p:cNvSpPr txBox="1">
            <a:spLocks/>
          </p:cNvSpPr>
          <p:nvPr/>
        </p:nvSpPr>
        <p:spPr>
          <a:xfrm>
            <a:off x="11402972" y="6105526"/>
            <a:ext cx="419100" cy="415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>
                <a:latin typeface="Bahnschrift SemiLight SemiConde" panose="020B0502040204020203" pitchFamily="34" charset="0"/>
              </a:rPr>
              <a:t>7</a:t>
            </a:r>
            <a:endParaRPr lang="ru-RU" i="1" dirty="0">
              <a:latin typeface="Bahnschrift SemiLight SemiConde" panose="020B0502040204020203" pitchFamily="34" charset="0"/>
            </a:endParaRPr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016148"/>
              </p:ext>
            </p:extLst>
          </p:nvPr>
        </p:nvGraphicFramePr>
        <p:xfrm>
          <a:off x="1538327" y="1764665"/>
          <a:ext cx="9144000" cy="4756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4972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247775"/>
          </a:xfrm>
        </p:spPr>
        <p:txBody>
          <a:bodyPr>
            <a:normAutofit/>
          </a:bodyPr>
          <a:lstStyle/>
          <a:p>
            <a:r>
              <a:rPr lang="en-US" sz="4800" i="1" dirty="0" smtClean="0">
                <a:latin typeface="Bahnschrift SemiBold SemiConden" panose="020B0502040204020203" pitchFamily="34" charset="0"/>
              </a:rPr>
              <a:t>Revenue</a:t>
            </a:r>
            <a:endParaRPr lang="ru-RU" sz="4800" i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10682327" y="365125"/>
            <a:ext cx="1139745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73" y="365125"/>
            <a:ext cx="1513846" cy="9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510164"/>
            <a:ext cx="10383520" cy="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одзаголовок 2"/>
          <p:cNvSpPr txBox="1">
            <a:spLocks/>
          </p:cNvSpPr>
          <p:nvPr/>
        </p:nvSpPr>
        <p:spPr>
          <a:xfrm>
            <a:off x="11402972" y="6115686"/>
            <a:ext cx="419100" cy="415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>
                <a:latin typeface="Bahnschrift SemiLight SemiConde" panose="020B0502040204020203" pitchFamily="34" charset="0"/>
              </a:rPr>
              <a:t>8</a:t>
            </a:r>
            <a:endParaRPr lang="ru-RU" i="1" dirty="0">
              <a:latin typeface="Bahnschrift SemiLight SemiConde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" t="3143" b="63682"/>
          <a:stretch/>
        </p:blipFill>
        <p:spPr>
          <a:xfrm>
            <a:off x="1432446" y="2449902"/>
            <a:ext cx="9473739" cy="125082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" t="69009" r="2583" b="7744"/>
          <a:stretch/>
        </p:blipFill>
        <p:spPr>
          <a:xfrm>
            <a:off x="1664897" y="4563364"/>
            <a:ext cx="8824823" cy="8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0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247775"/>
          </a:xfrm>
        </p:spPr>
        <p:txBody>
          <a:bodyPr>
            <a:normAutofit/>
          </a:bodyPr>
          <a:lstStyle/>
          <a:p>
            <a:r>
              <a:rPr lang="en-US" sz="4800" i="1" dirty="0" smtClean="0">
                <a:latin typeface="Bahnschrift SemiBold SemiConden" panose="020B0502040204020203" pitchFamily="34" charset="0"/>
              </a:rPr>
              <a:t>Revenue</a:t>
            </a:r>
            <a:endParaRPr lang="ru-RU" sz="4800" i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 descr="https://pp.userapi.com/c622619/v622619813/41774/-uKsyoZRT6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14108" r="35525" b="15000"/>
          <a:stretch/>
        </p:blipFill>
        <p:spPr bwMode="auto">
          <a:xfrm>
            <a:off x="10682327" y="365125"/>
            <a:ext cx="1139745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f1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73" y="365125"/>
            <a:ext cx="1513846" cy="93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0" y="1510164"/>
            <a:ext cx="10383520" cy="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одзаголовок 2"/>
          <p:cNvSpPr txBox="1">
            <a:spLocks/>
          </p:cNvSpPr>
          <p:nvPr/>
        </p:nvSpPr>
        <p:spPr>
          <a:xfrm>
            <a:off x="11402972" y="6115686"/>
            <a:ext cx="419100" cy="415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latin typeface="Bahnschrift SemiLight SemiConde" panose="020B0502040204020203" pitchFamily="34" charset="0"/>
              </a:rPr>
              <a:t>9</a:t>
            </a:r>
            <a:endParaRPr lang="ru-RU" i="1" dirty="0">
              <a:latin typeface="Bahnschrift SemiLight SemiConde" panose="020B0502040204020203" pitchFamily="34" charset="0"/>
            </a:endParaRPr>
          </a:p>
        </p:txBody>
      </p:sp>
      <p:graphicFrame>
        <p:nvGraphicFramePr>
          <p:cNvPr id="20" name="Диаграмма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713544"/>
              </p:ext>
            </p:extLst>
          </p:nvPr>
        </p:nvGraphicFramePr>
        <p:xfrm>
          <a:off x="1431985" y="1777041"/>
          <a:ext cx="9250342" cy="4754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66801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233</Words>
  <Application>Microsoft Office PowerPoint</Application>
  <PresentationFormat>Широкоэкранный</PresentationFormat>
  <Paragraphs>52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Bahnschrift SemiBold SemiConden</vt:lpstr>
      <vt:lpstr>Bahnschrift SemiLight SemiConde</vt:lpstr>
      <vt:lpstr>Calibri</vt:lpstr>
      <vt:lpstr>Calibri Light</vt:lpstr>
      <vt:lpstr>Тема Office</vt:lpstr>
      <vt:lpstr>Cистема продажи билетов на этапы чемпионата мира «Формула 1»</vt:lpstr>
      <vt:lpstr>Идея</vt:lpstr>
      <vt:lpstr>Схема данных</vt:lpstr>
      <vt:lpstr>Новая схема данных</vt:lpstr>
      <vt:lpstr>DAU – Daily Active Users</vt:lpstr>
      <vt:lpstr>DAU – Daily Active Users</vt:lpstr>
      <vt:lpstr>DAU – Daily Active Users</vt:lpstr>
      <vt:lpstr>Revenue</vt:lpstr>
      <vt:lpstr>Revenue</vt:lpstr>
      <vt:lpstr>PU – Paying Users</vt:lpstr>
      <vt:lpstr>PU – Paying Users</vt:lpstr>
      <vt:lpstr>План масштабирования</vt:lpstr>
      <vt:lpstr>План масштабирования</vt:lpstr>
      <vt:lpstr>Cистема продажи билетов на этапы чемпионата мира «Формула 1»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Cистема продажи билетов на этапы чемпионата мира «Формула 1»</dc:title>
  <dc:creator>Denis Stasyev</dc:creator>
  <cp:lastModifiedBy>Denis Stasyev</cp:lastModifiedBy>
  <cp:revision>21</cp:revision>
  <cp:lastPrinted>2019-05-08T22:15:48Z</cp:lastPrinted>
  <dcterms:created xsi:type="dcterms:W3CDTF">2019-05-08T19:20:32Z</dcterms:created>
  <dcterms:modified xsi:type="dcterms:W3CDTF">2019-05-08T22:28:29Z</dcterms:modified>
</cp:coreProperties>
</file>