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86" r:id="rId3"/>
    <p:sldId id="288" r:id="rId4"/>
    <p:sldId id="259" r:id="rId5"/>
    <p:sldId id="289" r:id="rId6"/>
    <p:sldId id="290" r:id="rId7"/>
    <p:sldId id="291" r:id="rId8"/>
    <p:sldId id="292" r:id="rId9"/>
    <p:sldId id="279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26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80" r:id="rId32"/>
    <p:sldId id="313" r:id="rId33"/>
    <p:sldId id="315" r:id="rId34"/>
    <p:sldId id="316" r:id="rId35"/>
    <p:sldId id="317" r:id="rId36"/>
    <p:sldId id="281" r:id="rId37"/>
    <p:sldId id="314" r:id="rId38"/>
    <p:sldId id="318" r:id="rId39"/>
    <p:sldId id="327" r:id="rId40"/>
    <p:sldId id="328" r:id="rId41"/>
    <p:sldId id="319" r:id="rId42"/>
    <p:sldId id="321" r:id="rId43"/>
    <p:sldId id="320" r:id="rId44"/>
    <p:sldId id="329" r:id="rId45"/>
    <p:sldId id="322" r:id="rId46"/>
    <p:sldId id="323" r:id="rId47"/>
    <p:sldId id="324" r:id="rId48"/>
    <p:sldId id="287" r:id="rId49"/>
    <p:sldId id="325" r:id="rId50"/>
    <p:sldId id="278" r:id="rId5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Raleway" pitchFamily="2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2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187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70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610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22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05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41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3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37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4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464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188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216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66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829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873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33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510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40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039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34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31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581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26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30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245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87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544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372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72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488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64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513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817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529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375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474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502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017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1207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79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84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202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16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869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2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SG" sz="2400" b="1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Task (Dataset provided)</a:t>
            </a:r>
            <a:br>
              <a:rPr lang="en-SG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SG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kind of experiences/triggers leads to an increased likelihood of a session ending?</a:t>
            </a:r>
            <a:br>
              <a:rPr lang="en-SG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SG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30EDA-DFA6-473D-90E9-178C3657744D}"/>
              </a:ext>
            </a:extLst>
          </p:cNvPr>
          <p:cNvSpPr txBox="1"/>
          <p:nvPr/>
        </p:nvSpPr>
        <p:spPr>
          <a:xfrm>
            <a:off x="645225" y="1734444"/>
            <a:ext cx="8420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b="1">
                <a:solidFill>
                  <a:srgbClr val="002060"/>
                </a:solidFill>
                <a:latin typeface="Roboto" panose="02000000000000000000" pitchFamily="2" charset="0"/>
                <a:sym typeface="Raleway"/>
              </a:rPr>
              <a:t>Online Gaming Case Study</a:t>
            </a:r>
            <a:endParaRPr lang="en-SG" sz="3600" b="1" dirty="0">
              <a:solidFill>
                <a:srgbClr val="002060"/>
              </a:solidFill>
              <a:latin typeface="Roboto" panose="02000000000000000000" pitchFamily="2" charset="0"/>
              <a:sym typeface="Raleway"/>
            </a:endParaRPr>
          </a:p>
        </p:txBody>
      </p:sp>
      <p:pic>
        <p:nvPicPr>
          <p:cNvPr id="1026" name="Picture 2" descr="Future modern green abstract background wallpaper 3d waves and balls  3364701 Vector Art at Vecteezy">
            <a:extLst>
              <a:ext uri="{FF2B5EF4-FFF2-40B4-BE49-F238E27FC236}">
                <a16:creationId xmlns:a16="http://schemas.microsoft.com/office/drawing/2014/main" id="{435B2377-5BA5-425D-BD1B-D5BD33FB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35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 err="1">
                <a:solidFill>
                  <a:srgbClr val="002060"/>
                </a:solidFill>
              </a:rPr>
              <a:t>Countplot</a:t>
            </a:r>
            <a:r>
              <a:rPr lang="en-SG" b="1" dirty="0">
                <a:solidFill>
                  <a:srgbClr val="002060"/>
                </a:solidFill>
              </a:rPr>
              <a:t> of Bet Wager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 wagers exist in fixed denominations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bet wagers are small (2.25, 4.5, 9.0, 18.0)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Subsequent wager values tend to double in size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2.25 * 2 = 4.5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4.5 * 2 = 9.0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Players 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might double their wager after a loss or halve their wager after a win</a:t>
            </a:r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6190E-5E24-463C-A7EA-A4AC9D644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0" y="1224297"/>
            <a:ext cx="4968977" cy="32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002060"/>
                </a:solidFill>
              </a:rPr>
              <a:t>Density Plot of Bet </a:t>
            </a:r>
            <a:r>
              <a:rPr lang="en-SG" b="1" dirty="0" err="1">
                <a:solidFill>
                  <a:srgbClr val="002060"/>
                </a:solidFill>
              </a:rPr>
              <a:t>Payout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Right-skewed distribution where most </a:t>
            </a:r>
            <a:r>
              <a:rPr lang="en-SG" dirty="0" err="1">
                <a:solidFill>
                  <a:srgbClr val="212121"/>
                </a:solidFill>
                <a:latin typeface="Roboto" panose="02000000000000000000" pitchFamily="2" charset="0"/>
              </a:rPr>
              <a:t>payouts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 are 0</a:t>
            </a:r>
          </a:p>
          <a:p>
            <a:pPr marL="285750" indent="-285750" algn="l"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Correspond to the bet wager distribution where most wagers are in small amounts which lead to smaller sized </a:t>
            </a:r>
            <a:r>
              <a:rPr lang="en-SG" dirty="0" err="1">
                <a:solidFill>
                  <a:srgbClr val="212121"/>
                </a:solidFill>
                <a:latin typeface="Roboto" panose="02000000000000000000" pitchFamily="2" charset="0"/>
              </a:rPr>
              <a:t>payouts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 as well</a:t>
            </a:r>
          </a:p>
          <a:p>
            <a:pPr marL="285750" indent="-285750" algn="l"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Largest </a:t>
            </a:r>
            <a:r>
              <a:rPr lang="en-SG" dirty="0" err="1">
                <a:solidFill>
                  <a:srgbClr val="212121"/>
                </a:solidFill>
                <a:latin typeface="Roboto" panose="02000000000000000000" pitchFamily="2" charset="0"/>
              </a:rPr>
              <a:t>payouts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 can go above $50000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231358-6E8E-4756-9A6D-5C4D8954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5" y="1224297"/>
            <a:ext cx="4577589" cy="30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3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002060"/>
                </a:solidFill>
              </a:rPr>
              <a:t>Distribution of Bet </a:t>
            </a:r>
            <a:r>
              <a:rPr lang="en-SG" b="1" dirty="0" err="1">
                <a:solidFill>
                  <a:srgbClr val="002060"/>
                </a:solidFill>
              </a:rPr>
              <a:t>Payouts</a:t>
            </a:r>
            <a:r>
              <a:rPr lang="en-SG" b="1" dirty="0">
                <a:solidFill>
                  <a:srgbClr val="002060"/>
                </a:solidFill>
              </a:rPr>
              <a:t> for Different Bet Wagers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For each bet wager amount, approximately 50% of the bets will receive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payouts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that are roughly half the value of the wager and below.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1A07B4-7ECD-42FF-9629-0B78EA03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5" y="1224297"/>
            <a:ext cx="4835744" cy="319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002060"/>
                </a:solidFill>
              </a:rPr>
              <a:t>Boxplots of Session Balance (With and Without Outliers)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session balances lie within the $100-1800 range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Some players have session balances of up to a few hundred thousand dollars</a:t>
            </a:r>
          </a:p>
          <a:p>
            <a:pPr algn="l"/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ED0C66-2CEC-4A1D-A86C-9D186CBE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35" y="1224298"/>
            <a:ext cx="4435845" cy="17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B6F2B57-2284-4F8F-87C9-CEE3D612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7" y="3057200"/>
            <a:ext cx="4435845" cy="190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2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 err="1">
                <a:solidFill>
                  <a:srgbClr val="002060"/>
                </a:solidFill>
              </a:rPr>
              <a:t>Countplot</a:t>
            </a:r>
            <a:r>
              <a:rPr lang="en-SG" b="1" dirty="0">
                <a:solidFill>
                  <a:srgbClr val="002060"/>
                </a:solidFill>
              </a:rPr>
              <a:t> of Total Sessions Distribution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players (&gt;90%) played around 1-5 sessions in the 3 days with 1 session being the most common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Only minority of players played more than 5 sessions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C267D2-D704-4AA9-8528-94CDF412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7"/>
            <a:ext cx="4971319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67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Creation of </a:t>
            </a:r>
            <a:r>
              <a:rPr lang="en-SG" b="1" dirty="0">
                <a:solidFill>
                  <a:srgbClr val="002060"/>
                </a:solidFill>
              </a:rPr>
              <a:t>Binary Class Label ‘</a:t>
            </a:r>
            <a:r>
              <a:rPr lang="en-SG" b="1" dirty="0" err="1">
                <a:solidFill>
                  <a:srgbClr val="002060"/>
                </a:solidFill>
              </a:rPr>
              <a:t>session_ending_bet</a:t>
            </a:r>
            <a:r>
              <a:rPr lang="en-SG" b="1" dirty="0">
                <a:solidFill>
                  <a:srgbClr val="002060"/>
                </a:solidFill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I</a:t>
            </a: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ndicates whether a particular bet is the session's last bet</a:t>
            </a:r>
          </a:p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Label mapping: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=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1 = Yes</a:t>
            </a:r>
            <a:endParaRPr lang="en-SG" sz="1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 be used for further analysis with raw/derived features, explanatory and predictive </a:t>
            </a:r>
            <a:r>
              <a:rPr lang="en-SG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purposes</a:t>
            </a:r>
          </a:p>
          <a:p>
            <a:pPr marL="285750" indent="-285750" algn="l"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Imbalanced class distribution with 99.66% of rows belonging to the negative class (0)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F8A8A-CDCF-45B9-9A6E-8577EB0B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0" y="1224296"/>
            <a:ext cx="5469251" cy="26949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2B9277-9D83-42F3-B294-3D0E53AF57E6}"/>
              </a:ext>
            </a:extLst>
          </p:cNvPr>
          <p:cNvSpPr/>
          <p:nvPr/>
        </p:nvSpPr>
        <p:spPr>
          <a:xfrm>
            <a:off x="4786313" y="1224295"/>
            <a:ext cx="940538" cy="26949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B0715-C236-426F-911D-54C2AA45582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921160" y="3143250"/>
            <a:ext cx="435311" cy="11191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95D96C-A751-4F48-BD88-4AE6E9AD7DAF}"/>
              </a:ext>
            </a:extLst>
          </p:cNvPr>
          <p:cNvSpPr txBox="1"/>
          <p:nvPr/>
        </p:nvSpPr>
        <p:spPr>
          <a:xfrm>
            <a:off x="2771016" y="4262370"/>
            <a:ext cx="2300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  <a:ea typeface="+mn-ea"/>
                <a:cs typeface="+mn-cs"/>
              </a:rPr>
              <a:t>Last bet for the session</a:t>
            </a:r>
            <a:endParaRPr lang="en-SG" dirty="0">
              <a:solidFill>
                <a:srgbClr val="212121"/>
              </a:solidFill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16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Bet Wager Based on Whether the Session Ended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observe that if the session ended, the final bet wager is lower.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However, this doesn't work in reverse as low bet wagers are much more common.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i.e. cannot reliably predict a session ending based solely on low bet wager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F1D5BC-AE2C-4866-8C9D-8256153B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6"/>
            <a:ext cx="4698338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4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Bet 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Based on Whether the Session Ended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observe that if the session ended, the final bet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usually 0.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However, this doesn't work in reverse as bet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0 is very common.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i.e. cannot reliably predict a session's last bet based solely on bet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9B623B-BBCE-42A6-80AC-08E9A80D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7"/>
            <a:ext cx="4698338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Session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Balance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Based on Whether the Session Ended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 observe that if the session ended, the final session balance tends to be low.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However, this doesn't work in reverse as most players have low balances throughout.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i.e. cannot reliably predict a session's last bet based solely on low session balances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402CEA7-BE35-4136-9C36-E5FACF34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1" y="1224296"/>
            <a:ext cx="4698338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Engineering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397207" y="1401662"/>
            <a:ext cx="8343169" cy="31179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Challenges</a:t>
            </a:r>
          </a:p>
          <a:p>
            <a:pPr marL="285750" indent="-285750" algn="l">
              <a:buFontTx/>
              <a:buChar char="-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Current features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, specifically the continuous types have right-skewed distributions with extreme outliers</a:t>
            </a:r>
            <a:endParaRPr lang="en-SG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Challenging to interpret explanatory models (e.g. p-values and coefficients)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Challenging to build predictive models (e.g. higher noise and variance)</a:t>
            </a:r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Removing outliers/extreme values can be difficult and subjective</a:t>
            </a:r>
            <a:endParaRPr lang="en-SG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Excluding bets with high wagers/</a:t>
            </a:r>
            <a:r>
              <a:rPr lang="en-SG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payouts</a:t>
            </a:r>
            <a:r>
              <a:rPr lang="en-SG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/session balances might result in inaccurate modelling or understanding of VIP players who might be hugely profitable for the gaming </a:t>
            </a: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operator (80/20 rule)</a:t>
            </a:r>
          </a:p>
        </p:txBody>
      </p:sp>
    </p:spTree>
    <p:extLst>
      <p:ext uri="{BB962C8B-B14F-4D97-AF65-F5344CB8AC3E}">
        <p14:creationId xmlns:p14="http://schemas.microsoft.com/office/powerpoint/2010/main" val="200971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0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High-level Data-Driven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795599"/>
            <a:ext cx="7679744" cy="390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66CCE-E6C9-494D-AAD8-51E221EFDD67}"/>
              </a:ext>
            </a:extLst>
          </p:cNvPr>
          <p:cNvSpPr/>
          <p:nvPr/>
        </p:nvSpPr>
        <p:spPr>
          <a:xfrm>
            <a:off x="1014411" y="1036004"/>
            <a:ext cx="2557464" cy="6715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Experiences/triggers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94A25-F189-4202-A279-A408A10810BD}"/>
              </a:ext>
            </a:extLst>
          </p:cNvPr>
          <p:cNvSpPr/>
          <p:nvPr/>
        </p:nvSpPr>
        <p:spPr>
          <a:xfrm>
            <a:off x="1014411" y="2127742"/>
            <a:ext cx="1293020" cy="25691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Important features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764B6-1907-4EC4-B04E-5CE9D66F8489}"/>
              </a:ext>
            </a:extLst>
          </p:cNvPr>
          <p:cNvSpPr/>
          <p:nvPr/>
        </p:nvSpPr>
        <p:spPr>
          <a:xfrm>
            <a:off x="2307431" y="3388691"/>
            <a:ext cx="1261236" cy="13082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42DBA-2B49-4A9B-8DB2-D1C79617D112}"/>
              </a:ext>
            </a:extLst>
          </p:cNvPr>
          <p:cNvSpPr/>
          <p:nvPr/>
        </p:nvSpPr>
        <p:spPr>
          <a:xfrm>
            <a:off x="2307431" y="2127742"/>
            <a:ext cx="1261236" cy="12609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Significant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2B254-C77D-4CC1-AA2E-3CEC4F7C9A12}"/>
              </a:ext>
            </a:extLst>
          </p:cNvPr>
          <p:cNvSpPr/>
          <p:nvPr/>
        </p:nvSpPr>
        <p:spPr>
          <a:xfrm>
            <a:off x="5572125" y="1036003"/>
            <a:ext cx="2557464" cy="6715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 ending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0CF2A7-4053-4EDE-B945-BD15D2ACC0CA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571875" y="1371760"/>
            <a:ext cx="2000250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07B0B1-5783-4643-9641-D3F300D334FC}"/>
              </a:ext>
            </a:extLst>
          </p:cNvPr>
          <p:cNvSpPr txBox="1"/>
          <p:nvPr/>
        </p:nvSpPr>
        <p:spPr>
          <a:xfrm>
            <a:off x="3568667" y="1373336"/>
            <a:ext cx="2000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Proxied using raw/derived features from available dataset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B7E39F-ED90-4CBB-8C01-D76584157092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3568667" y="1707516"/>
            <a:ext cx="3282190" cy="105070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2E7D1A-C7E7-46A7-9435-331677A926BC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3568667" y="1707516"/>
            <a:ext cx="3282190" cy="233529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7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Engineering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4726CB-7BB0-4D4D-BD7C-AC3176CCF81C}"/>
              </a:ext>
            </a:extLst>
          </p:cNvPr>
          <p:cNvSpPr/>
          <p:nvPr/>
        </p:nvSpPr>
        <p:spPr>
          <a:xfrm>
            <a:off x="472326" y="1401662"/>
            <a:ext cx="8336753" cy="311790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Solution</a:t>
            </a:r>
            <a:endParaRPr lang="en-SG" sz="1600" b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SG" sz="1600" b="1" dirty="0">
                <a:solidFill>
                  <a:srgbClr val="212121"/>
                </a:solidFill>
                <a:latin typeface="Roboto" panose="02000000000000000000" pitchFamily="2" charset="0"/>
              </a:rPr>
              <a:t>Middle ground approach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Create binary features to include the extreme figures in one of the bins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212121"/>
                </a:solidFill>
                <a:latin typeface="Roboto" panose="02000000000000000000" pitchFamily="2" charset="0"/>
              </a:rPr>
              <a:t>Create numeric features that will result in less skewed distributions</a:t>
            </a:r>
          </a:p>
          <a:p>
            <a:pPr marL="285750" lvl="1" indent="-285750">
              <a:buFontTx/>
              <a:buChar char="-"/>
            </a:pPr>
            <a:r>
              <a:rPr lang="en-SG" sz="1600" b="1" dirty="0">
                <a:solidFill>
                  <a:srgbClr val="212121"/>
                </a:solidFill>
                <a:latin typeface="Roboto" panose="02000000000000000000" pitchFamily="2" charset="0"/>
              </a:rPr>
              <a:t>Create 5 new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lost_money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lowered_wager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sess_len_min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withdrew_funds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loss_streak_counter</a:t>
            </a:r>
            <a:endParaRPr lang="en-SG" sz="16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5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893594" y="1224298"/>
            <a:ext cx="2992805" cy="269490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whether the player lost money on a particular bet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 =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= No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If </a:t>
            </a:r>
            <a:r>
              <a:rPr lang="en-SG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betPayout</a:t>
            </a: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 &lt; </a:t>
            </a:r>
            <a:r>
              <a:rPr lang="en-SG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betWager</a:t>
            </a:r>
            <a:r>
              <a:rPr lang="en-SG" sz="1200" dirty="0">
                <a:solidFill>
                  <a:srgbClr val="212121"/>
                </a:solidFill>
                <a:latin typeface="Roboto" panose="02000000000000000000" pitchFamily="2" charset="0"/>
              </a:rPr>
              <a:t>, the player has effectively lost money on that bet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0EE0E-E309-4807-817C-41E84AF8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24297"/>
            <a:ext cx="4605470" cy="26949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936331" y="1224295"/>
            <a:ext cx="562838" cy="26949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621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Chi-Square Test for Independence Between Categorical Variables</a:t>
            </a:r>
            <a:endParaRPr lang="en-SG" sz="1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There is no significant relationship between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’.</a:t>
            </a: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There is a significant relationship between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'.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0.05</a:t>
            </a:r>
          </a:p>
          <a:p>
            <a:pPr algn="l"/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(1.02e-254) is smaller than our chosen significance level (α = 0.05), there is sufficient evidence to reject the null hypothesis and conclude that 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0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0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SG" sz="1000" b="1" dirty="0">
                <a:solidFill>
                  <a:srgbClr val="212121"/>
                </a:solidFill>
                <a:latin typeface="Roboto" panose="02000000000000000000" pitchFamily="2" charset="0"/>
              </a:rPr>
              <a:t>X² statistic: </a:t>
            </a:r>
            <a:r>
              <a:rPr lang="en-SG" sz="1000" dirty="0">
                <a:solidFill>
                  <a:srgbClr val="212121"/>
                </a:solidFill>
                <a:latin typeface="Roboto" panose="02000000000000000000" pitchFamily="2" charset="0"/>
              </a:rPr>
              <a:t>1169.66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Limitation: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 chi-square value cannot tell you what the relationship is between two variables, only that a relationship exists between the two variables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2B1FC6-8073-403F-837D-FED3BEB9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0" y="1224297"/>
            <a:ext cx="4669913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340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FE339-A259-449E-94FF-4D007D0D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5" y="1224294"/>
            <a:ext cx="4835744" cy="2218994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729443" y="1224298"/>
            <a:ext cx="3156957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whether the player lowered the wager relative to the last bet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 =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= No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betWager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] &lt;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betWager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[i-1], the player has lowered the wager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886325" y="1224297"/>
            <a:ext cx="612844" cy="22189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817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Chi-Square Test for Independence Between Categorical Variables</a:t>
            </a:r>
            <a:endParaRPr lang="en-SG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no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’.</a:t>
            </a: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'.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0.05</a:t>
            </a:r>
          </a:p>
          <a:p>
            <a:pPr algn="l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(1.02e-254) is smaller than our chosen significance level (α = 0.05), there is sufficient evidence to reject the null hypothesis and conclude that 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SG" sz="1100" b="1" dirty="0">
                <a:solidFill>
                  <a:srgbClr val="212121"/>
                </a:solidFill>
                <a:latin typeface="Roboto" panose="02000000000000000000" pitchFamily="2" charset="0"/>
              </a:rPr>
              <a:t>X² statistic: </a:t>
            </a:r>
            <a:r>
              <a:rPr lang="en-SG" sz="1100" dirty="0">
                <a:solidFill>
                  <a:srgbClr val="212121"/>
                </a:solidFill>
                <a:latin typeface="Roboto" panose="02000000000000000000" pitchFamily="2" charset="0"/>
              </a:rPr>
              <a:t>12720.26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CB2179E-B3AF-453E-90AC-B6C41338D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0" y="1224296"/>
            <a:ext cx="4559987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2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BE647-916F-4DB2-A24B-551798ECD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0" y="1224296"/>
            <a:ext cx="5364501" cy="2147554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sess_len_min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how many minutes have passed since the start of the session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Proxy of physical/mental fatigue after gaming for a certain period of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5114924" y="1224295"/>
            <a:ext cx="468877" cy="21475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67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sess_len_min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Welch’s t-test (Assess if the means of two populations are equal)</a:t>
            </a:r>
            <a:endParaRPr lang="en-SG" sz="1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session length mean of session-ending bet is equal to the session length mean of non session-ending bet.</a:t>
            </a:r>
          </a:p>
          <a:p>
            <a:pPr marL="171450" indent="-171450" algn="l">
              <a:buFontTx/>
              <a:buChar char="-"/>
            </a:pPr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session length mean of session-ending bet is not equal to the session length mean of non session-ending bet.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 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0.05</a:t>
            </a:r>
          </a:p>
          <a:p>
            <a:pPr algn="l"/>
            <a:r>
              <a:rPr lang="en-SG" sz="1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t-score: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-84.5045763414884</a:t>
            </a:r>
          </a:p>
          <a:p>
            <a:pPr algn="l"/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(0.0) is smaller than our chosen significance level (α = 0.05), there is sufficient evidence to reject the null hypothesis and conclude that </a:t>
            </a:r>
            <a:r>
              <a:rPr lang="en-SG" sz="10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session length mean of session-ending bet is not equal to the session length mean of non session-ending bet</a:t>
            </a:r>
            <a:r>
              <a:rPr lang="en-SG" sz="1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275EA44-0504-4FA5-B199-C7587333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5" y="1224297"/>
            <a:ext cx="4148691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E4A9B-99FC-4A77-B0FF-9BA67E6F8D68}"/>
              </a:ext>
            </a:extLst>
          </p:cNvPr>
          <p:cNvSpPr txBox="1"/>
          <p:nvPr/>
        </p:nvSpPr>
        <p:spPr>
          <a:xfrm>
            <a:off x="2456992" y="1710223"/>
            <a:ext cx="23551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en-SG" sz="9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sessions tend to end quite fast (less than 25 minutes)</a:t>
            </a:r>
          </a:p>
          <a:p>
            <a:pPr marL="171450" indent="-171450" algn="l">
              <a:buFontTx/>
              <a:buChar char="-"/>
            </a:pPr>
            <a:r>
              <a:rPr lang="en-SG" sz="9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Sessions that go beyond 25 minutes tend to go on for much longer amount of time (wider body from median to upper quartile as compared to the lower quartile)</a:t>
            </a:r>
          </a:p>
        </p:txBody>
      </p:sp>
    </p:spTree>
    <p:extLst>
      <p:ext uri="{BB962C8B-B14F-4D97-AF65-F5344CB8AC3E}">
        <p14:creationId xmlns:p14="http://schemas.microsoft.com/office/powerpoint/2010/main" val="208966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C396B-115B-4FA8-9FCF-1985E804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6" y="1224295"/>
            <a:ext cx="5004880" cy="1397462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whether the player withdrew funds from the account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Might be a sign that the player is about to stop playing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 session balance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Achieved target amount for the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943476" y="1224296"/>
            <a:ext cx="724830" cy="139746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8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Chi-Square Test for Independence Between Categorical Variables</a:t>
            </a:r>
            <a:endParaRPr lang="en-SG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no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’.</a:t>
            </a: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' and '</a:t>
            </a:r>
            <a:r>
              <a:rPr lang="en-SG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'.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0.05</a:t>
            </a:r>
          </a:p>
          <a:p>
            <a:pPr algn="l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(0.0) is smaller than our chosen significance level (α = 0.05), there is sufficient evidence to reject the null hypothesis and conclude that 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significant relationship between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 and '</a:t>
            </a:r>
            <a:r>
              <a:rPr lang="en-SG" sz="1100" b="0" i="0" u="sng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session_ending_bet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SG" sz="1100" b="1" dirty="0">
                <a:solidFill>
                  <a:srgbClr val="212121"/>
                </a:solidFill>
                <a:latin typeface="Roboto" panose="02000000000000000000" pitchFamily="2" charset="0"/>
              </a:rPr>
              <a:t>X² statistic: </a:t>
            </a:r>
            <a:r>
              <a:rPr lang="en-SG" sz="1100" dirty="0">
                <a:solidFill>
                  <a:srgbClr val="212121"/>
                </a:solidFill>
                <a:latin typeface="Roboto" panose="02000000000000000000" pitchFamily="2" charset="0"/>
              </a:rPr>
              <a:t>13917.34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4314946-8A77-405C-8A60-695FE6DA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6" y="1224296"/>
            <a:ext cx="3979556" cy="33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2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8093A-4A8D-40D4-A23A-98F5F91F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0" y="1224296"/>
            <a:ext cx="5410705" cy="3390568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sz="28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loss_streak_counter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’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Indicates the current loss streak of the player within a session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Might affect the morale of the player and tendency to end the session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Luck has run out and should come back another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Long loss streak can reduce session balance to an amount low enough to justify leaving or forced to leave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D8786-8B76-4204-BF74-68742C9F725E}"/>
              </a:ext>
            </a:extLst>
          </p:cNvPr>
          <p:cNvSpPr/>
          <p:nvPr/>
        </p:nvSpPr>
        <p:spPr>
          <a:xfrm>
            <a:off x="4250532" y="1224296"/>
            <a:ext cx="1417774" cy="33905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608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0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High-level Data-Driven Approach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795599"/>
            <a:ext cx="7679744" cy="390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94A25-F189-4202-A279-A408A10810BD}"/>
              </a:ext>
            </a:extLst>
          </p:cNvPr>
          <p:cNvSpPr/>
          <p:nvPr/>
        </p:nvSpPr>
        <p:spPr>
          <a:xfrm>
            <a:off x="7184622" y="857400"/>
            <a:ext cx="1293020" cy="38395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Important features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764B6-1907-4EC4-B04E-5CE9D66F8489}"/>
              </a:ext>
            </a:extLst>
          </p:cNvPr>
          <p:cNvSpPr/>
          <p:nvPr/>
        </p:nvSpPr>
        <p:spPr>
          <a:xfrm>
            <a:off x="5920453" y="2771775"/>
            <a:ext cx="1261236" cy="19251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42DBA-2B49-4A9B-8DB2-D1C79617D112}"/>
              </a:ext>
            </a:extLst>
          </p:cNvPr>
          <p:cNvSpPr/>
          <p:nvPr/>
        </p:nvSpPr>
        <p:spPr>
          <a:xfrm>
            <a:off x="5920453" y="857400"/>
            <a:ext cx="1261236" cy="19143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Significant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98BD-2A34-4188-841C-8797253449B7}"/>
              </a:ext>
            </a:extLst>
          </p:cNvPr>
          <p:cNvSpPr/>
          <p:nvPr/>
        </p:nvSpPr>
        <p:spPr>
          <a:xfrm>
            <a:off x="800831" y="2315920"/>
            <a:ext cx="2911446" cy="923924"/>
          </a:xfrm>
          <a:prstGeom prst="rect">
            <a:avLst/>
          </a:prstGeom>
          <a:solidFill>
            <a:srgbClr val="E1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Exploratory data analysis and feature engineering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EA6CCB-E27F-491A-9AB9-24C4CFF02A71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2256554" y="2048264"/>
            <a:ext cx="0" cy="267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7429E-3357-405C-A6A8-212E8C2925F8}"/>
              </a:ext>
            </a:extLst>
          </p:cNvPr>
          <p:cNvSpPr/>
          <p:nvPr/>
        </p:nvSpPr>
        <p:spPr>
          <a:xfrm>
            <a:off x="1514016" y="1124340"/>
            <a:ext cx="1485076" cy="923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Explanatory </a:t>
            </a:r>
            <a:r>
              <a:rPr lang="en-S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3B1EC0-926A-4B62-B8E8-E4238B6F3FB3}"/>
              </a:ext>
            </a:extLst>
          </p:cNvPr>
          <p:cNvSpPr/>
          <p:nvPr/>
        </p:nvSpPr>
        <p:spPr>
          <a:xfrm>
            <a:off x="1514016" y="3506068"/>
            <a:ext cx="1485076" cy="923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Predictive </a:t>
            </a:r>
            <a:r>
              <a:rPr lang="en-S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modeling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E95639-D0D1-4DE8-8A4E-873768DFCC7D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2999092" y="1586302"/>
            <a:ext cx="2921361" cy="22828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61BFA6-3868-46F4-B9A6-361D0991624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56554" y="3239844"/>
            <a:ext cx="0" cy="266223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E90BF-8F89-4447-A1BE-54942BFE1D5E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2999092" y="3734354"/>
            <a:ext cx="2921361" cy="23367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8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Engineered Feature: 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‘</a:t>
            </a:r>
            <a:r>
              <a:rPr lang="en-SG" sz="28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loss_streak_counter</a:t>
            </a: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’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048806" y="1224298"/>
            <a:ext cx="3837594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Welch’s t-test (Assess if the means of two populations are equal)</a:t>
            </a:r>
            <a:endParaRPr lang="en-SG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Null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mean loss streak of session-ending bet is equal to the mean loss streak of non session-ending bet.</a:t>
            </a:r>
          </a:p>
          <a:p>
            <a:pPr marL="171450" indent="-171450" algn="l">
              <a:buFontTx/>
              <a:buChar char="-"/>
            </a:pP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Alternative hypothesis: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mean loss streak of session-ending bet is not equal to the mean loss streak of non session-ending bet.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Significance level (α):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0.05</a:t>
            </a:r>
          </a:p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t-score: 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45.39200744605106</a:t>
            </a:r>
          </a:p>
          <a:p>
            <a:pPr algn="l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Since the p-value (0.0) is smaller than our chosen significance level (α = 0.05), there is sufficient evidence to reject the null hypothesis and conclude that </a:t>
            </a:r>
            <a:r>
              <a:rPr lang="en-SG" sz="1100" b="0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mean loss streak of session-ending bet is not equal to the mean loss streak of non session-ending bet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066BE12-6963-464B-9A40-3E10F53B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0" y="1224297"/>
            <a:ext cx="4385381" cy="33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75C532-C41F-4AC6-9615-B922A15694FD}"/>
              </a:ext>
            </a:extLst>
          </p:cNvPr>
          <p:cNvSpPr txBox="1"/>
          <p:nvPr/>
        </p:nvSpPr>
        <p:spPr>
          <a:xfrm>
            <a:off x="584844" y="1575620"/>
            <a:ext cx="2744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SG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Visibly higher loss streaks encountered when the bet is the last for the session as compared to when it's not</a:t>
            </a:r>
          </a:p>
          <a:p>
            <a:pPr marL="285750" indent="-285750" algn="l">
              <a:buFontTx/>
              <a:buChar char="-"/>
            </a:pPr>
            <a:r>
              <a:rPr lang="en-SG" sz="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Session ending bets have median loss streaks of around 5 with half of them ranging between 2-8</a:t>
            </a:r>
          </a:p>
        </p:txBody>
      </p:sp>
    </p:spTree>
    <p:extLst>
      <p:ext uri="{BB962C8B-B14F-4D97-AF65-F5344CB8AC3E}">
        <p14:creationId xmlns:p14="http://schemas.microsoft.com/office/powerpoint/2010/main" val="3255434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3.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EXPLANATORY MODELING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SG" dirty="0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0"/>
              </a:rPr>
              <a:t>Why is this the last bet?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87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Explanatory </a:t>
            </a:r>
            <a:r>
              <a:rPr lang="en-SG" sz="28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(Logistic Regression)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893700" y="1224298"/>
            <a:ext cx="7449470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Interested in identifying variables that have a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statistically significant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relationship with the outcome (session ending or not)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 steps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Fitting potentially theoretically important predictors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Checking for statistical significance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Evaluating effect sizes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Running diagnostics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Train-test split is not performed</a:t>
            </a:r>
          </a:p>
        </p:txBody>
      </p:sp>
    </p:spTree>
    <p:extLst>
      <p:ext uri="{BB962C8B-B14F-4D97-AF65-F5344CB8AC3E}">
        <p14:creationId xmlns:p14="http://schemas.microsoft.com/office/powerpoint/2010/main" val="188873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212121"/>
                </a:solidFill>
                <a:latin typeface="Roboto" panose="02000000000000000000" pitchFamily="2" charset="0"/>
              </a:rPr>
              <a:t>Raw </a:t>
            </a: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Model Summary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2914650"/>
            <a:ext cx="7679745" cy="178228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Coefficient is interpreted as the expected change of the log odds as X changes, while controlling for the effects of other X variables</a:t>
            </a:r>
          </a:p>
          <a:p>
            <a:pPr marL="457200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For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categorical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variables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the log odds is calculated with respect to the reference category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Here, the reference category is the label "0". Since our categorical variables are all binary, the coefficient is essentially the expected increase/decrease in the log odds of the session ending as we switch X from label "0" to label "1".</a:t>
            </a:r>
          </a:p>
          <a:p>
            <a:pPr marL="457200"/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 For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continuous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SG" sz="11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variables</a:t>
            </a: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the interpretation is as follows</a:t>
            </a:r>
          </a:p>
          <a:p>
            <a:pPr marL="1143000" lvl="1" indent="-228600">
              <a:buFont typeface="Arial" panose="020B0604020202020204" pitchFamily="34" charset="0"/>
              <a:buChar char="•"/>
            </a:pPr>
            <a:r>
              <a:rPr lang="en-SG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every 1 unit increase in X, the coefficient is the expected change (increase/decrease) of the log odds of the session ending.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BFC6B-6A70-4C2D-820F-A3D0EE14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9" y="1224297"/>
            <a:ext cx="4514120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212121"/>
                </a:solidFill>
                <a:latin typeface="Roboto" panose="02000000000000000000" pitchFamily="2" charset="0"/>
              </a:rPr>
              <a:t>Odds Ratio Confidence Interval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105786" y="2960614"/>
            <a:ext cx="8923489" cy="15903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lost_money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odds of a session ending when a player loses money is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2.59 times greater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than when a player does not lose money.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lowered_wager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odds of a session ending when a player lowers wager is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11.27 times greater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than when a player does not lower wager.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sess_len_min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For every 1 minute increase in the session length, we can expect a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1.1% decrease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the odds of a session ending.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withdrew_funds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The odds of a session ending when a player withdraws fund is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9.77 times greater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than when a player does not withdraw fund.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sz="105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loss_streak_counter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every 1 additional count of loss streak, we can expect a </a:t>
            </a:r>
            <a:r>
              <a:rPr lang="en-SG" sz="105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8.9% increase</a:t>
            </a:r>
            <a:r>
              <a:rPr lang="en-SG" sz="105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the odds of a session ending.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8DCFA-1096-448B-94F5-5E04D3EC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4" y="1224297"/>
            <a:ext cx="3908576" cy="15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2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Check for the absence of multicollinearity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2914650"/>
            <a:ext cx="7679745" cy="178228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Calculate variance inflation factor (VIF)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smallest possible value for VIF is 1, which indicates the complete absence of collinearity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VIFs between 1 and 5 suggest that no corrective measures are required</a:t>
            </a:r>
          </a:p>
          <a:p>
            <a:pPr marL="285750" indent="-285750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All the VIFs are less than 5 which are within the acceptable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2630D-0BB3-4BDD-89FC-A89A106B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4" y="1224297"/>
            <a:ext cx="3012864" cy="147836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99262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4.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PREDICTIVE MODELING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 dirty="0">
                <a:solidFill>
                  <a:schemeClr val="bg2">
                    <a:lumMod val="20000"/>
                    <a:lumOff val="80000"/>
                  </a:schemeClr>
                </a:solidFill>
                <a:latin typeface="Raleway" pitchFamily="2" charset="0"/>
              </a:rPr>
              <a:t>Will this be the last bet?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98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Predictive </a:t>
            </a:r>
            <a:r>
              <a:rPr lang="en-SG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893700" y="1224298"/>
            <a:ext cx="7449470" cy="311910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Interested in finding the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strongest associations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between predictor variables and the outcome variable to generate good predictions (session ending or not)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Less concerned about explaining why a variable is important in predicting the outcome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significant predictor based on hypothesis testing or explanatory </a:t>
            </a:r>
            <a:r>
              <a:rPr lang="en-SG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that adds no predictive benefit to the model is usually excluded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Train-test split is required to test how the trained predictive model performs on data it has never seen before</a:t>
            </a:r>
          </a:p>
        </p:txBody>
      </p:sp>
    </p:spTree>
    <p:extLst>
      <p:ext uri="{BB962C8B-B14F-4D97-AF65-F5344CB8AC3E}">
        <p14:creationId xmlns:p14="http://schemas.microsoft.com/office/powerpoint/2010/main" val="2857923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Feature Selection Based on Decision Tree Variable Importance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1224297"/>
            <a:ext cx="7679745" cy="219041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 steps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Perform 70/30 train-test split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Fit the decision tree model and optimize the hyperparameters using random search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on the test set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Obtain the feature importance rankings of the predictor variables</a:t>
            </a:r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4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3200" b="1" dirty="0">
                <a:solidFill>
                  <a:srgbClr val="212121"/>
                </a:solidFill>
                <a:latin typeface="Roboto" panose="02000000000000000000" pitchFamily="2" charset="0"/>
              </a:rPr>
              <a:t>Confusion Matrix Trade-offs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E2E1680-CFC6-4D00-9EE4-606CB798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30372"/>
              </p:ext>
            </p:extLst>
          </p:nvPr>
        </p:nvGraphicFramePr>
        <p:xfrm>
          <a:off x="800831" y="1224297"/>
          <a:ext cx="7679744" cy="3540108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263713">
                  <a:extLst>
                    <a:ext uri="{9D8B030D-6E8A-4147-A177-3AD203B41FA5}">
                      <a16:colId xmlns:a16="http://schemas.microsoft.com/office/drawing/2014/main" val="1491892919"/>
                    </a:ext>
                  </a:extLst>
                </a:gridCol>
                <a:gridCol w="2278856">
                  <a:extLst>
                    <a:ext uri="{9D8B030D-6E8A-4147-A177-3AD203B41FA5}">
                      <a16:colId xmlns:a16="http://schemas.microsoft.com/office/drawing/2014/main" val="3549377760"/>
                    </a:ext>
                  </a:extLst>
                </a:gridCol>
                <a:gridCol w="4137175">
                  <a:extLst>
                    <a:ext uri="{9D8B030D-6E8A-4147-A177-3AD203B41FA5}">
                      <a16:colId xmlns:a16="http://schemas.microsoft.com/office/drawing/2014/main" val="2949868279"/>
                    </a:ext>
                  </a:extLst>
                </a:gridCol>
              </a:tblGrid>
              <a:tr h="694527"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Definition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Possible Business Impact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02074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 Positives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Correctly predicted a session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Provide free spins to the players and potentially retain them long enough to offset the cost of the free spins where: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No. of extra bets * House edge * Avg wager amount &gt; No. of free spins * (1 – House edge) * Avg wager amount</a:t>
                      </a:r>
                      <a:endParaRPr lang="en-SG" sz="1100" b="1" dirty="0">
                        <a:solidFill>
                          <a:srgbClr val="21212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809413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False Positives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Incorrectly predicted a session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Provide free spins too early with low marginal utility</a:t>
                      </a:r>
                      <a:endParaRPr lang="en-SG" sz="1100" b="0" dirty="0">
                        <a:solidFill>
                          <a:srgbClr val="21212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860423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 Negatives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Correctly predicted a session as not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Avoid providing free spins too early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48616"/>
                  </a:ext>
                </a:extLst>
              </a:tr>
              <a:tr h="69452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</a:t>
                      </a:r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alse</a:t>
                      </a:r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Negatives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Incorrectly predicted a session as not ending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Miss out on the opportunity to retain the players and capitalize on the house edge for extra profits</a:t>
                      </a:r>
                      <a:endParaRPr lang="en-SG" sz="1100" b="0" dirty="0">
                        <a:solidFill>
                          <a:srgbClr val="21212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33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7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1.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DATA LOADING/CLEANING/ UNDERSTANDING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3200" b="1" dirty="0">
                <a:solidFill>
                  <a:srgbClr val="212121"/>
                </a:solidFill>
                <a:latin typeface="Roboto" panose="02000000000000000000" pitchFamily="2" charset="0"/>
              </a:rPr>
              <a:t>Choice of Evaluation Metrics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4E2E1680-CFC6-4D00-9EE4-606CB7986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032927"/>
                  </p:ext>
                </p:extLst>
              </p:nvPr>
            </p:nvGraphicFramePr>
            <p:xfrm>
              <a:off x="800831" y="1224297"/>
              <a:ext cx="7679744" cy="3603844"/>
            </p:xfrm>
            <a:graphic>
              <a:graphicData uri="http://schemas.openxmlformats.org/drawingml/2006/table">
                <a:tbl>
                  <a:tblPr firstRow="1" bandRow="1">
                    <a:tableStyleId>{C98665B7-6574-423E-A4B5-A6C020D860FF}</a:tableStyleId>
                  </a:tblPr>
                  <a:tblGrid>
                    <a:gridCol w="1492313">
                      <a:extLst>
                        <a:ext uri="{9D8B030D-6E8A-4147-A177-3AD203B41FA5}">
                          <a16:colId xmlns:a16="http://schemas.microsoft.com/office/drawing/2014/main" val="1491892919"/>
                        </a:ext>
                      </a:extLst>
                    </a:gridCol>
                    <a:gridCol w="1678781">
                      <a:extLst>
                        <a:ext uri="{9D8B030D-6E8A-4147-A177-3AD203B41FA5}">
                          <a16:colId xmlns:a16="http://schemas.microsoft.com/office/drawing/2014/main" val="3549377760"/>
                        </a:ext>
                      </a:extLst>
                    </a:gridCol>
                    <a:gridCol w="4508650">
                      <a:extLst>
                        <a:ext uri="{9D8B030D-6E8A-4147-A177-3AD203B41FA5}">
                          <a16:colId xmlns:a16="http://schemas.microsoft.com/office/drawing/2014/main" val="2949868279"/>
                        </a:ext>
                      </a:extLst>
                    </a:gridCol>
                  </a:tblGrid>
                  <a:tr h="710461">
                    <a:tc>
                      <a:txBody>
                        <a:bodyPr/>
                        <a:lstStyle/>
                        <a:p>
                          <a:pPr algn="ctr"/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Formula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Utility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602074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TN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Considered a poor choice when the class distributions are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highly imbalanced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as it gives high scores to models which just predict the most frequent class (session does not end)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7809413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Recall/Sensitivity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 all the sessions that actually ended, recall tells us how many we correctly identified. It is a suitable evaluation metric when the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costs of false negatives (wrongly predicting a session as not ending) are high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0860423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Specificity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FP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Ability of the model to correctly identify a session not ending. It is a suitable evaluation metric when you </a:t>
                          </a:r>
                          <a:r>
                            <a:rPr lang="en-SG" sz="1100" b="1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do not want too many false positives (wrongly predicting a session as ending)</a:t>
                          </a:r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. </a:t>
                          </a:r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9648616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Balanced 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100" b="0" i="1" smtClean="0">
                                        <a:solidFill>
                                          <a:srgbClr val="21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Sensitivity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 +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SG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Specificity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1100" b="0" u="none" strike="noStrike" cap="none" dirty="0" smtClean="0">
                                        <a:solidFill>
                                          <a:srgbClr val="212121"/>
                                        </a:solidFill>
                                        <a:latin typeface="Roboto" panose="02000000000000000000" pitchFamily="2" charset="0"/>
                                        <a:ea typeface="Roboto" panose="02000000000000000000" pitchFamily="2" charset="0"/>
                                        <a:sym typeface="Arial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Used when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both sensitivity and specificity are important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335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4E2E1680-CFC6-4D00-9EE4-606CB7986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032927"/>
                  </p:ext>
                </p:extLst>
              </p:nvPr>
            </p:nvGraphicFramePr>
            <p:xfrm>
              <a:off x="800831" y="1224297"/>
              <a:ext cx="7679744" cy="3603844"/>
            </p:xfrm>
            <a:graphic>
              <a:graphicData uri="http://schemas.openxmlformats.org/drawingml/2006/table">
                <a:tbl>
                  <a:tblPr firstRow="1" bandRow="1">
                    <a:tableStyleId>{C98665B7-6574-423E-A4B5-A6C020D860FF}</a:tableStyleId>
                  </a:tblPr>
                  <a:tblGrid>
                    <a:gridCol w="1492313">
                      <a:extLst>
                        <a:ext uri="{9D8B030D-6E8A-4147-A177-3AD203B41FA5}">
                          <a16:colId xmlns:a16="http://schemas.microsoft.com/office/drawing/2014/main" val="1491892919"/>
                        </a:ext>
                      </a:extLst>
                    </a:gridCol>
                    <a:gridCol w="1678781">
                      <a:extLst>
                        <a:ext uri="{9D8B030D-6E8A-4147-A177-3AD203B41FA5}">
                          <a16:colId xmlns:a16="http://schemas.microsoft.com/office/drawing/2014/main" val="3549377760"/>
                        </a:ext>
                      </a:extLst>
                    </a:gridCol>
                    <a:gridCol w="4508650">
                      <a:extLst>
                        <a:ext uri="{9D8B030D-6E8A-4147-A177-3AD203B41FA5}">
                          <a16:colId xmlns:a16="http://schemas.microsoft.com/office/drawing/2014/main" val="2949868279"/>
                        </a:ext>
                      </a:extLst>
                    </a:gridCol>
                  </a:tblGrid>
                  <a:tr h="710461">
                    <a:tc>
                      <a:txBody>
                        <a:bodyPr/>
                        <a:lstStyle/>
                        <a:p>
                          <a:pPr algn="ctr"/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Formula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Utility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602074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100000" r="-268478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Considered a poor choice when the class distributions are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highly imbalanced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as it gives high scores to models which just predict the most frequent class (session does not end)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780941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Recall/Sensitivity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187200" r="-268478" b="-1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For all the sessions that actually ended, recall tells us how many we correctly identified. It is a suitable evaluation metric when the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costs of false negatives (wrongly predicting a session as not ending) are high</a:t>
                          </a: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0860423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Specificity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306838" r="-268478" b="-1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Ability of the model to correctly identify a session not ending. It is a suitable evaluation metric when you </a:t>
                          </a:r>
                          <a:r>
                            <a:rPr lang="en-SG" sz="1100" b="1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do not want too many false positives (wrongly predicting a session as ending)</a:t>
                          </a:r>
                          <a:r>
                            <a:rPr lang="en-SG" sz="1100" b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sym typeface="Arial"/>
                            </a:rPr>
                            <a:t>. </a:t>
                          </a:r>
                          <a:endParaRPr lang="en-SG" sz="1100" b="0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9648616"/>
                      </a:ext>
                    </a:extLst>
                  </a:tr>
                  <a:tr h="710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Balanced accuracy</a:t>
                          </a:r>
                          <a:endParaRPr lang="en-SG" sz="1100" b="1" dirty="0"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130" t="-406838" r="-268478" b="-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SG" sz="1100" b="0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Used when </a:t>
                          </a:r>
                          <a:r>
                            <a:rPr lang="en-SG" sz="1100" b="1" dirty="0">
                              <a:solidFill>
                                <a:srgbClr val="21212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both sensitivity and specificity are important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93358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6956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dirty="0">
                <a:solidFill>
                  <a:srgbClr val="212121"/>
                </a:solidFill>
                <a:latin typeface="Roboto" panose="02000000000000000000" pitchFamily="2" charset="0"/>
              </a:rPr>
              <a:t>Confusion Matrix and Performance Metrics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579270" y="1224297"/>
            <a:ext cx="3213316" cy="33053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Performance Metrics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Recall (Sensitivity):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67.8668 %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Specificity: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73.9741 % 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Balanced accuracy: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70.9205 %</a:t>
            </a:r>
          </a:p>
          <a:p>
            <a:pPr algn="l"/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Set Distribution of ‘</a:t>
            </a:r>
            <a:r>
              <a:rPr lang="en-SG" b="1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session_ending_bet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743632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2583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A7129E1-6BED-410B-BDB6-D6EE0D9B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9" y="1226009"/>
            <a:ext cx="5019957" cy="33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58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Baseline Balanced Accuracy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1224297"/>
            <a:ext cx="7679745" cy="25047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baseline balanced accuracy acts as a lower bound to evaluate the performances of the machine learning model.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baseline model will be defined as the dummy predictor where it will 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the majority class (session will not end or 0) all the time.</a:t>
            </a:r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trained model is usually expected to perform better than the baseline model. Otherwise, there is no reason to use the model.</a:t>
            </a:r>
          </a:p>
        </p:txBody>
      </p:sp>
    </p:spTree>
    <p:extLst>
      <p:ext uri="{BB962C8B-B14F-4D97-AF65-F5344CB8AC3E}">
        <p14:creationId xmlns:p14="http://schemas.microsoft.com/office/powerpoint/2010/main" val="642597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Baseline Balanced Accuracy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33661AB-2F25-4948-B67B-57C0A1C2CB05}"/>
                  </a:ext>
                </a:extLst>
              </p:cNvPr>
              <p:cNvSpPr/>
              <p:nvPr/>
            </p:nvSpPr>
            <p:spPr>
              <a:xfrm>
                <a:off x="663424" y="1224298"/>
                <a:ext cx="7679745" cy="3472634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l">
                  <a:lnSpc>
                    <a:spcPct val="150000"/>
                  </a:lnSpc>
                  <a:buFontTx/>
                  <a:buChar char="-"/>
                </a:pP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Given that the baseline model predicts 0 all the time, the </a:t>
                </a:r>
                <a:r>
                  <a:rPr lang="en-SG" b="1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specificity will be 1 (able to detect all negatives)</a:t>
                </a: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. There will be no false positives since the model only predicts 0.</a:t>
                </a:r>
              </a:p>
              <a:p>
                <a:pPr marL="171450" indent="-171450" algn="l">
                  <a:lnSpc>
                    <a:spcPct val="150000"/>
                  </a:lnSpc>
                  <a:buFontTx/>
                  <a:buChar char="-"/>
                </a:pP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On the other hand, the </a:t>
                </a:r>
                <a:r>
                  <a:rPr lang="en-SG" b="1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recall/sensitivity will be 0</a:t>
                </a:r>
                <a:r>
                  <a:rPr lang="en-SG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. Since the baseline model predicts a session not </a:t>
                </a: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ending (0) all the time, it will never predict a session ending (1). Therefore, true positives equal 0.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Baseline balanced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Sensitivity</m:t>
                        </m:r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Specificity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   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SG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212121"/>
                            </a:solidFill>
                            <a:latin typeface="Roboto" panose="02000000000000000000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SG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                                                       = </a:t>
                </a:r>
                <a:r>
                  <a:rPr lang="en-SG" b="1" dirty="0">
                    <a:solidFill>
                      <a:srgbClr val="212121"/>
                    </a:solidFill>
                    <a:latin typeface="Roboto" panose="02000000000000000000" pitchFamily="2" charset="0"/>
                  </a:rPr>
                  <a:t>0.5 or 50%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33661AB-2F25-4948-B67B-57C0A1C2C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4" y="1224298"/>
                <a:ext cx="7679745" cy="347263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00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Baseline Balanced Accuracy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900115" y="1224297"/>
            <a:ext cx="2078830" cy="16418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Baseline Model (Predicts 0 all the time)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C2DF9-75E7-4221-B742-B4DF4ABB5DE3}"/>
              </a:ext>
            </a:extLst>
          </p:cNvPr>
          <p:cNvSpPr/>
          <p:nvPr/>
        </p:nvSpPr>
        <p:spPr>
          <a:xfrm>
            <a:off x="3078230" y="1224297"/>
            <a:ext cx="5758826" cy="16418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Baseline balanced accuracy =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50%</a:t>
            </a:r>
            <a:endParaRPr lang="en-SG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3B945B-AE6B-404F-A47D-8435607C2CBC}"/>
              </a:ext>
            </a:extLst>
          </p:cNvPr>
          <p:cNvSpPr/>
          <p:nvPr/>
        </p:nvSpPr>
        <p:spPr>
          <a:xfrm>
            <a:off x="900115" y="3055126"/>
            <a:ext cx="2078830" cy="1641806"/>
          </a:xfrm>
          <a:prstGeom prst="roundRect">
            <a:avLst/>
          </a:prstGeom>
          <a:solidFill>
            <a:srgbClr val="E1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sz="1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6B753F-4794-4F46-B28A-70C59525FBB7}"/>
              </a:ext>
            </a:extLst>
          </p:cNvPr>
          <p:cNvSpPr/>
          <p:nvPr/>
        </p:nvSpPr>
        <p:spPr>
          <a:xfrm>
            <a:off x="3078230" y="3055126"/>
            <a:ext cx="5758826" cy="1641806"/>
          </a:xfrm>
          <a:prstGeom prst="roundRect">
            <a:avLst/>
          </a:prstGeom>
          <a:solidFill>
            <a:srgbClr val="E1FE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</a:rPr>
              <a:t>B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alanced accuracy = 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70.9205%</a:t>
            </a:r>
          </a:p>
          <a:p>
            <a:pPr algn="ctr">
              <a:lnSpc>
                <a:spcPct val="150000"/>
              </a:lnSpc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 tree has </a:t>
            </a: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better balanced accuracy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than the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270173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</a:rPr>
              <a:t>Obtain the Feature Importance Based on the Best Decision Tree</a:t>
            </a:r>
            <a:endParaRPr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0216" y="3084435"/>
            <a:ext cx="7817151" cy="138223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importance is calculated as the decrease in node impurity weighted by the probability of reaching that node.</a:t>
            </a:r>
          </a:p>
          <a:p>
            <a:pPr marL="285750" indent="-285750" algn="l"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Each node probability can be calculated by the number of samples that reach it, divided by the total number of samples. The higher the value the more important the feature.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07E18-DB6F-4AB9-A9B3-9A889105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4" y="1224298"/>
            <a:ext cx="3301357" cy="16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32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Selection Based on Recursive Feature Elimination of Logistic Regression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663424" y="1224297"/>
            <a:ext cx="7679745" cy="347263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 steps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Recursive feature elimination searches for a subset of features by starting with all features in the training dataset and successfully removing features until the desired number is achieved.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is achieved by fitting the given machine learning algorithm (logistic regression in this case), ranking features by importance, discarding the least important features, and re-fitting the model. This process is repeated until a specified number of features remains.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needs to have some coefficient or feature importance calculation internally</a:t>
            </a:r>
          </a:p>
        </p:txBody>
      </p:sp>
    </p:spTree>
    <p:extLst>
      <p:ext uri="{BB962C8B-B14F-4D97-AF65-F5344CB8AC3E}">
        <p14:creationId xmlns:p14="http://schemas.microsoft.com/office/powerpoint/2010/main" val="2834062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Selection Based on Recursive Feature Elimination of Logistic Regression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49C35-1686-4786-98C5-2EC52FA4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01" y="1224297"/>
            <a:ext cx="3106800" cy="237175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BB7062-9A51-4C1F-9A62-FE3553E113B7}"/>
              </a:ext>
            </a:extLst>
          </p:cNvPr>
          <p:cNvSpPr/>
          <p:nvPr/>
        </p:nvSpPr>
        <p:spPr>
          <a:xfrm>
            <a:off x="4800601" y="1224297"/>
            <a:ext cx="3213316" cy="330534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Performance Metrics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Recall (Sensitivity):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8.5599 %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Specificity: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99.5995 % </a:t>
            </a:r>
          </a:p>
          <a:p>
            <a:pPr marL="285750" indent="-285750" algn="l">
              <a:buFontTx/>
              <a:buChar char="-"/>
            </a:pPr>
            <a:r>
              <a:rPr lang="en-SG" b="1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Balanced accuracy: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54.0777 %</a:t>
            </a:r>
          </a:p>
          <a:p>
            <a:pPr algn="l"/>
            <a:endParaRPr lang="en-SG" b="0" i="0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Testing Set Distribution of ‘</a:t>
            </a:r>
            <a:r>
              <a:rPr lang="en-SG" b="1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session_ending_bet</a:t>
            </a: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743632</a:t>
            </a:r>
          </a:p>
          <a:p>
            <a:pPr marL="285750" indent="-285750" algn="l">
              <a:buFontTx/>
              <a:buChar char="-"/>
            </a:pPr>
            <a:r>
              <a:rPr lang="en-SG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1:</a:t>
            </a:r>
            <a:r>
              <a:rPr lang="en-SG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2583</a:t>
            </a:r>
          </a:p>
        </p:txBody>
      </p:sp>
    </p:spTree>
    <p:extLst>
      <p:ext uri="{BB962C8B-B14F-4D97-AF65-F5344CB8AC3E}">
        <p14:creationId xmlns:p14="http://schemas.microsoft.com/office/powerpoint/2010/main" val="52976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5.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CONCLUSION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001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SG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Comparison of Feature Rankings Across Different Methods</a:t>
            </a:r>
            <a:endParaRPr sz="2800" b="1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69AE21-5612-42E1-8377-FE8231FDC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33557"/>
              </p:ext>
            </p:extLst>
          </p:nvPr>
        </p:nvGraphicFramePr>
        <p:xfrm>
          <a:off x="225392" y="1223662"/>
          <a:ext cx="8686800" cy="347263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2513790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9984332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971625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7415426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5479445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83076825"/>
                    </a:ext>
                  </a:extLst>
                </a:gridCol>
              </a:tblGrid>
              <a:tr h="455928"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lost_money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lowered_wager</a:t>
                      </a:r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sess_len_min</a:t>
                      </a:r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withdrew_funds 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 err="1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loss_streak_counter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499911"/>
                  </a:ext>
                </a:extLst>
              </a:tr>
              <a:tr h="100556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1212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Odds Ratio Confidence Interval (Logistic regression)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049611"/>
                  </a:ext>
                </a:extLst>
              </a:tr>
              <a:tr h="1005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Variable Importance (Decision Tree)</a:t>
                      </a:r>
                    </a:p>
                    <a:p>
                      <a:pPr algn="ctr"/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184412"/>
                  </a:ext>
                </a:extLst>
              </a:tr>
              <a:tr h="1005569">
                <a:tc>
                  <a:txBody>
                    <a:bodyPr/>
                    <a:lstStyle/>
                    <a:p>
                      <a:pPr algn="ctr"/>
                      <a:r>
                        <a:rPr lang="en-SG" sz="1100" b="1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Recursive Feature Elimination (Logistic Regression)</a:t>
                      </a:r>
                      <a:endParaRPr lang="en-SG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E1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SG" sz="11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74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0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Dataset Overview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795599"/>
            <a:ext cx="7679744" cy="3901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AD19F-BF43-4D90-90DE-D7E4926B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75" y="857400"/>
            <a:ext cx="7315834" cy="181371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2656B0-3490-4B4F-88AD-2433F5E1087F}"/>
              </a:ext>
            </a:extLst>
          </p:cNvPr>
          <p:cNvSpPr/>
          <p:nvPr/>
        </p:nvSpPr>
        <p:spPr>
          <a:xfrm>
            <a:off x="910875" y="2843212"/>
            <a:ext cx="3661125" cy="18537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DIMENSIONS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rows: </a:t>
            </a:r>
            <a:r>
              <a:rPr lang="en-US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2487382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columns: </a:t>
            </a:r>
            <a:r>
              <a:rPr lang="en-US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SG" sz="16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36434F-A9AE-4017-ABDC-1344C77F8385}"/>
              </a:ext>
            </a:extLst>
          </p:cNvPr>
          <p:cNvSpPr/>
          <p:nvPr/>
        </p:nvSpPr>
        <p:spPr>
          <a:xfrm>
            <a:off x="4582761" y="2843212"/>
            <a:ext cx="3661125" cy="18537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DATATYPES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gameutctime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object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betWager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float64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betPayout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float64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sessionBalance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float64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userid_masked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int64 </a:t>
            </a:r>
          </a:p>
          <a:p>
            <a:pPr algn="ctr"/>
            <a:r>
              <a:rPr lang="en-SG" sz="16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sessionid_masked</a:t>
            </a:r>
            <a:r>
              <a:rPr lang="en-SG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SG" sz="16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int64</a:t>
            </a:r>
          </a:p>
        </p:txBody>
      </p:sp>
    </p:spTree>
    <p:extLst>
      <p:ext uri="{BB962C8B-B14F-4D97-AF65-F5344CB8AC3E}">
        <p14:creationId xmlns:p14="http://schemas.microsoft.com/office/powerpoint/2010/main" val="3911683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791450" y="1991850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bg1"/>
                </a:solidFill>
              </a:rPr>
              <a:t>Thank You</a:t>
            </a:r>
            <a:endParaRPr sz="6000" b="1" dirty="0">
              <a:solidFill>
                <a:schemeClr val="bg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</a:rPr>
              <a:t>Check for Missing Values/Duplicate Rows/Data Anomalies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212121"/>
                </a:solidFill>
                <a:latin typeface="+mn-lt"/>
              </a:rPr>
              <a:t>     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Missing values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                        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Duplicate rows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114300" indent="0">
              <a:buNone/>
            </a:pPr>
            <a:r>
              <a:rPr lang="en-SG" sz="1200" dirty="0">
                <a:solidFill>
                  <a:srgbClr val="212121"/>
                </a:solidFill>
                <a:latin typeface="+mn-lt"/>
              </a:rPr>
              <a:t>                                                     </a:t>
            </a:r>
            <a:r>
              <a:rPr lang="en-SG" sz="1400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gameutctime</a:t>
            </a: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en-SG" sz="1400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sessionid_masked</a:t>
            </a: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should keep all rows unique</a:t>
            </a:r>
            <a:endParaRPr lang="en-US" sz="1400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 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rgbClr val="212121"/>
                </a:solidFill>
                <a:latin typeface="+mn-lt"/>
              </a:rPr>
              <a:t>    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anomalies</a:t>
            </a:r>
          </a:p>
          <a:p>
            <a:pPr marL="114300" indent="0" algn="l">
              <a:buNone/>
            </a:pP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1) No negative bet wager</a:t>
            </a:r>
          </a:p>
          <a:p>
            <a:pPr marL="114300" indent="0" algn="l">
              <a:buNone/>
            </a:pP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2) No negative bet </a:t>
            </a:r>
            <a:r>
              <a:rPr lang="en-SG" sz="1400" dirty="0" err="1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payout</a:t>
            </a:r>
            <a:endParaRPr lang="en-SG" sz="1400" dirty="0">
              <a:solidFill>
                <a:srgbClr val="21212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en-SG" sz="1400" dirty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3) No negative session balance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CD5F0-9A3B-484D-910E-3B9234DD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7" y="1818770"/>
            <a:ext cx="1483595" cy="99981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57023-9BCF-4672-8B57-5A0FB1F9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28" y="1818770"/>
            <a:ext cx="4472145" cy="715752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3CA0F-F504-4947-849C-3E754BF37912}"/>
              </a:ext>
            </a:extLst>
          </p:cNvPr>
          <p:cNvCxnSpPr>
            <a:cxnSpLocks/>
          </p:cNvCxnSpPr>
          <p:nvPr/>
        </p:nvCxnSpPr>
        <p:spPr>
          <a:xfrm>
            <a:off x="782240" y="2957512"/>
            <a:ext cx="75795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B4A3015-5BE3-4366-8912-8F37DE78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224" y="3596290"/>
            <a:ext cx="4858351" cy="64582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8342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rgbClr val="002060"/>
                </a:solidFill>
              </a:rPr>
              <a:t>Check Number of Unique Values in Each Column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8A0DF-7ECD-4A94-89DA-3F819683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6901"/>
              </p:ext>
            </p:extLst>
          </p:nvPr>
        </p:nvGraphicFramePr>
        <p:xfrm>
          <a:off x="800830" y="1224297"/>
          <a:ext cx="7679742" cy="3546282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559914">
                  <a:extLst>
                    <a:ext uri="{9D8B030D-6E8A-4147-A177-3AD203B41FA5}">
                      <a16:colId xmlns:a16="http://schemas.microsoft.com/office/drawing/2014/main" val="4100269912"/>
                    </a:ext>
                  </a:extLst>
                </a:gridCol>
                <a:gridCol w="2559914">
                  <a:extLst>
                    <a:ext uri="{9D8B030D-6E8A-4147-A177-3AD203B41FA5}">
                      <a16:colId xmlns:a16="http://schemas.microsoft.com/office/drawing/2014/main" val="3070797296"/>
                    </a:ext>
                  </a:extLst>
                </a:gridCol>
                <a:gridCol w="2559914">
                  <a:extLst>
                    <a:ext uri="{9D8B030D-6E8A-4147-A177-3AD203B41FA5}">
                      <a16:colId xmlns:a16="http://schemas.microsoft.com/office/drawing/2014/main" val="1195457668"/>
                    </a:ext>
                  </a:extLst>
                </a:gridCol>
              </a:tblGrid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Column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of unique values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Comments (if any)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36885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gameutctime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2441545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Can be repeated if different players start a bet simultaneously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65500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betWager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10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Exists in 10 different amounts (based on this dataset)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550368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betPayout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742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Depends on the bet wager and the </a:t>
                      </a:r>
                      <a:r>
                        <a:rPr lang="en-SG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payout</a:t>
                      </a: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 odds (mostly 0 as most bets do not pay out)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74618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sessionBalance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309705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N/A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788013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userid_masked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4036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4036 unique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92425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ctr"/>
                      <a:r>
                        <a:rPr lang="en-SG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sessionid_masked</a:t>
                      </a:r>
                      <a:endParaRPr lang="en-SG" sz="12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8435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8435 sessions (average 2 sessions/user)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20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6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66898"/>
            <a:ext cx="735018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D</a:t>
            </a:r>
            <a:r>
              <a:rPr lang="en-SG" b="1" dirty="0" err="1">
                <a:solidFill>
                  <a:srgbClr val="002060"/>
                </a:solidFill>
              </a:rPr>
              <a:t>escriptive</a:t>
            </a:r>
            <a:r>
              <a:rPr lang="en-SG" b="1" dirty="0">
                <a:solidFill>
                  <a:srgbClr val="002060"/>
                </a:solidFill>
              </a:rPr>
              <a:t> Statistics of Continuous Features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0831" y="1224298"/>
            <a:ext cx="7679744" cy="3472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  <a:p>
            <a:pPr marL="571500" indent="-457200">
              <a:buAutoNum type="arabicParenR"/>
            </a:pP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8A0DF-7ECD-4A94-89DA-3F819683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91941"/>
              </p:ext>
            </p:extLst>
          </p:nvPr>
        </p:nvGraphicFramePr>
        <p:xfrm>
          <a:off x="344999" y="1224298"/>
          <a:ext cx="5323306" cy="3552304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887217">
                  <a:extLst>
                    <a:ext uri="{9D8B030D-6E8A-4147-A177-3AD203B41FA5}">
                      <a16:colId xmlns:a16="http://schemas.microsoft.com/office/drawing/2014/main" val="4100269912"/>
                    </a:ext>
                  </a:extLst>
                </a:gridCol>
                <a:gridCol w="887217">
                  <a:extLst>
                    <a:ext uri="{9D8B030D-6E8A-4147-A177-3AD203B41FA5}">
                      <a16:colId xmlns:a16="http://schemas.microsoft.com/office/drawing/2014/main" val="1872678658"/>
                    </a:ext>
                  </a:extLst>
                </a:gridCol>
                <a:gridCol w="1774436">
                  <a:extLst>
                    <a:ext uri="{9D8B030D-6E8A-4147-A177-3AD203B41FA5}">
                      <a16:colId xmlns:a16="http://schemas.microsoft.com/office/drawing/2014/main" val="3070797296"/>
                    </a:ext>
                  </a:extLst>
                </a:gridCol>
                <a:gridCol w="1774436">
                  <a:extLst>
                    <a:ext uri="{9D8B030D-6E8A-4147-A177-3AD203B41FA5}">
                      <a16:colId xmlns:a16="http://schemas.microsoft.com/office/drawing/2014/main" val="1195457668"/>
                    </a:ext>
                  </a:extLst>
                </a:gridCol>
              </a:tblGrid>
              <a:tr h="444038">
                <a:tc>
                  <a:txBody>
                    <a:bodyPr/>
                    <a:lstStyle/>
                    <a:p>
                      <a:pPr algn="ctr"/>
                      <a:endParaRPr lang="en-SG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betWager</a:t>
                      </a:r>
                      <a:endParaRPr lang="en-SG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betPayout</a:t>
                      </a:r>
                      <a:endParaRPr lang="en-SG" sz="12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sessionBalance</a:t>
                      </a:r>
                      <a:endParaRPr lang="en-SG"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36885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1182.10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65500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8117.79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550368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74618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115.08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788013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294.83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92425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75%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741.35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206205"/>
                  </a:ext>
                </a:extLst>
              </a:tr>
              <a:tr h="444038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max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900.00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50500.00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382191.50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9832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661AB-2F25-4948-B67B-57C0A1C2CB05}"/>
              </a:ext>
            </a:extLst>
          </p:cNvPr>
          <p:cNvSpPr/>
          <p:nvPr/>
        </p:nvSpPr>
        <p:spPr>
          <a:xfrm>
            <a:off x="5904994" y="1224298"/>
            <a:ext cx="2981406" cy="33905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Mean bet </a:t>
            </a:r>
            <a:r>
              <a:rPr lang="en-SG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payout</a:t>
            </a:r>
            <a:r>
              <a:rPr lang="en-SG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 &lt; Mean bet wager</a:t>
            </a:r>
          </a:p>
          <a:p>
            <a:pPr marL="171450" lvl="1" indent="-171450">
              <a:buFontTx/>
              <a:buChar char="-"/>
            </a:pPr>
            <a:r>
              <a:rPr lang="en-S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A player can expect to receive back (13.26/13.74)*100 = $96.50 for every $100 wagered.</a:t>
            </a:r>
          </a:p>
          <a:p>
            <a:pPr marL="171450" lvl="1" indent="-171450">
              <a:buFontTx/>
              <a:buChar char="-"/>
            </a:pPr>
            <a:r>
              <a:rPr lang="en-S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House edge ~ 3.5% based on this dataset</a:t>
            </a:r>
          </a:p>
          <a:p>
            <a:pPr lvl="1"/>
            <a:endParaRPr lang="en-SG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</a:endParaRPr>
          </a:p>
          <a:p>
            <a:r>
              <a:rPr lang="en-SG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Session Balance</a:t>
            </a:r>
          </a:p>
          <a:p>
            <a:pPr marL="171450" indent="-171450">
              <a:buFontTx/>
              <a:buChar char="-"/>
            </a:pPr>
            <a:r>
              <a:rPr lang="en-S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rPr>
              <a:t>Most players' balances hover below $1000 with some extreme cases</a:t>
            </a:r>
            <a:endParaRPr lang="en-S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</a:rPr>
              <a:t>2.</a:t>
            </a:r>
            <a:endParaRPr sz="7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 dirty="0"/>
              <a:t>EXPLORATORY DATA ANALYSIS AND FEATURE ENGINEERING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SG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aleway" pitchFamily="2" charset="0"/>
              </a:rPr>
              <a:t>Visualizations/Hypothesis testing/Creation of binary label/Creation of informative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69643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3336</Words>
  <Application>Microsoft Office PowerPoint</Application>
  <PresentationFormat>On-screen Show (16:9)</PresentationFormat>
  <Paragraphs>453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Roboto</vt:lpstr>
      <vt:lpstr>Raleway</vt:lpstr>
      <vt:lpstr>Cambria Math</vt:lpstr>
      <vt:lpstr>Arial</vt:lpstr>
      <vt:lpstr>Lato</vt:lpstr>
      <vt:lpstr>Antonio template</vt:lpstr>
      <vt:lpstr>Task (Dataset provided) What kind of experiences/triggers leads to an increased likelihood of a session ending? </vt:lpstr>
      <vt:lpstr>High-level Data-Driven Approach</vt:lpstr>
      <vt:lpstr>High-level Data-Driven Approach</vt:lpstr>
      <vt:lpstr>1. DATA LOADING/CLEANING/ UNDERSTANDING</vt:lpstr>
      <vt:lpstr>Dataset Overview</vt:lpstr>
      <vt:lpstr>Check for Missing Values/Duplicate Rows/Data Anomalies</vt:lpstr>
      <vt:lpstr>Check Number of Unique Values in Each Column</vt:lpstr>
      <vt:lpstr>Descriptive Statistics of Continuous Features</vt:lpstr>
      <vt:lpstr>2. EXPLORATORY DATA ANALYSIS AND FEATURE ENGINEERING</vt:lpstr>
      <vt:lpstr>    Countplot of Bet Wager</vt:lpstr>
      <vt:lpstr>    Density Plot of Bet Payout</vt:lpstr>
      <vt:lpstr>    Distribution of Bet Payouts for Different Bet Wagers</vt:lpstr>
      <vt:lpstr>    Boxplots of Session Balance (With and Without Outliers)</vt:lpstr>
      <vt:lpstr>    Countplot of Total Sessions Distribution</vt:lpstr>
      <vt:lpstr>    Creation of Binary Class Label ‘session_ending_bet’</vt:lpstr>
      <vt:lpstr>    Distribution of Bet Wager Based on Whether the Session Ended</vt:lpstr>
      <vt:lpstr>    Distribution of Bet Payout Based on Whether the Session Ended</vt:lpstr>
      <vt:lpstr>    Distribution of Session Balance Based on Whether the Session Ended</vt:lpstr>
      <vt:lpstr>    Feature Engineering Approach</vt:lpstr>
      <vt:lpstr>    Feature Engineering Approach</vt:lpstr>
      <vt:lpstr>  Engineered Feature: ‘lost_money’</vt:lpstr>
      <vt:lpstr>  Engineered Feature: ‘lost_money’</vt:lpstr>
      <vt:lpstr>  Engineered Feature: ‘lowered_wager’</vt:lpstr>
      <vt:lpstr>  Engineered Feature: ‘lowered_wager’</vt:lpstr>
      <vt:lpstr>  Engineered Feature: ‘sess_len_min’</vt:lpstr>
      <vt:lpstr>  Engineered Feature: ‘sess_len_min’</vt:lpstr>
      <vt:lpstr>  Engineered Feature: ‘withdrew_funds’</vt:lpstr>
      <vt:lpstr>  Engineered Feature: ‘withdrew_funds’</vt:lpstr>
      <vt:lpstr>  Engineered Feature: ‘loss_streak_counter’</vt:lpstr>
      <vt:lpstr>  Engineered Feature: ‘loss_streak_counter’</vt:lpstr>
      <vt:lpstr>3. EXPLANATORY MODELING</vt:lpstr>
      <vt:lpstr>    Explanatory Modeling (Logistic Regression)</vt:lpstr>
      <vt:lpstr>    Raw Model Summary</vt:lpstr>
      <vt:lpstr>    Odds Ratio Confidence Interval</vt:lpstr>
      <vt:lpstr>    Check for the absence of multicollinearity</vt:lpstr>
      <vt:lpstr>4. PREDICTIVE MODELING</vt:lpstr>
      <vt:lpstr>    Predictive Modeling</vt:lpstr>
      <vt:lpstr>    Feature Selection Based on Decision Tree Variable Importance</vt:lpstr>
      <vt:lpstr>    Confusion Matrix Trade-offs</vt:lpstr>
      <vt:lpstr>    Choice of Evaluation Metrics</vt:lpstr>
      <vt:lpstr>    Confusion Matrix and Performance Metrics</vt:lpstr>
      <vt:lpstr>    Baseline Balanced Accuracy</vt:lpstr>
      <vt:lpstr>    Baseline Balanced Accuracy</vt:lpstr>
      <vt:lpstr>    Baseline Balanced Accuracy</vt:lpstr>
      <vt:lpstr>    Obtain the Feature Importance Based on the Best Decision Tree</vt:lpstr>
      <vt:lpstr>    Feature Selection Based on Recursive Feature Elimination of Logistic Regression</vt:lpstr>
      <vt:lpstr>    Feature Selection Based on Recursive Feature Elimination of Logistic Regression</vt:lpstr>
      <vt:lpstr>5. CONCLUSION</vt:lpstr>
      <vt:lpstr>    Comparison of Feature Rankings Across Different Methods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Tan Jing Yu, Denis</cp:lastModifiedBy>
  <cp:revision>78</cp:revision>
  <dcterms:modified xsi:type="dcterms:W3CDTF">2022-12-17T12:24:22Z</dcterms:modified>
</cp:coreProperties>
</file>