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39"/>
  </p:notesMasterIdLst>
  <p:sldIdLst>
    <p:sldId id="256" r:id="rId2"/>
    <p:sldId id="258" r:id="rId3"/>
    <p:sldId id="259" r:id="rId4"/>
    <p:sldId id="291" r:id="rId5"/>
    <p:sldId id="292" r:id="rId6"/>
    <p:sldId id="293" r:id="rId7"/>
    <p:sldId id="294" r:id="rId8"/>
    <p:sldId id="286" r:id="rId9"/>
    <p:sldId id="295" r:id="rId10"/>
    <p:sldId id="296" r:id="rId11"/>
    <p:sldId id="297" r:id="rId12"/>
    <p:sldId id="287" r:id="rId13"/>
    <p:sldId id="298" r:id="rId14"/>
    <p:sldId id="299" r:id="rId15"/>
    <p:sldId id="300" r:id="rId16"/>
    <p:sldId id="301" r:id="rId17"/>
    <p:sldId id="302" r:id="rId18"/>
    <p:sldId id="304" r:id="rId19"/>
    <p:sldId id="305" r:id="rId20"/>
    <p:sldId id="306" r:id="rId21"/>
    <p:sldId id="307" r:id="rId22"/>
    <p:sldId id="308" r:id="rId23"/>
    <p:sldId id="309" r:id="rId24"/>
    <p:sldId id="310" r:id="rId25"/>
    <p:sldId id="311" r:id="rId26"/>
    <p:sldId id="288" r:id="rId27"/>
    <p:sldId id="313" r:id="rId28"/>
    <p:sldId id="312" r:id="rId29"/>
    <p:sldId id="314" r:id="rId30"/>
    <p:sldId id="289" r:id="rId31"/>
    <p:sldId id="317" r:id="rId32"/>
    <p:sldId id="315" r:id="rId33"/>
    <p:sldId id="316" r:id="rId34"/>
    <p:sldId id="290" r:id="rId35"/>
    <p:sldId id="318" r:id="rId36"/>
    <p:sldId id="319" r:id="rId37"/>
    <p:sldId id="278"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93D8F2-FF7D-4E08-8FB6-CEF23F626F5B}">
  <a:tblStyle styleId="{6693D8F2-FF7D-4E08-8FB6-CEF23F626F5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22CC72-EDAF-4A06-AB2D-AD46234E2F8C}"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SG"/>
        </a:p>
      </dgm:t>
    </dgm:pt>
    <dgm:pt modelId="{7F579B88-FF14-4485-B906-75886CABB2BD}">
      <dgm:prSet phldrT="[Text]"/>
      <dgm:spPr/>
      <dgm:t>
        <a:bodyPr/>
        <a:lstStyle/>
        <a:p>
          <a:r>
            <a:rPr lang="en-US" dirty="0"/>
            <a:t>Data loading and cleaning</a:t>
          </a:r>
          <a:endParaRPr lang="en-SG" dirty="0"/>
        </a:p>
      </dgm:t>
    </dgm:pt>
    <dgm:pt modelId="{646AFC78-3F56-498A-9C39-CF7BCF8EEE2F}" type="parTrans" cxnId="{993C1BEF-EB1D-4DD6-99D9-C057A1856D06}">
      <dgm:prSet/>
      <dgm:spPr/>
      <dgm:t>
        <a:bodyPr/>
        <a:lstStyle/>
        <a:p>
          <a:endParaRPr lang="en-SG"/>
        </a:p>
      </dgm:t>
    </dgm:pt>
    <dgm:pt modelId="{DEC29BFB-22C1-4448-BD15-6A5AB5098966}" type="sibTrans" cxnId="{993C1BEF-EB1D-4DD6-99D9-C057A1856D06}">
      <dgm:prSet/>
      <dgm:spPr/>
      <dgm:t>
        <a:bodyPr/>
        <a:lstStyle/>
        <a:p>
          <a:endParaRPr lang="en-SG"/>
        </a:p>
      </dgm:t>
    </dgm:pt>
    <dgm:pt modelId="{AF19FE8F-E551-4B02-A652-6135AB330F6C}">
      <dgm:prSet phldrT="[Text]"/>
      <dgm:spPr/>
      <dgm:t>
        <a:bodyPr/>
        <a:lstStyle/>
        <a:p>
          <a:r>
            <a:rPr lang="en-US" dirty="0"/>
            <a:t>Exploratory data analysis</a:t>
          </a:r>
          <a:endParaRPr lang="en-SG" dirty="0"/>
        </a:p>
      </dgm:t>
    </dgm:pt>
    <dgm:pt modelId="{C47FE95E-D589-44B9-9802-F00E012AD355}" type="parTrans" cxnId="{B3CB629F-CD58-4926-821B-0DD1B7E06BFE}">
      <dgm:prSet/>
      <dgm:spPr/>
      <dgm:t>
        <a:bodyPr/>
        <a:lstStyle/>
        <a:p>
          <a:endParaRPr lang="en-SG"/>
        </a:p>
      </dgm:t>
    </dgm:pt>
    <dgm:pt modelId="{E849C301-730D-4E4D-9485-8CE162F6CCDC}" type="sibTrans" cxnId="{B3CB629F-CD58-4926-821B-0DD1B7E06BFE}">
      <dgm:prSet/>
      <dgm:spPr/>
      <dgm:t>
        <a:bodyPr/>
        <a:lstStyle/>
        <a:p>
          <a:endParaRPr lang="en-SG"/>
        </a:p>
      </dgm:t>
    </dgm:pt>
    <dgm:pt modelId="{0FB27A6C-2D88-48BB-A673-8302BAA954D2}">
      <dgm:prSet phldrT="[Text]"/>
      <dgm:spPr/>
      <dgm:t>
        <a:bodyPr/>
        <a:lstStyle/>
        <a:p>
          <a:r>
            <a:rPr lang="en-US" dirty="0"/>
            <a:t>Data preprocessing</a:t>
          </a:r>
          <a:endParaRPr lang="en-SG" dirty="0"/>
        </a:p>
      </dgm:t>
    </dgm:pt>
    <dgm:pt modelId="{DE19D240-697C-4DC2-AB5B-8552D9CD35F5}" type="parTrans" cxnId="{29DB6D76-17E7-4A30-B008-5926C57E5462}">
      <dgm:prSet/>
      <dgm:spPr/>
      <dgm:t>
        <a:bodyPr/>
        <a:lstStyle/>
        <a:p>
          <a:endParaRPr lang="en-SG"/>
        </a:p>
      </dgm:t>
    </dgm:pt>
    <dgm:pt modelId="{E36BE053-B6B4-4489-AC60-CE86A5E1DAAE}" type="sibTrans" cxnId="{29DB6D76-17E7-4A30-B008-5926C57E5462}">
      <dgm:prSet/>
      <dgm:spPr/>
      <dgm:t>
        <a:bodyPr/>
        <a:lstStyle/>
        <a:p>
          <a:endParaRPr lang="en-SG"/>
        </a:p>
      </dgm:t>
    </dgm:pt>
    <dgm:pt modelId="{3BDD2343-DDC0-4DC8-919D-8D4B7BB7562F}">
      <dgm:prSet phldrT="[Text]"/>
      <dgm:spPr/>
      <dgm:t>
        <a:bodyPr/>
        <a:lstStyle/>
        <a:p>
          <a:r>
            <a:rPr lang="en-US" dirty="0"/>
            <a:t>Time series split</a:t>
          </a:r>
          <a:endParaRPr lang="en-SG" dirty="0"/>
        </a:p>
      </dgm:t>
    </dgm:pt>
    <dgm:pt modelId="{018E782B-FB73-46E8-9ECE-519F38ABB8C3}" type="parTrans" cxnId="{62FEA978-A128-43E1-854B-5F6EB298EFFD}">
      <dgm:prSet/>
      <dgm:spPr/>
      <dgm:t>
        <a:bodyPr/>
        <a:lstStyle/>
        <a:p>
          <a:endParaRPr lang="en-SG"/>
        </a:p>
      </dgm:t>
    </dgm:pt>
    <dgm:pt modelId="{887D3E0B-70EC-40DF-980F-CFB800DDB814}" type="sibTrans" cxnId="{62FEA978-A128-43E1-854B-5F6EB298EFFD}">
      <dgm:prSet/>
      <dgm:spPr/>
      <dgm:t>
        <a:bodyPr/>
        <a:lstStyle/>
        <a:p>
          <a:endParaRPr lang="en-SG"/>
        </a:p>
      </dgm:t>
    </dgm:pt>
    <dgm:pt modelId="{446659DE-94F8-4281-BA1D-362B53E8894B}">
      <dgm:prSet phldrT="[Text]"/>
      <dgm:spPr/>
      <dgm:t>
        <a:bodyPr/>
        <a:lstStyle/>
        <a:p>
          <a:r>
            <a:rPr lang="en-US" dirty="0"/>
            <a:t>Model building and evaluation</a:t>
          </a:r>
          <a:endParaRPr lang="en-SG" dirty="0"/>
        </a:p>
      </dgm:t>
    </dgm:pt>
    <dgm:pt modelId="{C29D0268-3604-4FFE-8D17-6E94234949AA}" type="parTrans" cxnId="{FB37C0E1-DCFC-4477-829F-14421BABCD9A}">
      <dgm:prSet/>
      <dgm:spPr/>
      <dgm:t>
        <a:bodyPr/>
        <a:lstStyle/>
        <a:p>
          <a:endParaRPr lang="en-SG"/>
        </a:p>
      </dgm:t>
    </dgm:pt>
    <dgm:pt modelId="{460B2D33-1C29-4AA2-8D88-861DAEE1948E}" type="sibTrans" cxnId="{FB37C0E1-DCFC-4477-829F-14421BABCD9A}">
      <dgm:prSet/>
      <dgm:spPr/>
      <dgm:t>
        <a:bodyPr/>
        <a:lstStyle/>
        <a:p>
          <a:endParaRPr lang="en-SG"/>
        </a:p>
      </dgm:t>
    </dgm:pt>
    <dgm:pt modelId="{18D2AAD1-AE53-4273-B959-6909E8425E3E}" type="pres">
      <dgm:prSet presAssocID="{1622CC72-EDAF-4A06-AB2D-AD46234E2F8C}" presName="cycle" presStyleCnt="0">
        <dgm:presLayoutVars>
          <dgm:dir/>
          <dgm:resizeHandles val="exact"/>
        </dgm:presLayoutVars>
      </dgm:prSet>
      <dgm:spPr/>
    </dgm:pt>
    <dgm:pt modelId="{0E360268-D511-43A4-8F32-285E35674F3C}" type="pres">
      <dgm:prSet presAssocID="{7F579B88-FF14-4485-B906-75886CABB2BD}" presName="node" presStyleLbl="node1" presStyleIdx="0" presStyleCnt="5">
        <dgm:presLayoutVars>
          <dgm:bulletEnabled val="1"/>
        </dgm:presLayoutVars>
      </dgm:prSet>
      <dgm:spPr/>
    </dgm:pt>
    <dgm:pt modelId="{2A398D27-D60A-49C0-90B8-FDA726F40376}" type="pres">
      <dgm:prSet presAssocID="{7F579B88-FF14-4485-B906-75886CABB2BD}" presName="spNode" presStyleCnt="0"/>
      <dgm:spPr/>
    </dgm:pt>
    <dgm:pt modelId="{0AC92D64-BD5B-4B2E-B5AF-1F602A6FD3AC}" type="pres">
      <dgm:prSet presAssocID="{DEC29BFB-22C1-4448-BD15-6A5AB5098966}" presName="sibTrans" presStyleLbl="sibTrans1D1" presStyleIdx="0" presStyleCnt="5"/>
      <dgm:spPr/>
    </dgm:pt>
    <dgm:pt modelId="{BB408903-2D30-40D7-AF75-0220EE32137C}" type="pres">
      <dgm:prSet presAssocID="{AF19FE8F-E551-4B02-A652-6135AB330F6C}" presName="node" presStyleLbl="node1" presStyleIdx="1" presStyleCnt="5">
        <dgm:presLayoutVars>
          <dgm:bulletEnabled val="1"/>
        </dgm:presLayoutVars>
      </dgm:prSet>
      <dgm:spPr/>
    </dgm:pt>
    <dgm:pt modelId="{011AEA18-8277-422E-81E1-5491D13343C6}" type="pres">
      <dgm:prSet presAssocID="{AF19FE8F-E551-4B02-A652-6135AB330F6C}" presName="spNode" presStyleCnt="0"/>
      <dgm:spPr/>
    </dgm:pt>
    <dgm:pt modelId="{E49097C2-762F-48B1-B388-1FD974FA37D8}" type="pres">
      <dgm:prSet presAssocID="{E849C301-730D-4E4D-9485-8CE162F6CCDC}" presName="sibTrans" presStyleLbl="sibTrans1D1" presStyleIdx="1" presStyleCnt="5"/>
      <dgm:spPr/>
    </dgm:pt>
    <dgm:pt modelId="{7C0BF95C-E1C7-4153-A3FC-DE0B80EA5B47}" type="pres">
      <dgm:prSet presAssocID="{0FB27A6C-2D88-48BB-A673-8302BAA954D2}" presName="node" presStyleLbl="node1" presStyleIdx="2" presStyleCnt="5">
        <dgm:presLayoutVars>
          <dgm:bulletEnabled val="1"/>
        </dgm:presLayoutVars>
      </dgm:prSet>
      <dgm:spPr/>
    </dgm:pt>
    <dgm:pt modelId="{37D05847-8C91-4A9B-B7EF-6D6AAB1F4302}" type="pres">
      <dgm:prSet presAssocID="{0FB27A6C-2D88-48BB-A673-8302BAA954D2}" presName="spNode" presStyleCnt="0"/>
      <dgm:spPr/>
    </dgm:pt>
    <dgm:pt modelId="{26E75643-71B1-44A6-9507-A349258CF278}" type="pres">
      <dgm:prSet presAssocID="{E36BE053-B6B4-4489-AC60-CE86A5E1DAAE}" presName="sibTrans" presStyleLbl="sibTrans1D1" presStyleIdx="2" presStyleCnt="5"/>
      <dgm:spPr/>
    </dgm:pt>
    <dgm:pt modelId="{218C285A-916E-4B9D-9C3F-454A36B6C7EF}" type="pres">
      <dgm:prSet presAssocID="{3BDD2343-DDC0-4DC8-919D-8D4B7BB7562F}" presName="node" presStyleLbl="node1" presStyleIdx="3" presStyleCnt="5">
        <dgm:presLayoutVars>
          <dgm:bulletEnabled val="1"/>
        </dgm:presLayoutVars>
      </dgm:prSet>
      <dgm:spPr/>
    </dgm:pt>
    <dgm:pt modelId="{D3CF3B5B-D9C3-4460-B0FC-6F1F893D32B8}" type="pres">
      <dgm:prSet presAssocID="{3BDD2343-DDC0-4DC8-919D-8D4B7BB7562F}" presName="spNode" presStyleCnt="0"/>
      <dgm:spPr/>
    </dgm:pt>
    <dgm:pt modelId="{DB245CC1-EC43-4DA5-B9E7-E1E90BFF9E24}" type="pres">
      <dgm:prSet presAssocID="{887D3E0B-70EC-40DF-980F-CFB800DDB814}" presName="sibTrans" presStyleLbl="sibTrans1D1" presStyleIdx="3" presStyleCnt="5"/>
      <dgm:spPr/>
    </dgm:pt>
    <dgm:pt modelId="{B98BD5E3-305A-4320-B614-AE336378A037}" type="pres">
      <dgm:prSet presAssocID="{446659DE-94F8-4281-BA1D-362B53E8894B}" presName="node" presStyleLbl="node1" presStyleIdx="4" presStyleCnt="5">
        <dgm:presLayoutVars>
          <dgm:bulletEnabled val="1"/>
        </dgm:presLayoutVars>
      </dgm:prSet>
      <dgm:spPr/>
    </dgm:pt>
    <dgm:pt modelId="{48E4022B-0712-4661-AD5D-4A4060C85DF3}" type="pres">
      <dgm:prSet presAssocID="{446659DE-94F8-4281-BA1D-362B53E8894B}" presName="spNode" presStyleCnt="0"/>
      <dgm:spPr/>
    </dgm:pt>
    <dgm:pt modelId="{6E3922B7-F992-4991-8801-E8E71CC7126D}" type="pres">
      <dgm:prSet presAssocID="{460B2D33-1C29-4AA2-8D88-861DAEE1948E}" presName="sibTrans" presStyleLbl="sibTrans1D1" presStyleIdx="4" presStyleCnt="5"/>
      <dgm:spPr/>
    </dgm:pt>
  </dgm:ptLst>
  <dgm:cxnLst>
    <dgm:cxn modelId="{26EA4D1D-75ED-4C48-A6E8-B4226D4F254C}" type="presOf" srcId="{7F579B88-FF14-4485-B906-75886CABB2BD}" destId="{0E360268-D511-43A4-8F32-285E35674F3C}" srcOrd="0" destOrd="0" presId="urn:microsoft.com/office/officeart/2005/8/layout/cycle5"/>
    <dgm:cxn modelId="{68BD0F2D-94F4-4126-A279-87365A88AE19}" type="presOf" srcId="{460B2D33-1C29-4AA2-8D88-861DAEE1948E}" destId="{6E3922B7-F992-4991-8801-E8E71CC7126D}" srcOrd="0" destOrd="0" presId="urn:microsoft.com/office/officeart/2005/8/layout/cycle5"/>
    <dgm:cxn modelId="{5DEA565B-2C7D-46F8-8BE0-3A6EDD203230}" type="presOf" srcId="{E849C301-730D-4E4D-9485-8CE162F6CCDC}" destId="{E49097C2-762F-48B1-B388-1FD974FA37D8}" srcOrd="0" destOrd="0" presId="urn:microsoft.com/office/officeart/2005/8/layout/cycle5"/>
    <dgm:cxn modelId="{D7480D5F-8466-4CCF-BF0E-493FC87239E5}" type="presOf" srcId="{AF19FE8F-E551-4B02-A652-6135AB330F6C}" destId="{BB408903-2D30-40D7-AF75-0220EE32137C}" srcOrd="0" destOrd="0" presId="urn:microsoft.com/office/officeart/2005/8/layout/cycle5"/>
    <dgm:cxn modelId="{5C818547-E817-403E-8505-F5393D0CCE42}" type="presOf" srcId="{1622CC72-EDAF-4A06-AB2D-AD46234E2F8C}" destId="{18D2AAD1-AE53-4273-B959-6909E8425E3E}" srcOrd="0" destOrd="0" presId="urn:microsoft.com/office/officeart/2005/8/layout/cycle5"/>
    <dgm:cxn modelId="{7726984B-7C2C-4B16-8961-B23FA88C6627}" type="presOf" srcId="{E36BE053-B6B4-4489-AC60-CE86A5E1DAAE}" destId="{26E75643-71B1-44A6-9507-A349258CF278}" srcOrd="0" destOrd="0" presId="urn:microsoft.com/office/officeart/2005/8/layout/cycle5"/>
    <dgm:cxn modelId="{29DB6D76-17E7-4A30-B008-5926C57E5462}" srcId="{1622CC72-EDAF-4A06-AB2D-AD46234E2F8C}" destId="{0FB27A6C-2D88-48BB-A673-8302BAA954D2}" srcOrd="2" destOrd="0" parTransId="{DE19D240-697C-4DC2-AB5B-8552D9CD35F5}" sibTransId="{E36BE053-B6B4-4489-AC60-CE86A5E1DAAE}"/>
    <dgm:cxn modelId="{E1B80377-625A-47A1-9B0E-5E3B32AC7068}" type="presOf" srcId="{0FB27A6C-2D88-48BB-A673-8302BAA954D2}" destId="{7C0BF95C-E1C7-4153-A3FC-DE0B80EA5B47}" srcOrd="0" destOrd="0" presId="urn:microsoft.com/office/officeart/2005/8/layout/cycle5"/>
    <dgm:cxn modelId="{62FEA978-A128-43E1-854B-5F6EB298EFFD}" srcId="{1622CC72-EDAF-4A06-AB2D-AD46234E2F8C}" destId="{3BDD2343-DDC0-4DC8-919D-8D4B7BB7562F}" srcOrd="3" destOrd="0" parTransId="{018E782B-FB73-46E8-9ECE-519F38ABB8C3}" sibTransId="{887D3E0B-70EC-40DF-980F-CFB800DDB814}"/>
    <dgm:cxn modelId="{CBE1C18A-8481-40A4-8000-8193A01506B0}" type="presOf" srcId="{887D3E0B-70EC-40DF-980F-CFB800DDB814}" destId="{DB245CC1-EC43-4DA5-B9E7-E1E90BFF9E24}" srcOrd="0" destOrd="0" presId="urn:microsoft.com/office/officeart/2005/8/layout/cycle5"/>
    <dgm:cxn modelId="{B3CB629F-CD58-4926-821B-0DD1B7E06BFE}" srcId="{1622CC72-EDAF-4A06-AB2D-AD46234E2F8C}" destId="{AF19FE8F-E551-4B02-A652-6135AB330F6C}" srcOrd="1" destOrd="0" parTransId="{C47FE95E-D589-44B9-9802-F00E012AD355}" sibTransId="{E849C301-730D-4E4D-9485-8CE162F6CCDC}"/>
    <dgm:cxn modelId="{302C0DA6-5660-4AA2-8E46-2442CC7420B3}" type="presOf" srcId="{446659DE-94F8-4281-BA1D-362B53E8894B}" destId="{B98BD5E3-305A-4320-B614-AE336378A037}" srcOrd="0" destOrd="0" presId="urn:microsoft.com/office/officeart/2005/8/layout/cycle5"/>
    <dgm:cxn modelId="{2ABB37A6-3EFC-4BF0-87FD-EBCB99F66DEA}" type="presOf" srcId="{3BDD2343-DDC0-4DC8-919D-8D4B7BB7562F}" destId="{218C285A-916E-4B9D-9C3F-454A36B6C7EF}" srcOrd="0" destOrd="0" presId="urn:microsoft.com/office/officeart/2005/8/layout/cycle5"/>
    <dgm:cxn modelId="{FB37C0E1-DCFC-4477-829F-14421BABCD9A}" srcId="{1622CC72-EDAF-4A06-AB2D-AD46234E2F8C}" destId="{446659DE-94F8-4281-BA1D-362B53E8894B}" srcOrd="4" destOrd="0" parTransId="{C29D0268-3604-4FFE-8D17-6E94234949AA}" sibTransId="{460B2D33-1C29-4AA2-8D88-861DAEE1948E}"/>
    <dgm:cxn modelId="{993C1BEF-EB1D-4DD6-99D9-C057A1856D06}" srcId="{1622CC72-EDAF-4A06-AB2D-AD46234E2F8C}" destId="{7F579B88-FF14-4485-B906-75886CABB2BD}" srcOrd="0" destOrd="0" parTransId="{646AFC78-3F56-498A-9C39-CF7BCF8EEE2F}" sibTransId="{DEC29BFB-22C1-4448-BD15-6A5AB5098966}"/>
    <dgm:cxn modelId="{AB80DDFD-2AE3-4FEA-A5A4-FD8BBB753346}" type="presOf" srcId="{DEC29BFB-22C1-4448-BD15-6A5AB5098966}" destId="{0AC92D64-BD5B-4B2E-B5AF-1F602A6FD3AC}" srcOrd="0" destOrd="0" presId="urn:microsoft.com/office/officeart/2005/8/layout/cycle5"/>
    <dgm:cxn modelId="{D4CF85E4-A4CE-473C-A3FC-9AEB4AFEA87C}" type="presParOf" srcId="{18D2AAD1-AE53-4273-B959-6909E8425E3E}" destId="{0E360268-D511-43A4-8F32-285E35674F3C}" srcOrd="0" destOrd="0" presId="urn:microsoft.com/office/officeart/2005/8/layout/cycle5"/>
    <dgm:cxn modelId="{1190E583-424F-4419-8576-5430D235CBAF}" type="presParOf" srcId="{18D2AAD1-AE53-4273-B959-6909E8425E3E}" destId="{2A398D27-D60A-49C0-90B8-FDA726F40376}" srcOrd="1" destOrd="0" presId="urn:microsoft.com/office/officeart/2005/8/layout/cycle5"/>
    <dgm:cxn modelId="{FA8D40FB-6922-489C-853F-3476F312264A}" type="presParOf" srcId="{18D2AAD1-AE53-4273-B959-6909E8425E3E}" destId="{0AC92D64-BD5B-4B2E-B5AF-1F602A6FD3AC}" srcOrd="2" destOrd="0" presId="urn:microsoft.com/office/officeart/2005/8/layout/cycle5"/>
    <dgm:cxn modelId="{DA8E392D-2B0B-4A08-84DF-0538E46D4633}" type="presParOf" srcId="{18D2AAD1-AE53-4273-B959-6909E8425E3E}" destId="{BB408903-2D30-40D7-AF75-0220EE32137C}" srcOrd="3" destOrd="0" presId="urn:microsoft.com/office/officeart/2005/8/layout/cycle5"/>
    <dgm:cxn modelId="{6B680584-F93D-4C2A-8D24-291573568636}" type="presParOf" srcId="{18D2AAD1-AE53-4273-B959-6909E8425E3E}" destId="{011AEA18-8277-422E-81E1-5491D13343C6}" srcOrd="4" destOrd="0" presId="urn:microsoft.com/office/officeart/2005/8/layout/cycle5"/>
    <dgm:cxn modelId="{DF3FCBD0-9F72-4093-B9AB-D0A13C5AC108}" type="presParOf" srcId="{18D2AAD1-AE53-4273-B959-6909E8425E3E}" destId="{E49097C2-762F-48B1-B388-1FD974FA37D8}" srcOrd="5" destOrd="0" presId="urn:microsoft.com/office/officeart/2005/8/layout/cycle5"/>
    <dgm:cxn modelId="{18D26D6F-28DD-4EA7-A0B7-264D453FDF95}" type="presParOf" srcId="{18D2AAD1-AE53-4273-B959-6909E8425E3E}" destId="{7C0BF95C-E1C7-4153-A3FC-DE0B80EA5B47}" srcOrd="6" destOrd="0" presId="urn:microsoft.com/office/officeart/2005/8/layout/cycle5"/>
    <dgm:cxn modelId="{EA4AF184-D787-4F72-9561-D30044FB475E}" type="presParOf" srcId="{18D2AAD1-AE53-4273-B959-6909E8425E3E}" destId="{37D05847-8C91-4A9B-B7EF-6D6AAB1F4302}" srcOrd="7" destOrd="0" presId="urn:microsoft.com/office/officeart/2005/8/layout/cycle5"/>
    <dgm:cxn modelId="{1F9E9451-492F-427C-B2C2-090C821AE4CA}" type="presParOf" srcId="{18D2AAD1-AE53-4273-B959-6909E8425E3E}" destId="{26E75643-71B1-44A6-9507-A349258CF278}" srcOrd="8" destOrd="0" presId="urn:microsoft.com/office/officeart/2005/8/layout/cycle5"/>
    <dgm:cxn modelId="{A19DB074-1A4A-4E8F-9868-544E9907BE12}" type="presParOf" srcId="{18D2AAD1-AE53-4273-B959-6909E8425E3E}" destId="{218C285A-916E-4B9D-9C3F-454A36B6C7EF}" srcOrd="9" destOrd="0" presId="urn:microsoft.com/office/officeart/2005/8/layout/cycle5"/>
    <dgm:cxn modelId="{7FBE08F3-11F0-4DB0-842D-78750AD972C8}" type="presParOf" srcId="{18D2AAD1-AE53-4273-B959-6909E8425E3E}" destId="{D3CF3B5B-D9C3-4460-B0FC-6F1F893D32B8}" srcOrd="10" destOrd="0" presId="urn:microsoft.com/office/officeart/2005/8/layout/cycle5"/>
    <dgm:cxn modelId="{CDC84453-5F58-4E6E-BFC5-7262006E2129}" type="presParOf" srcId="{18D2AAD1-AE53-4273-B959-6909E8425E3E}" destId="{DB245CC1-EC43-4DA5-B9E7-E1E90BFF9E24}" srcOrd="11" destOrd="0" presId="urn:microsoft.com/office/officeart/2005/8/layout/cycle5"/>
    <dgm:cxn modelId="{ACA4FEF0-F938-43B3-A327-5A30A4A84CFA}" type="presParOf" srcId="{18D2AAD1-AE53-4273-B959-6909E8425E3E}" destId="{B98BD5E3-305A-4320-B614-AE336378A037}" srcOrd="12" destOrd="0" presId="urn:microsoft.com/office/officeart/2005/8/layout/cycle5"/>
    <dgm:cxn modelId="{6827C05B-D341-47B3-A636-8AD4432E34FA}" type="presParOf" srcId="{18D2AAD1-AE53-4273-B959-6909E8425E3E}" destId="{48E4022B-0712-4661-AD5D-4A4060C85DF3}" srcOrd="13" destOrd="0" presId="urn:microsoft.com/office/officeart/2005/8/layout/cycle5"/>
    <dgm:cxn modelId="{543125AC-50B4-45CC-A5C0-8FA0765A36FC}" type="presParOf" srcId="{18D2AAD1-AE53-4273-B959-6909E8425E3E}" destId="{6E3922B7-F992-4991-8801-E8E71CC7126D}"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360268-D511-43A4-8F32-285E35674F3C}">
      <dsp:nvSpPr>
        <dsp:cNvPr id="0" name=""/>
        <dsp:cNvSpPr/>
      </dsp:nvSpPr>
      <dsp:spPr>
        <a:xfrm>
          <a:off x="3443748" y="1771"/>
          <a:ext cx="1030321" cy="6697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 loading and cleaning</a:t>
          </a:r>
          <a:endParaRPr lang="en-SG" sz="1100" kern="1200" dirty="0"/>
        </a:p>
      </dsp:txBody>
      <dsp:txXfrm>
        <a:off x="3476440" y="34463"/>
        <a:ext cx="964937" cy="604325"/>
      </dsp:txXfrm>
    </dsp:sp>
    <dsp:sp modelId="{0AC92D64-BD5B-4B2E-B5AF-1F602A6FD3AC}">
      <dsp:nvSpPr>
        <dsp:cNvPr id="0" name=""/>
        <dsp:cNvSpPr/>
      </dsp:nvSpPr>
      <dsp:spPr>
        <a:xfrm>
          <a:off x="2621875" y="336626"/>
          <a:ext cx="2674068" cy="2674068"/>
        </a:xfrm>
        <a:custGeom>
          <a:avLst/>
          <a:gdLst/>
          <a:ahLst/>
          <a:cxnLst/>
          <a:rect l="0" t="0" r="0" b="0"/>
          <a:pathLst>
            <a:path>
              <a:moveTo>
                <a:pt x="1989985" y="170280"/>
              </a:moveTo>
              <a:arcTo wR="1337034" hR="1337034" stAng="17953963" swAng="1210701"/>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B408903-2D30-40D7-AF75-0220EE32137C}">
      <dsp:nvSpPr>
        <dsp:cNvPr id="0" name=""/>
        <dsp:cNvSpPr/>
      </dsp:nvSpPr>
      <dsp:spPr>
        <a:xfrm>
          <a:off x="4715343" y="925639"/>
          <a:ext cx="1030321" cy="6697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Exploratory data analysis</a:t>
          </a:r>
          <a:endParaRPr lang="en-SG" sz="1100" kern="1200" dirty="0"/>
        </a:p>
      </dsp:txBody>
      <dsp:txXfrm>
        <a:off x="4748035" y="958331"/>
        <a:ext cx="964937" cy="604325"/>
      </dsp:txXfrm>
    </dsp:sp>
    <dsp:sp modelId="{E49097C2-762F-48B1-B388-1FD974FA37D8}">
      <dsp:nvSpPr>
        <dsp:cNvPr id="0" name=""/>
        <dsp:cNvSpPr/>
      </dsp:nvSpPr>
      <dsp:spPr>
        <a:xfrm>
          <a:off x="2621875" y="336626"/>
          <a:ext cx="2674068" cy="2674068"/>
        </a:xfrm>
        <a:custGeom>
          <a:avLst/>
          <a:gdLst/>
          <a:ahLst/>
          <a:cxnLst/>
          <a:rect l="0" t="0" r="0" b="0"/>
          <a:pathLst>
            <a:path>
              <a:moveTo>
                <a:pt x="2670853" y="1429694"/>
              </a:moveTo>
              <a:arcTo wR="1337034" hR="1337034" stAng="21838438" swAng="135907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C0BF95C-E1C7-4153-A3FC-DE0B80EA5B47}">
      <dsp:nvSpPr>
        <dsp:cNvPr id="0" name=""/>
        <dsp:cNvSpPr/>
      </dsp:nvSpPr>
      <dsp:spPr>
        <a:xfrm>
          <a:off x="4229637" y="2420489"/>
          <a:ext cx="1030321" cy="6697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 preprocessing</a:t>
          </a:r>
          <a:endParaRPr lang="en-SG" sz="1100" kern="1200" dirty="0"/>
        </a:p>
      </dsp:txBody>
      <dsp:txXfrm>
        <a:off x="4262329" y="2453181"/>
        <a:ext cx="964937" cy="604325"/>
      </dsp:txXfrm>
    </dsp:sp>
    <dsp:sp modelId="{26E75643-71B1-44A6-9507-A349258CF278}">
      <dsp:nvSpPr>
        <dsp:cNvPr id="0" name=""/>
        <dsp:cNvSpPr/>
      </dsp:nvSpPr>
      <dsp:spPr>
        <a:xfrm>
          <a:off x="2621875" y="336626"/>
          <a:ext cx="2674068" cy="2674068"/>
        </a:xfrm>
        <a:custGeom>
          <a:avLst/>
          <a:gdLst/>
          <a:ahLst/>
          <a:cxnLst/>
          <a:rect l="0" t="0" r="0" b="0"/>
          <a:pathLst>
            <a:path>
              <a:moveTo>
                <a:pt x="1500942" y="2663983"/>
              </a:moveTo>
              <a:arcTo wR="1337034" hR="1337034" stAng="4977500" swAng="84500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18C285A-916E-4B9D-9C3F-454A36B6C7EF}">
      <dsp:nvSpPr>
        <dsp:cNvPr id="0" name=""/>
        <dsp:cNvSpPr/>
      </dsp:nvSpPr>
      <dsp:spPr>
        <a:xfrm>
          <a:off x="2657859" y="2420489"/>
          <a:ext cx="1030321" cy="6697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Time series split</a:t>
          </a:r>
          <a:endParaRPr lang="en-SG" sz="1100" kern="1200" dirty="0"/>
        </a:p>
      </dsp:txBody>
      <dsp:txXfrm>
        <a:off x="2690551" y="2453181"/>
        <a:ext cx="964937" cy="604325"/>
      </dsp:txXfrm>
    </dsp:sp>
    <dsp:sp modelId="{DB245CC1-EC43-4DA5-B9E7-E1E90BFF9E24}">
      <dsp:nvSpPr>
        <dsp:cNvPr id="0" name=""/>
        <dsp:cNvSpPr/>
      </dsp:nvSpPr>
      <dsp:spPr>
        <a:xfrm>
          <a:off x="2621875" y="336626"/>
          <a:ext cx="2674068" cy="2674068"/>
        </a:xfrm>
        <a:custGeom>
          <a:avLst/>
          <a:gdLst/>
          <a:ahLst/>
          <a:cxnLst/>
          <a:rect l="0" t="0" r="0" b="0"/>
          <a:pathLst>
            <a:path>
              <a:moveTo>
                <a:pt x="141783" y="1936230"/>
              </a:moveTo>
              <a:arcTo wR="1337034" hR="1337034" stAng="9202484" swAng="135907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98BD5E3-305A-4320-B614-AE336378A037}">
      <dsp:nvSpPr>
        <dsp:cNvPr id="0" name=""/>
        <dsp:cNvSpPr/>
      </dsp:nvSpPr>
      <dsp:spPr>
        <a:xfrm>
          <a:off x="2172153" y="925639"/>
          <a:ext cx="1030321" cy="6697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Model building and evaluation</a:t>
          </a:r>
          <a:endParaRPr lang="en-SG" sz="1100" kern="1200" dirty="0"/>
        </a:p>
      </dsp:txBody>
      <dsp:txXfrm>
        <a:off x="2204845" y="958331"/>
        <a:ext cx="964937" cy="604325"/>
      </dsp:txXfrm>
    </dsp:sp>
    <dsp:sp modelId="{6E3922B7-F992-4991-8801-E8E71CC7126D}">
      <dsp:nvSpPr>
        <dsp:cNvPr id="0" name=""/>
        <dsp:cNvSpPr/>
      </dsp:nvSpPr>
      <dsp:spPr>
        <a:xfrm>
          <a:off x="2621875" y="336626"/>
          <a:ext cx="2674068" cy="2674068"/>
        </a:xfrm>
        <a:custGeom>
          <a:avLst/>
          <a:gdLst/>
          <a:ahLst/>
          <a:cxnLst/>
          <a:rect l="0" t="0" r="0" b="0"/>
          <a:pathLst>
            <a:path>
              <a:moveTo>
                <a:pt x="321694" y="467122"/>
              </a:moveTo>
              <a:arcTo wR="1337034" hR="1337034" stAng="13235336" swAng="1210701"/>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1741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5993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8140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6077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6"/>
        <p:cNvGrpSpPr/>
        <p:nvPr/>
      </p:nvGrpSpPr>
      <p:grpSpPr>
        <a:xfrm>
          <a:off x="0" y="0"/>
          <a:ext cx="0" cy="0"/>
          <a:chOff x="0" y="0"/>
          <a:chExt cx="0" cy="0"/>
        </a:xfrm>
      </p:grpSpPr>
      <p:sp>
        <p:nvSpPr>
          <p:cNvPr id="1697" name="Google Shape;169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8" name="Google Shape;169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7782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6717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4781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5497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8351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199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1809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1060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5542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4992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39528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0396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1170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35958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74685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9238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10393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49228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21281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31655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92397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6631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84457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4691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4226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7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6"/>
        <p:cNvGrpSpPr/>
        <p:nvPr/>
      </p:nvGrpSpPr>
      <p:grpSpPr>
        <a:xfrm>
          <a:off x="0" y="0"/>
          <a:ext cx="0" cy="0"/>
          <a:chOff x="0" y="0"/>
          <a:chExt cx="0" cy="0"/>
        </a:xfrm>
      </p:grpSpPr>
      <p:sp>
        <p:nvSpPr>
          <p:cNvPr id="1697" name="Google Shape;169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8" name="Google Shape;169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2583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2782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1543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6"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32336" y="1986249"/>
            <a:ext cx="4962600" cy="1416300"/>
          </a:xfrm>
          <a:prstGeom prst="rect">
            <a:avLst/>
          </a:prstGeom>
        </p:spPr>
        <p:txBody>
          <a:bodyPr spcFirstLastPara="1" wrap="square" lIns="0" tIns="0" rIns="0" bIns="0" anchor="ctr" anchorCtr="0">
            <a:noAutofit/>
          </a:bodyPr>
          <a:lstStyle/>
          <a:p>
            <a:pPr algn="ctr"/>
            <a:r>
              <a:rPr lang="en-US" sz="2800" b="1" dirty="0"/>
              <a:t>An Economic Perspective on Predictive Maintenance of Filtration Units</a:t>
            </a:r>
            <a:br>
              <a:rPr lang="en-US" sz="2800" b="1" dirty="0"/>
            </a:br>
            <a:br>
              <a:rPr lang="en-US" sz="1800" b="1" dirty="0"/>
            </a:br>
            <a:r>
              <a:rPr lang="en-US" sz="1200" b="1" dirty="0"/>
              <a:t>Presented by: Tan Jing Yu, Denis</a:t>
            </a:r>
            <a:br>
              <a:rPr lang="en-US" sz="1200" b="1" dirty="0"/>
            </a:br>
            <a:r>
              <a:rPr lang="en-US" sz="1200" b="1" dirty="0"/>
              <a:t>Supervisor: Assoc Prof Law Wing-Keung, Adrian</a:t>
            </a:r>
            <a:endParaRPr lang="en-SG" sz="1200" b="1" dirty="0"/>
          </a:p>
        </p:txBody>
      </p:sp>
      <p:pic>
        <p:nvPicPr>
          <p:cNvPr id="1026" name="Picture 2" descr="Leading Global University in Singapore | NTU Singapore | NTU">
            <a:extLst>
              <a:ext uri="{FF2B5EF4-FFF2-40B4-BE49-F238E27FC236}">
                <a16:creationId xmlns:a16="http://schemas.microsoft.com/office/drawing/2014/main" id="{95FE3742-B8E3-44AB-A928-AF58E5140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512" y="203434"/>
            <a:ext cx="1561768" cy="5592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RECA">
            <a:extLst>
              <a:ext uri="{FF2B5EF4-FFF2-40B4-BE49-F238E27FC236}">
                <a16:creationId xmlns:a16="http://schemas.microsoft.com/office/drawing/2014/main" id="{62EDA900-7024-4BBE-8C6D-CEE7D93C63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7304" y="203434"/>
            <a:ext cx="1561768" cy="5592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199" y="605600"/>
            <a:ext cx="8191825" cy="1082700"/>
          </a:xfrm>
          <a:prstGeom prst="rect">
            <a:avLst/>
          </a:prstGeom>
        </p:spPr>
        <p:txBody>
          <a:bodyPr spcFirstLastPara="1" wrap="square" lIns="0" tIns="0" rIns="0" bIns="0" anchor="t" anchorCtr="0">
            <a:noAutofit/>
          </a:bodyPr>
          <a:lstStyle/>
          <a:p>
            <a:pPr marL="114300" lvl="0">
              <a:spcBef>
                <a:spcPts val="600"/>
              </a:spcBef>
              <a:buSzPts val="1800"/>
            </a:pPr>
            <a:r>
              <a:rPr lang="en-US" dirty="0"/>
              <a:t>Background and common maintenance strategies </a:t>
            </a:r>
          </a:p>
        </p:txBody>
      </p:sp>
      <p:sp>
        <p:nvSpPr>
          <p:cNvPr id="998" name="Google Shape;998;p20"/>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p>
            <a:pPr marL="0" indent="0" algn="ctr">
              <a:buNone/>
            </a:pPr>
            <a:r>
              <a:rPr lang="en-US" b="1" dirty="0"/>
              <a:t>Maintenance as a core operation</a:t>
            </a:r>
          </a:p>
          <a:p>
            <a:pPr marL="285750" indent="-285750">
              <a:buFont typeface="Arial" panose="020B0604020202020204" pitchFamily="34" charset="0"/>
              <a:buChar char="•"/>
            </a:pPr>
            <a:r>
              <a:rPr lang="en-US" dirty="0"/>
              <a:t>Maintenance operations take up around </a:t>
            </a:r>
            <a:r>
              <a:rPr lang="en-US" dirty="0">
                <a:solidFill>
                  <a:srgbClr val="FF0000"/>
                </a:solidFill>
              </a:rPr>
              <a:t>15% to 70%</a:t>
            </a:r>
            <a:r>
              <a:rPr lang="en-US" dirty="0"/>
              <a:t> of the companies’ overall expenses </a:t>
            </a:r>
          </a:p>
        </p:txBody>
      </p:sp>
      <p:sp>
        <p:nvSpPr>
          <p:cNvPr id="999" name="Google Shape;999;p20"/>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p>
            <a:pPr marL="0" lvl="0" indent="0" algn="ctr">
              <a:buNone/>
            </a:pPr>
            <a:r>
              <a:rPr lang="en-US" b="1" dirty="0"/>
              <a:t>Increasingly competitive landscape</a:t>
            </a:r>
          </a:p>
          <a:p>
            <a:pPr marL="285750" lvl="0" indent="-285750">
              <a:buFont typeface="Arial" panose="020B0604020202020204" pitchFamily="34" charset="0"/>
              <a:buChar char="•"/>
            </a:pPr>
            <a:r>
              <a:rPr lang="en-US" dirty="0"/>
              <a:t>Need to constantly find ways to cut costs or risk losing to competitors</a:t>
            </a:r>
          </a:p>
          <a:p>
            <a:pPr marL="285750" indent="-285750">
              <a:buFont typeface="Arial" panose="020B0604020202020204" pitchFamily="34" charset="0"/>
              <a:buChar char="•"/>
            </a:pPr>
            <a:r>
              <a:rPr lang="en-SG" dirty="0"/>
              <a:t>Pressure to improve overall performance and maintenance management </a:t>
            </a:r>
            <a:endParaRPr lang="en-SG" b="1" dirty="0"/>
          </a:p>
          <a:p>
            <a:pPr marL="285750" lvl="0" indent="-285750">
              <a:buFont typeface="Arial" panose="020B0604020202020204" pitchFamily="34" charset="0"/>
              <a:buChar char="•"/>
            </a:pPr>
            <a:endParaRPr lang="en-US" b="1" dirty="0"/>
          </a:p>
        </p:txBody>
      </p:sp>
      <p:sp>
        <p:nvSpPr>
          <p:cNvPr id="1000" name="Google Shape;1000;p20"/>
          <p:cNvSpPr txBox="1">
            <a:spLocks noGrp="1"/>
          </p:cNvSpPr>
          <p:nvPr>
            <p:ph type="body" idx="3"/>
          </p:nvPr>
        </p:nvSpPr>
        <p:spPr>
          <a:xfrm>
            <a:off x="6123300" y="1995750"/>
            <a:ext cx="2563500" cy="2678999"/>
          </a:xfrm>
          <a:prstGeom prst="rect">
            <a:avLst/>
          </a:prstGeom>
        </p:spPr>
        <p:txBody>
          <a:bodyPr spcFirstLastPara="1" wrap="square" lIns="0" tIns="0" rIns="0" bIns="0" anchor="t" anchorCtr="0">
            <a:noAutofit/>
          </a:bodyPr>
          <a:lstStyle/>
          <a:p>
            <a:pPr marL="0" lvl="0" indent="0" algn="ctr">
              <a:buNone/>
            </a:pPr>
            <a:r>
              <a:rPr lang="en-SG" b="1" dirty="0"/>
              <a:t>Common strategies adopted by companies</a:t>
            </a:r>
          </a:p>
          <a:p>
            <a:pPr marL="285750" indent="-285750">
              <a:buFont typeface="Arial" panose="020B0604020202020204" pitchFamily="34" charset="0"/>
              <a:buChar char="•"/>
            </a:pPr>
            <a:r>
              <a:rPr lang="en-US" dirty="0"/>
              <a:t>Corrective maintenance and preventive</a:t>
            </a:r>
          </a:p>
          <a:p>
            <a:pPr marL="285750" indent="-285750">
              <a:buFont typeface="Arial" panose="020B0604020202020204" pitchFamily="34" charset="0"/>
              <a:buChar char="•"/>
            </a:pPr>
            <a:r>
              <a:rPr lang="en-US" dirty="0"/>
              <a:t>Suffer from a lack of foresight</a:t>
            </a:r>
            <a:endParaRPr lang="en-US" b="1" dirty="0"/>
          </a:p>
          <a:p>
            <a:pPr marL="285750" lvl="0" indent="-285750">
              <a:buFont typeface="Arial" panose="020B0604020202020204" pitchFamily="34" charset="0"/>
              <a:buChar char="•"/>
            </a:pPr>
            <a:endParaRPr lang="en-SG" dirty="0"/>
          </a:p>
          <a:p>
            <a:pPr marL="0" lvl="0" indent="0" algn="l" rtl="0">
              <a:spcBef>
                <a:spcPts val="600"/>
              </a:spcBef>
              <a:spcAft>
                <a:spcPts val="0"/>
              </a:spcAft>
              <a:buNone/>
            </a:pPr>
            <a:endParaRPr dirty="0"/>
          </a:p>
        </p:txBody>
      </p:sp>
      <p:pic>
        <p:nvPicPr>
          <p:cNvPr id="5124" name="Picture 4" descr="Maintenance Icon - Android Software Cycle Icons - SoftIcons.com">
            <a:extLst>
              <a:ext uri="{FF2B5EF4-FFF2-40B4-BE49-F238E27FC236}">
                <a16:creationId xmlns:a16="http://schemas.microsoft.com/office/drawing/2014/main" id="{3E0EF131-026C-4C73-9E2F-14F2E59251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2369" y="605600"/>
            <a:ext cx="1465106" cy="1465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047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199" y="605600"/>
            <a:ext cx="8191825" cy="1082700"/>
          </a:xfrm>
          <a:prstGeom prst="rect">
            <a:avLst/>
          </a:prstGeom>
        </p:spPr>
        <p:txBody>
          <a:bodyPr spcFirstLastPara="1" wrap="square" lIns="0" tIns="0" rIns="0" bIns="0" anchor="t" anchorCtr="0">
            <a:noAutofit/>
          </a:bodyPr>
          <a:lstStyle/>
          <a:p>
            <a:pPr marL="114300" lvl="0">
              <a:buSzPts val="1800"/>
            </a:pPr>
            <a:r>
              <a:rPr lang="en-US" dirty="0"/>
              <a:t>Rise of predictive maintenance</a:t>
            </a:r>
          </a:p>
        </p:txBody>
      </p:sp>
      <p:sp>
        <p:nvSpPr>
          <p:cNvPr id="998" name="Google Shape;998;p20"/>
          <p:cNvSpPr txBox="1">
            <a:spLocks noGrp="1"/>
          </p:cNvSpPr>
          <p:nvPr>
            <p:ph type="body" idx="1"/>
          </p:nvPr>
        </p:nvSpPr>
        <p:spPr>
          <a:xfrm>
            <a:off x="1738951" y="1995749"/>
            <a:ext cx="2563500" cy="2679000"/>
          </a:xfrm>
          <a:prstGeom prst="rect">
            <a:avLst/>
          </a:prstGeom>
        </p:spPr>
        <p:txBody>
          <a:bodyPr spcFirstLastPara="1" wrap="square" lIns="0" tIns="0" rIns="0" bIns="0" anchor="t" anchorCtr="0">
            <a:noAutofit/>
          </a:bodyPr>
          <a:lstStyle/>
          <a:p>
            <a:pPr marL="0" indent="0" algn="ctr">
              <a:buNone/>
            </a:pPr>
            <a:r>
              <a:rPr lang="en-US" b="1" dirty="0"/>
              <a:t>Enabling factors of predictive maintenance</a:t>
            </a:r>
          </a:p>
          <a:p>
            <a:pPr marL="285750" indent="-285750">
              <a:buFont typeface="Arial" panose="020B0604020202020204" pitchFamily="34" charset="0"/>
              <a:buChar char="•"/>
            </a:pPr>
            <a:r>
              <a:rPr lang="en-US" dirty="0"/>
              <a:t>Push factor: weaknesses of corrective maintenance and preventive maintenance</a:t>
            </a:r>
          </a:p>
          <a:p>
            <a:pPr marL="285750" indent="-285750">
              <a:buFont typeface="Arial" panose="020B0604020202020204" pitchFamily="34" charset="0"/>
              <a:buChar char="•"/>
            </a:pPr>
            <a:r>
              <a:rPr lang="en-US" dirty="0"/>
              <a:t>Pull factor: prevalence of big data and advancement of industry 4.0</a:t>
            </a:r>
          </a:p>
        </p:txBody>
      </p:sp>
      <p:sp>
        <p:nvSpPr>
          <p:cNvPr id="1000" name="Google Shape;1000;p20"/>
          <p:cNvSpPr txBox="1">
            <a:spLocks noGrp="1"/>
          </p:cNvSpPr>
          <p:nvPr>
            <p:ph type="body" idx="3"/>
          </p:nvPr>
        </p:nvSpPr>
        <p:spPr>
          <a:xfrm>
            <a:off x="4841551" y="1992869"/>
            <a:ext cx="2563500" cy="2678999"/>
          </a:xfrm>
          <a:prstGeom prst="rect">
            <a:avLst/>
          </a:prstGeom>
        </p:spPr>
        <p:txBody>
          <a:bodyPr spcFirstLastPara="1" wrap="square" lIns="0" tIns="0" rIns="0" bIns="0" anchor="t" anchorCtr="0">
            <a:noAutofit/>
          </a:bodyPr>
          <a:lstStyle/>
          <a:p>
            <a:pPr marL="0" lvl="0" indent="0" algn="ctr">
              <a:buNone/>
            </a:pPr>
            <a:r>
              <a:rPr lang="en-US" b="1" dirty="0"/>
              <a:t>Abundance of research on data-centric approach</a:t>
            </a:r>
          </a:p>
          <a:p>
            <a:pPr marL="285750" lvl="0" indent="-285750">
              <a:buFont typeface="Arial" panose="020B0604020202020204" pitchFamily="34" charset="0"/>
              <a:buChar char="•"/>
            </a:pPr>
            <a:r>
              <a:rPr lang="en-US" dirty="0"/>
              <a:t>Rule-based methods</a:t>
            </a:r>
          </a:p>
          <a:p>
            <a:pPr marL="285750" lvl="0" indent="-285750">
              <a:buFont typeface="Arial" panose="020B0604020202020204" pitchFamily="34" charset="0"/>
              <a:buChar char="•"/>
            </a:pPr>
            <a:r>
              <a:rPr lang="en-US" dirty="0"/>
              <a:t>Estimation-based methods</a:t>
            </a:r>
          </a:p>
          <a:p>
            <a:pPr marL="285750" lvl="0" indent="-285750">
              <a:buFont typeface="Arial" panose="020B0604020202020204" pitchFamily="34" charset="0"/>
              <a:buChar char="•"/>
            </a:pPr>
            <a:r>
              <a:rPr lang="en-US" dirty="0"/>
              <a:t>Time-series-based methods</a:t>
            </a:r>
          </a:p>
          <a:p>
            <a:pPr marL="285750" lvl="0" indent="-285750">
              <a:buFont typeface="Arial" panose="020B0604020202020204" pitchFamily="34" charset="0"/>
              <a:buChar char="•"/>
            </a:pPr>
            <a:r>
              <a:rPr lang="en-US" dirty="0"/>
              <a:t>Learning-based methods</a:t>
            </a:r>
            <a:endParaRPr lang="en-SG" dirty="0"/>
          </a:p>
          <a:p>
            <a:pPr marL="0" lvl="0" indent="0" algn="l" rtl="0">
              <a:spcBef>
                <a:spcPts val="600"/>
              </a:spcBef>
              <a:spcAft>
                <a:spcPts val="0"/>
              </a:spcAft>
              <a:buNone/>
            </a:pPr>
            <a:endParaRPr dirty="0"/>
          </a:p>
        </p:txBody>
      </p:sp>
      <p:pic>
        <p:nvPicPr>
          <p:cNvPr id="1026" name="Picture 2" descr="Predictive Maintenance | IoT ONE">
            <a:extLst>
              <a:ext uri="{FF2B5EF4-FFF2-40B4-BE49-F238E27FC236}">
                <a16:creationId xmlns:a16="http://schemas.microsoft.com/office/drawing/2014/main" id="{2E52E67F-AAB4-48F0-AFD4-DB6E28F68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8300" y="502850"/>
            <a:ext cx="1290000" cy="129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31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SG" dirty="0"/>
              <a:t>METHODS</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3</a:t>
            </a: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695837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lvl="0"/>
            <a:r>
              <a:rPr lang="en-US" dirty="0"/>
              <a:t>Methods</a:t>
            </a:r>
            <a:endParaRPr dirty="0"/>
          </a:p>
        </p:txBody>
      </p:sp>
      <p:sp>
        <p:nvSpPr>
          <p:cNvPr id="595" name="Google Shape;595;p17"/>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US" dirty="0"/>
              <a:t>Experiments and data collection</a:t>
            </a:r>
            <a:endParaRPr dirty="0"/>
          </a:p>
          <a:p>
            <a:pPr marL="457200" lvl="0" indent="-342900" algn="l" rtl="0">
              <a:spcBef>
                <a:spcPts val="0"/>
              </a:spcBef>
              <a:spcAft>
                <a:spcPts val="0"/>
              </a:spcAft>
              <a:buSzPts val="1800"/>
              <a:buChar char="▸"/>
            </a:pPr>
            <a:r>
              <a:rPr lang="en-US" dirty="0"/>
              <a:t>Predictive maintenance model development</a:t>
            </a:r>
          </a:p>
          <a:p>
            <a:pPr marL="457200" lvl="0" indent="-342900" algn="l" rtl="0">
              <a:spcBef>
                <a:spcPts val="0"/>
              </a:spcBef>
              <a:spcAft>
                <a:spcPts val="0"/>
              </a:spcAft>
              <a:buSzPts val="1800"/>
              <a:buChar char="▸"/>
            </a:pPr>
            <a:r>
              <a:rPr lang="en-US" dirty="0"/>
              <a:t>Financial modeling</a:t>
            </a:r>
          </a:p>
          <a:p>
            <a:pPr marL="457200" lvl="0" indent="-342900" algn="l" rtl="0">
              <a:spcBef>
                <a:spcPts val="0"/>
              </a:spcBef>
              <a:spcAft>
                <a:spcPts val="0"/>
              </a:spcAft>
              <a:buSzPts val="1800"/>
              <a:buChar char="▸"/>
            </a:pPr>
            <a:r>
              <a:rPr lang="en-US" dirty="0"/>
              <a:t>Linking predictive maintenance model to financial model</a:t>
            </a:r>
            <a:endParaRPr dirty="0"/>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910651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9"/>
        <p:cNvGrpSpPr/>
        <p:nvPr/>
      </p:nvGrpSpPr>
      <p:grpSpPr>
        <a:xfrm>
          <a:off x="0" y="0"/>
          <a:ext cx="0" cy="0"/>
          <a:chOff x="0" y="0"/>
          <a:chExt cx="0" cy="0"/>
        </a:xfrm>
      </p:grpSpPr>
      <p:sp>
        <p:nvSpPr>
          <p:cNvPr id="1700" name="Google Shape;1700;p28"/>
          <p:cNvSpPr txBox="1">
            <a:spLocks noGrp="1"/>
          </p:cNvSpPr>
          <p:nvPr>
            <p:ph type="title"/>
          </p:nvPr>
        </p:nvSpPr>
        <p:spPr>
          <a:xfrm>
            <a:off x="457200" y="605600"/>
            <a:ext cx="5815013" cy="1082700"/>
          </a:xfrm>
          <a:prstGeom prst="rect">
            <a:avLst/>
          </a:prstGeom>
        </p:spPr>
        <p:txBody>
          <a:bodyPr spcFirstLastPara="1" wrap="square" lIns="0" tIns="0" rIns="0" bIns="0" anchor="t" anchorCtr="0">
            <a:noAutofit/>
          </a:bodyPr>
          <a:lstStyle/>
          <a:p>
            <a:pPr marL="114300" lvl="0">
              <a:spcBef>
                <a:spcPts val="600"/>
              </a:spcBef>
              <a:buSzPts val="1800"/>
            </a:pPr>
            <a:r>
              <a:rPr lang="en-US" dirty="0"/>
              <a:t>Experiments and data collection</a:t>
            </a:r>
          </a:p>
        </p:txBody>
      </p:sp>
      <p:grpSp>
        <p:nvGrpSpPr>
          <p:cNvPr id="1702" name="Google Shape;1702;p28"/>
          <p:cNvGrpSpPr/>
          <p:nvPr/>
        </p:nvGrpSpPr>
        <p:grpSpPr>
          <a:xfrm>
            <a:off x="477963" y="2469406"/>
            <a:ext cx="2051418" cy="1769347"/>
            <a:chOff x="1083025" y="2306625"/>
            <a:chExt cx="1834900" cy="1582600"/>
          </a:xfrm>
        </p:grpSpPr>
        <p:sp>
          <p:nvSpPr>
            <p:cNvPr id="1704" name="Google Shape;1704;p28"/>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SG" sz="1200" b="1" dirty="0">
                  <a:solidFill>
                    <a:schemeClr val="accent2"/>
                  </a:solidFill>
                  <a:latin typeface="Barlow"/>
                  <a:ea typeface="Barlow"/>
                  <a:cs typeface="Barlow"/>
                  <a:sym typeface="Barlow"/>
                </a:rPr>
                <a:t>Approach</a:t>
              </a:r>
              <a:endParaRPr sz="1200" b="1" dirty="0">
                <a:solidFill>
                  <a:schemeClr val="accent2"/>
                </a:solidFill>
                <a:latin typeface="Barlow"/>
                <a:ea typeface="Barlow"/>
                <a:cs typeface="Barlow"/>
                <a:sym typeface="Barlow"/>
              </a:endParaRPr>
            </a:p>
          </p:txBody>
        </p:sp>
        <p:sp>
          <p:nvSpPr>
            <p:cNvPr id="1705" name="Google Shape;1705;p28"/>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en-US" sz="1200" dirty="0"/>
                <a:t>Attack scenarios performed using the human machine interface</a:t>
              </a:r>
              <a:endParaRPr sz="1200" dirty="0">
                <a:solidFill>
                  <a:schemeClr val="accent2"/>
                </a:solidFill>
                <a:latin typeface="Barlow"/>
                <a:ea typeface="Barlow"/>
                <a:cs typeface="Barlow"/>
                <a:sym typeface="Barlow"/>
              </a:endParaRPr>
            </a:p>
          </p:txBody>
        </p:sp>
        <p:sp>
          <p:nvSpPr>
            <p:cNvPr id="1707" name="Google Shape;1707;p28"/>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1708" name="Google Shape;1708;p28"/>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09" name="Google Shape;1709;p28"/>
          <p:cNvGrpSpPr/>
          <p:nvPr/>
        </p:nvGrpSpPr>
        <p:grpSpPr>
          <a:xfrm>
            <a:off x="2388508" y="2469406"/>
            <a:ext cx="2051418" cy="1769347"/>
            <a:chOff x="1083025" y="2306625"/>
            <a:chExt cx="1834900" cy="1582600"/>
          </a:xfrm>
        </p:grpSpPr>
        <p:sp>
          <p:nvSpPr>
            <p:cNvPr id="1711" name="Google Shape;1711;p28"/>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SG" sz="1200" b="1" dirty="0">
                  <a:solidFill>
                    <a:schemeClr val="accent2"/>
                  </a:solidFill>
                  <a:latin typeface="Barlow"/>
                  <a:ea typeface="Barlow"/>
                  <a:cs typeface="Barlow"/>
                  <a:sym typeface="Barlow"/>
                </a:rPr>
                <a:t>Focus</a:t>
              </a:r>
              <a:endParaRPr sz="1200" b="1" dirty="0">
                <a:solidFill>
                  <a:schemeClr val="accent2"/>
                </a:solidFill>
                <a:latin typeface="Barlow"/>
                <a:ea typeface="Barlow"/>
                <a:cs typeface="Barlow"/>
                <a:sym typeface="Barlow"/>
              </a:endParaRPr>
            </a:p>
          </p:txBody>
        </p:sp>
        <p:sp>
          <p:nvSpPr>
            <p:cNvPr id="1712" name="Google Shape;1712;p28"/>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indent="0">
                <a:lnSpc>
                  <a:spcPct val="115000"/>
                </a:lnSpc>
                <a:spcAft>
                  <a:spcPts val="1600"/>
                </a:spcAft>
                <a:buFont typeface="Arial"/>
                <a:buNone/>
              </a:pPr>
              <a:r>
                <a:rPr lang="en-SG" sz="1200" dirty="0">
                  <a:sym typeface="Barlow"/>
                </a:rPr>
                <a:t>Stage P3: ultra-filtration </a:t>
              </a:r>
            </a:p>
            <a:p>
              <a:pPr marL="0" indent="0">
                <a:lnSpc>
                  <a:spcPct val="115000"/>
                </a:lnSpc>
                <a:spcAft>
                  <a:spcPts val="1600"/>
                </a:spcAft>
                <a:buFont typeface="Arial"/>
                <a:buNone/>
              </a:pPr>
              <a:r>
                <a:rPr lang="en-SG" sz="1200" dirty="0">
                  <a:sym typeface="Barlow"/>
                </a:rPr>
                <a:t>Sensor: differential pressure indicator transmitter (DPIT301)</a:t>
              </a:r>
              <a:endParaRPr sz="1200" dirty="0">
                <a:sym typeface="Barlow"/>
              </a:endParaRPr>
            </a:p>
          </p:txBody>
        </p:sp>
        <p:sp>
          <p:nvSpPr>
            <p:cNvPr id="1714" name="Google Shape;1714;p28"/>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1715" name="Google Shape;1715;p28"/>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16" name="Google Shape;1716;p28"/>
          <p:cNvGrpSpPr/>
          <p:nvPr/>
        </p:nvGrpSpPr>
        <p:grpSpPr>
          <a:xfrm>
            <a:off x="4302291" y="2468611"/>
            <a:ext cx="2051418" cy="1769347"/>
            <a:chOff x="1083025" y="2306625"/>
            <a:chExt cx="1834900" cy="1582600"/>
          </a:xfrm>
        </p:grpSpPr>
        <p:sp>
          <p:nvSpPr>
            <p:cNvPr id="1718" name="Google Shape;1718;p28"/>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r>
                <a:rPr lang="en-US" sz="1200" b="1" dirty="0">
                  <a:solidFill>
                    <a:schemeClr val="accent2"/>
                  </a:solidFill>
                  <a:latin typeface="Barlow"/>
                </a:rPr>
                <a:t>Value simulation</a:t>
              </a:r>
              <a:endParaRPr lang="en-SG" sz="1200" b="1" dirty="0">
                <a:solidFill>
                  <a:schemeClr val="accent2"/>
                </a:solidFill>
                <a:latin typeface="Barlow"/>
              </a:endParaRPr>
            </a:p>
          </p:txBody>
        </p:sp>
        <p:sp>
          <p:nvSpPr>
            <p:cNvPr id="1719" name="Google Shape;1719;p28"/>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200" dirty="0">
                  <a:sym typeface="Barlow"/>
                </a:rPr>
                <a:t>D</a:t>
              </a:r>
              <a:r>
                <a:rPr lang="en-SG" sz="1200" dirty="0">
                  <a:sym typeface="Barlow"/>
                </a:rPr>
                <a:t>PIT301 values were simulated to specific values for 5 times</a:t>
              </a:r>
              <a:endParaRPr sz="1200" dirty="0">
                <a:sym typeface="Barlow"/>
              </a:endParaRPr>
            </a:p>
          </p:txBody>
        </p:sp>
        <p:sp>
          <p:nvSpPr>
            <p:cNvPr id="1721" name="Google Shape;1721;p28"/>
            <p:cNvSpPr/>
            <p:nvPr/>
          </p:nvSpPr>
          <p:spPr>
            <a:xfrm flipH="1">
              <a:off x="1083025" y="2306625"/>
              <a:ext cx="1834800" cy="143400"/>
            </a:xfrm>
            <a:prstGeom prst="parallelogram">
              <a:avLst>
                <a:gd name="adj" fmla="val 96952"/>
              </a:avLst>
            </a:prstGeom>
            <a:solidFill>
              <a:srgbClr val="DAD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1722" name="Google Shape;1722;p28"/>
            <p:cNvSpPr/>
            <p:nvPr/>
          </p:nvSpPr>
          <p:spPr>
            <a:xfrm>
              <a:off x="1083125" y="2460449"/>
              <a:ext cx="1834800" cy="143400"/>
            </a:xfrm>
            <a:prstGeom prst="parallelogram">
              <a:avLst>
                <a:gd name="adj" fmla="val 96952"/>
              </a:avLst>
            </a:prstGeom>
            <a:solidFill>
              <a:srgbClr val="B0B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23" name="Google Shape;1723;p28"/>
          <p:cNvGrpSpPr/>
          <p:nvPr/>
        </p:nvGrpSpPr>
        <p:grpSpPr>
          <a:xfrm>
            <a:off x="6217659" y="2468598"/>
            <a:ext cx="2051418" cy="1769347"/>
            <a:chOff x="1083025" y="2306625"/>
            <a:chExt cx="1834900" cy="1582600"/>
          </a:xfrm>
        </p:grpSpPr>
        <p:sp>
          <p:nvSpPr>
            <p:cNvPr id="1725" name="Google Shape;1725;p28"/>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200" b="1" dirty="0">
                  <a:solidFill>
                    <a:schemeClr val="accent2"/>
                  </a:solidFill>
                  <a:latin typeface="Barlow"/>
                  <a:sym typeface="Barlow"/>
                </a:rPr>
                <a:t>D</a:t>
              </a:r>
              <a:r>
                <a:rPr lang="en-SG" sz="1200" b="1" dirty="0">
                  <a:solidFill>
                    <a:schemeClr val="accent2"/>
                  </a:solidFill>
                  <a:latin typeface="Barlow"/>
                  <a:sym typeface="Barlow"/>
                </a:rPr>
                <a:t>ata collection</a:t>
              </a:r>
              <a:endParaRPr sz="1200" b="1" dirty="0">
                <a:solidFill>
                  <a:schemeClr val="accent2"/>
                </a:solidFill>
                <a:latin typeface="Barlow"/>
                <a:sym typeface="Barlow"/>
              </a:endParaRPr>
            </a:p>
          </p:txBody>
        </p:sp>
        <p:sp>
          <p:nvSpPr>
            <p:cNvPr id="1726" name="Google Shape;1726;p28"/>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en-US" sz="1200" dirty="0"/>
                <a:t>Comma-separated values (CSV) file</a:t>
              </a:r>
            </a:p>
            <a:p>
              <a:pPr lvl="0">
                <a:lnSpc>
                  <a:spcPct val="115000"/>
                </a:lnSpc>
                <a:spcAft>
                  <a:spcPts val="1600"/>
                </a:spcAft>
              </a:pPr>
              <a:r>
                <a:rPr lang="en-US" sz="1200" dirty="0"/>
                <a:t>8701 rows and 82 columns </a:t>
              </a:r>
              <a:endParaRPr sz="1200" dirty="0">
                <a:sym typeface="Barlow"/>
              </a:endParaRPr>
            </a:p>
          </p:txBody>
        </p:sp>
        <p:sp>
          <p:nvSpPr>
            <p:cNvPr id="1728" name="Google Shape;1728;p28"/>
            <p:cNvSpPr/>
            <p:nvPr/>
          </p:nvSpPr>
          <p:spPr>
            <a:xfrm flipH="1">
              <a:off x="1083025" y="2306625"/>
              <a:ext cx="1834800" cy="143400"/>
            </a:xfrm>
            <a:prstGeom prst="parallelogram">
              <a:avLst>
                <a:gd name="adj" fmla="val 96952"/>
              </a:avLst>
            </a:prstGeom>
            <a:solidFill>
              <a:srgbClr val="DAD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1729" name="Google Shape;1729;p28"/>
            <p:cNvSpPr/>
            <p:nvPr/>
          </p:nvSpPr>
          <p:spPr>
            <a:xfrm>
              <a:off x="1083125" y="2460449"/>
              <a:ext cx="1834800" cy="143400"/>
            </a:xfrm>
            <a:prstGeom prst="parallelogram">
              <a:avLst>
                <a:gd name="adj" fmla="val 96952"/>
              </a:avLst>
            </a:prstGeom>
            <a:solidFill>
              <a:srgbClr val="B0B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6146" name="Picture 2" descr="iTrust">
            <a:extLst>
              <a:ext uri="{FF2B5EF4-FFF2-40B4-BE49-F238E27FC236}">
                <a16:creationId xmlns:a16="http://schemas.microsoft.com/office/drawing/2014/main" id="{95CCAF79-9F4D-4614-A6AD-B2D45BC5F5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7934" y="857035"/>
            <a:ext cx="1359978" cy="80472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Singapore University of Technology and Design">
            <a:extLst>
              <a:ext uri="{FF2B5EF4-FFF2-40B4-BE49-F238E27FC236}">
                <a16:creationId xmlns:a16="http://schemas.microsoft.com/office/drawing/2014/main" id="{60F1D1CC-883C-4D63-8BDE-50EA79B339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5245" y="857034"/>
            <a:ext cx="1359978" cy="804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806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199" y="605600"/>
            <a:ext cx="8686801" cy="1082700"/>
          </a:xfrm>
          <a:prstGeom prst="rect">
            <a:avLst/>
          </a:prstGeom>
        </p:spPr>
        <p:txBody>
          <a:bodyPr spcFirstLastPara="1" wrap="square" lIns="0" tIns="0" rIns="0" bIns="0" anchor="t" anchorCtr="0">
            <a:noAutofit/>
          </a:bodyPr>
          <a:lstStyle/>
          <a:p>
            <a:pPr marL="114300" lvl="0">
              <a:buSzPts val="1800"/>
            </a:pPr>
            <a:r>
              <a:rPr lang="en-US" dirty="0"/>
              <a:t>Predictive maintenance model development</a:t>
            </a:r>
          </a:p>
        </p:txBody>
      </p:sp>
      <p:graphicFrame>
        <p:nvGraphicFramePr>
          <p:cNvPr id="8" name="Diagram 7">
            <a:extLst>
              <a:ext uri="{FF2B5EF4-FFF2-40B4-BE49-F238E27FC236}">
                <a16:creationId xmlns:a16="http://schemas.microsoft.com/office/drawing/2014/main" id="{A798BD08-F592-478A-BF46-19122CA1B081}"/>
              </a:ext>
            </a:extLst>
          </p:cNvPr>
          <p:cNvGraphicFramePr/>
          <p:nvPr>
            <p:extLst>
              <p:ext uri="{D42A27DB-BD31-4B8C-83A1-F6EECF244321}">
                <p14:modId xmlns:p14="http://schemas.microsoft.com/office/powerpoint/2010/main" val="1599483960"/>
              </p:ext>
            </p:extLst>
          </p:nvPr>
        </p:nvGraphicFramePr>
        <p:xfrm>
          <a:off x="613090" y="1734945"/>
          <a:ext cx="7917819" cy="31361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Picture 14">
            <a:extLst>
              <a:ext uri="{FF2B5EF4-FFF2-40B4-BE49-F238E27FC236}">
                <a16:creationId xmlns:a16="http://schemas.microsoft.com/office/drawing/2014/main" id="{D9EFB336-1882-4068-9EFB-AE7FFF0A6220}"/>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266524" y="3231511"/>
            <a:ext cx="2453880" cy="1157044"/>
          </a:xfrm>
          <a:prstGeom prst="rect">
            <a:avLst/>
          </a:prstGeom>
          <a:noFill/>
          <a:ln>
            <a:noFill/>
          </a:ln>
        </p:spPr>
      </p:pic>
      <p:cxnSp>
        <p:nvCxnSpPr>
          <p:cNvPr id="10" name="Straight Connector 9">
            <a:extLst>
              <a:ext uri="{FF2B5EF4-FFF2-40B4-BE49-F238E27FC236}">
                <a16:creationId xmlns:a16="http://schemas.microsoft.com/office/drawing/2014/main" id="{4326D897-501B-4E09-93E6-FDF44FD33DF8}"/>
              </a:ext>
            </a:extLst>
          </p:cNvPr>
          <p:cNvCxnSpPr>
            <a:cxnSpLocks/>
            <a:stCxn id="15" idx="3"/>
            <a:endCxn id="25" idx="3"/>
          </p:cNvCxnSpPr>
          <p:nvPr/>
        </p:nvCxnSpPr>
        <p:spPr>
          <a:xfrm>
            <a:off x="2720404" y="3810033"/>
            <a:ext cx="577628" cy="919966"/>
          </a:xfrm>
          <a:prstGeom prst="line">
            <a:avLst/>
          </a:prstGeom>
          <a:ln w="12700">
            <a:prstDash val="dash"/>
          </a:ln>
        </p:spPr>
        <p:style>
          <a:lnRef idx="1">
            <a:schemeClr val="dk1"/>
          </a:lnRef>
          <a:fillRef idx="0">
            <a:schemeClr val="dk1"/>
          </a:fillRef>
          <a:effectRef idx="0">
            <a:schemeClr val="dk1"/>
          </a:effectRef>
          <a:fontRef idx="minor">
            <a:schemeClr val="tx1"/>
          </a:fontRef>
        </p:style>
      </p:cxnSp>
      <p:pic>
        <p:nvPicPr>
          <p:cNvPr id="9218" name="Picture 2" descr="Help port Python packages to Python 3 – Fedora Community Blog">
            <a:extLst>
              <a:ext uri="{FF2B5EF4-FFF2-40B4-BE49-F238E27FC236}">
                <a16:creationId xmlns:a16="http://schemas.microsoft.com/office/drawing/2014/main" id="{DEB02482-482E-43EF-B789-9175C3BA622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98693" y="4394782"/>
            <a:ext cx="1678782" cy="71056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6D7C47F9-47E4-4D92-9DD1-D48254F14D60}"/>
              </a:ext>
            </a:extLst>
          </p:cNvPr>
          <p:cNvSpPr txBox="1"/>
          <p:nvPr/>
        </p:nvSpPr>
        <p:spPr>
          <a:xfrm>
            <a:off x="5264943" y="1692768"/>
            <a:ext cx="2564606" cy="553998"/>
          </a:xfrm>
          <a:prstGeom prst="rect">
            <a:avLst/>
          </a:prstGeom>
          <a:noFill/>
        </p:spPr>
        <p:txBody>
          <a:bodyPr wrap="square" rtlCol="0">
            <a:spAutoFit/>
          </a:bodyPr>
          <a:lstStyle/>
          <a:p>
            <a:pPr marL="285750" indent="-285750">
              <a:buFont typeface="Arial" panose="020B0604020202020204" pitchFamily="34" charset="0"/>
              <a:buChar char="•"/>
            </a:pPr>
            <a:r>
              <a:rPr lang="en-US" sz="1000" dirty="0"/>
              <a:t>DataFrame </a:t>
            </a:r>
          </a:p>
          <a:p>
            <a:pPr marL="285750" indent="-285750">
              <a:buFont typeface="Arial" panose="020B0604020202020204" pitchFamily="34" charset="0"/>
              <a:buChar char="•"/>
            </a:pPr>
            <a:r>
              <a:rPr lang="en-US" sz="1000" dirty="0"/>
              <a:t>Remove null and “Bad Input” values</a:t>
            </a:r>
          </a:p>
          <a:p>
            <a:pPr marL="285750" indent="-285750">
              <a:buFont typeface="Arial" panose="020B0604020202020204" pitchFamily="34" charset="0"/>
              <a:buChar char="•"/>
            </a:pPr>
            <a:r>
              <a:rPr lang="en-US" sz="1000" dirty="0"/>
              <a:t>Conversion of data types</a:t>
            </a:r>
            <a:endParaRPr lang="en-SG" sz="1000" dirty="0"/>
          </a:p>
        </p:txBody>
      </p:sp>
      <p:sp>
        <p:nvSpPr>
          <p:cNvPr id="24" name="TextBox 23">
            <a:extLst>
              <a:ext uri="{FF2B5EF4-FFF2-40B4-BE49-F238E27FC236}">
                <a16:creationId xmlns:a16="http://schemas.microsoft.com/office/drawing/2014/main" id="{DC0D6E49-D9D2-4C33-812B-009F7370982D}"/>
              </a:ext>
            </a:extLst>
          </p:cNvPr>
          <p:cNvSpPr txBox="1"/>
          <p:nvPr/>
        </p:nvSpPr>
        <p:spPr>
          <a:xfrm>
            <a:off x="1058425" y="1923610"/>
            <a:ext cx="2564606" cy="861774"/>
          </a:xfrm>
          <a:prstGeom prst="rect">
            <a:avLst/>
          </a:prstGeom>
          <a:noFill/>
        </p:spPr>
        <p:txBody>
          <a:bodyPr wrap="square" rtlCol="0">
            <a:spAutoFit/>
          </a:bodyPr>
          <a:lstStyle/>
          <a:p>
            <a:pPr marL="285750" indent="-285750">
              <a:buFont typeface="Arial" panose="020B0604020202020204" pitchFamily="34" charset="0"/>
              <a:buChar char="•"/>
            </a:pPr>
            <a:r>
              <a:rPr lang="en-US" sz="1000" dirty="0"/>
              <a:t>Linear regression </a:t>
            </a:r>
          </a:p>
          <a:p>
            <a:pPr marL="285750" indent="-285750">
              <a:buFont typeface="Arial" panose="020B0604020202020204" pitchFamily="34" charset="0"/>
              <a:buChar char="•"/>
            </a:pPr>
            <a:r>
              <a:rPr lang="en-US" sz="1000" dirty="0"/>
              <a:t>Random forest regressor</a:t>
            </a:r>
          </a:p>
          <a:p>
            <a:pPr marL="285750" indent="-285750">
              <a:buFont typeface="Arial" panose="020B0604020202020204" pitchFamily="34" charset="0"/>
              <a:buChar char="•"/>
            </a:pPr>
            <a:r>
              <a:rPr lang="en-US" sz="1000" dirty="0"/>
              <a:t>Gradient boosting regressor</a:t>
            </a:r>
          </a:p>
          <a:p>
            <a:pPr marL="285750" indent="-285750">
              <a:buFont typeface="Arial" panose="020B0604020202020204" pitchFamily="34" charset="0"/>
              <a:buChar char="•"/>
            </a:pPr>
            <a:r>
              <a:rPr lang="en-US" sz="1000" dirty="0"/>
              <a:t>Evaluation metric: root mean square error (RMSE)</a:t>
            </a:r>
            <a:endParaRPr lang="en-SG" sz="1000" dirty="0"/>
          </a:p>
        </p:txBody>
      </p:sp>
      <p:sp>
        <p:nvSpPr>
          <p:cNvPr id="25" name="TextBox 24">
            <a:extLst>
              <a:ext uri="{FF2B5EF4-FFF2-40B4-BE49-F238E27FC236}">
                <a16:creationId xmlns:a16="http://schemas.microsoft.com/office/drawing/2014/main" id="{FB211B01-EE63-4E9F-BBC7-818F124D6EA1}"/>
              </a:ext>
            </a:extLst>
          </p:cNvPr>
          <p:cNvSpPr txBox="1"/>
          <p:nvPr/>
        </p:nvSpPr>
        <p:spPr>
          <a:xfrm>
            <a:off x="733426" y="4453000"/>
            <a:ext cx="2564606" cy="553998"/>
          </a:xfrm>
          <a:prstGeom prst="rect">
            <a:avLst/>
          </a:prstGeom>
          <a:noFill/>
        </p:spPr>
        <p:txBody>
          <a:bodyPr wrap="square" rtlCol="0">
            <a:spAutoFit/>
          </a:bodyPr>
          <a:lstStyle/>
          <a:p>
            <a:pPr marL="285750" indent="-285750">
              <a:buFont typeface="Arial" panose="020B0604020202020204" pitchFamily="34" charset="0"/>
              <a:buChar char="•"/>
            </a:pPr>
            <a:r>
              <a:rPr lang="en-US" sz="1000" dirty="0"/>
              <a:t>Multiple training and test sets</a:t>
            </a:r>
          </a:p>
          <a:p>
            <a:pPr marL="285750" indent="-285750">
              <a:buFont typeface="Arial" panose="020B0604020202020204" pitchFamily="34" charset="0"/>
              <a:buChar char="•"/>
            </a:pPr>
            <a:r>
              <a:rPr lang="en-US" sz="1000" dirty="0"/>
              <a:t>A total of 5 splits (6 portions; 1-1; 2-1; 3-1; 4-1; 5-1</a:t>
            </a:r>
            <a:endParaRPr lang="en-SG" sz="1000" dirty="0"/>
          </a:p>
        </p:txBody>
      </p:sp>
      <p:sp>
        <p:nvSpPr>
          <p:cNvPr id="26" name="TextBox 25">
            <a:extLst>
              <a:ext uri="{FF2B5EF4-FFF2-40B4-BE49-F238E27FC236}">
                <a16:creationId xmlns:a16="http://schemas.microsoft.com/office/drawing/2014/main" id="{2B93DD12-CEC2-4B34-AD8C-E4F35311BDFA}"/>
              </a:ext>
            </a:extLst>
          </p:cNvPr>
          <p:cNvSpPr txBox="1"/>
          <p:nvPr/>
        </p:nvSpPr>
        <p:spPr>
          <a:xfrm>
            <a:off x="6025361" y="3928696"/>
            <a:ext cx="2564606" cy="400110"/>
          </a:xfrm>
          <a:prstGeom prst="rect">
            <a:avLst/>
          </a:prstGeom>
          <a:noFill/>
        </p:spPr>
        <p:txBody>
          <a:bodyPr wrap="square" rtlCol="0">
            <a:spAutoFit/>
          </a:bodyPr>
          <a:lstStyle/>
          <a:p>
            <a:pPr marL="285750" indent="-285750">
              <a:buFont typeface="Arial" panose="020B0604020202020204" pitchFamily="34" charset="0"/>
              <a:buChar char="•"/>
            </a:pPr>
            <a:r>
              <a:rPr lang="en-US" sz="1000" dirty="0"/>
              <a:t>Feature selection</a:t>
            </a:r>
          </a:p>
          <a:p>
            <a:pPr marL="285750" indent="-285750">
              <a:buFont typeface="Arial" panose="020B0604020202020204" pitchFamily="34" charset="0"/>
              <a:buChar char="•"/>
            </a:pPr>
            <a:r>
              <a:rPr lang="en-US" sz="1000" dirty="0"/>
              <a:t>Feature extraction (Lag 5 to lag 30)</a:t>
            </a:r>
          </a:p>
        </p:txBody>
      </p:sp>
      <p:sp>
        <p:nvSpPr>
          <p:cNvPr id="27" name="TextBox 26">
            <a:extLst>
              <a:ext uri="{FF2B5EF4-FFF2-40B4-BE49-F238E27FC236}">
                <a16:creationId xmlns:a16="http://schemas.microsoft.com/office/drawing/2014/main" id="{36ABD7A1-46D3-40D0-87C6-6C2CC14B2365}"/>
              </a:ext>
            </a:extLst>
          </p:cNvPr>
          <p:cNvSpPr txBox="1"/>
          <p:nvPr/>
        </p:nvSpPr>
        <p:spPr>
          <a:xfrm>
            <a:off x="6390085" y="2789865"/>
            <a:ext cx="2564606" cy="400110"/>
          </a:xfrm>
          <a:prstGeom prst="rect">
            <a:avLst/>
          </a:prstGeom>
          <a:noFill/>
        </p:spPr>
        <p:txBody>
          <a:bodyPr wrap="square" rtlCol="0">
            <a:spAutoFit/>
          </a:bodyPr>
          <a:lstStyle/>
          <a:p>
            <a:pPr marL="285750" indent="-285750">
              <a:buFont typeface="Arial" panose="020B0604020202020204" pitchFamily="34" charset="0"/>
              <a:buChar char="•"/>
            </a:pPr>
            <a:r>
              <a:rPr lang="en-US" sz="1000" dirty="0"/>
              <a:t>Time series plots</a:t>
            </a:r>
          </a:p>
          <a:p>
            <a:pPr marL="285750" indent="-285750">
              <a:buFont typeface="Arial" panose="020B0604020202020204" pitchFamily="34" charset="0"/>
              <a:buChar char="•"/>
            </a:pPr>
            <a:r>
              <a:rPr lang="en-US" sz="1000" dirty="0"/>
              <a:t>Stage 3 (ultra-filtration)</a:t>
            </a:r>
          </a:p>
        </p:txBody>
      </p:sp>
    </p:spTree>
    <p:extLst>
      <p:ext uri="{BB962C8B-B14F-4D97-AF65-F5344CB8AC3E}">
        <p14:creationId xmlns:p14="http://schemas.microsoft.com/office/powerpoint/2010/main" val="3683165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199" y="605600"/>
            <a:ext cx="8191825" cy="1082700"/>
          </a:xfrm>
          <a:prstGeom prst="rect">
            <a:avLst/>
          </a:prstGeom>
        </p:spPr>
        <p:txBody>
          <a:bodyPr spcFirstLastPara="1" wrap="square" lIns="0" tIns="0" rIns="0" bIns="0" anchor="t" anchorCtr="0">
            <a:noAutofit/>
          </a:bodyPr>
          <a:lstStyle/>
          <a:p>
            <a:pPr marL="114300" lvl="0">
              <a:buSzPts val="1800"/>
            </a:pPr>
            <a:r>
              <a:rPr lang="en-US" dirty="0"/>
              <a:t>Financial modeling</a:t>
            </a:r>
          </a:p>
        </p:txBody>
      </p:sp>
      <p:sp>
        <p:nvSpPr>
          <p:cNvPr id="998" name="Google Shape;998;p20"/>
          <p:cNvSpPr txBox="1">
            <a:spLocks noGrp="1"/>
          </p:cNvSpPr>
          <p:nvPr>
            <p:ph type="body" idx="1"/>
          </p:nvPr>
        </p:nvSpPr>
        <p:spPr>
          <a:xfrm>
            <a:off x="407193" y="1688300"/>
            <a:ext cx="8329613" cy="2679000"/>
          </a:xfrm>
          <a:prstGeom prst="rect">
            <a:avLst/>
          </a:prstGeom>
        </p:spPr>
        <p:txBody>
          <a:bodyPr spcFirstLastPara="1" wrap="square" lIns="0" tIns="0" rIns="0" bIns="0" anchor="t" anchorCtr="0">
            <a:noAutofit/>
          </a:bodyPr>
          <a:lstStyle/>
          <a:p>
            <a:pPr marL="0" indent="0">
              <a:buNone/>
            </a:pPr>
            <a:r>
              <a:rPr lang="en-US" b="1" dirty="0"/>
              <a:t>Definition</a:t>
            </a:r>
          </a:p>
          <a:p>
            <a:pPr marL="0" indent="0">
              <a:buNone/>
            </a:pPr>
            <a:r>
              <a:rPr lang="en-SG" dirty="0"/>
              <a:t>Financial modeling is the task of building an abstract representation (a model) of a real world financial situation. This is a mathematical model designed to represent (a simplified version of) the performance of a financial asset or portfolio of a business, project, or any other investment.</a:t>
            </a:r>
          </a:p>
          <a:p>
            <a:pPr marL="0" indent="0">
              <a:buNone/>
            </a:pPr>
            <a:r>
              <a:rPr lang="en-SG" b="1" dirty="0"/>
              <a:t>Applications</a:t>
            </a:r>
          </a:p>
          <a:p>
            <a:pPr marL="0" indent="0">
              <a:buNone/>
            </a:pPr>
            <a:r>
              <a:rPr lang="en-US" dirty="0"/>
              <a:t>Estimate the valuation of a business, compare businesses to their peers in the industry, strategic planning to test various scenarios, calculate the cost of new projects, decide on budgets, allocate corporate resources</a:t>
            </a:r>
          </a:p>
        </p:txBody>
      </p:sp>
      <p:pic>
        <p:nvPicPr>
          <p:cNvPr id="2050" name="Picture 2" descr="Mergers &amp; Inquisitions | Financial Modeling &amp; Investment Banking ...">
            <a:extLst>
              <a:ext uri="{FF2B5EF4-FFF2-40B4-BE49-F238E27FC236}">
                <a16:creationId xmlns:a16="http://schemas.microsoft.com/office/drawing/2014/main" id="{99F116BC-A698-4EB4-BC88-7285AFBF2E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9740" y="335750"/>
            <a:ext cx="1695450"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574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199" y="605600"/>
            <a:ext cx="8191825" cy="1082700"/>
          </a:xfrm>
          <a:prstGeom prst="rect">
            <a:avLst/>
          </a:prstGeom>
        </p:spPr>
        <p:txBody>
          <a:bodyPr spcFirstLastPara="1" wrap="square" lIns="0" tIns="0" rIns="0" bIns="0" anchor="t" anchorCtr="0">
            <a:noAutofit/>
          </a:bodyPr>
          <a:lstStyle/>
          <a:p>
            <a:pPr fontAlgn="base"/>
            <a:r>
              <a:rPr lang="en-SG" dirty="0"/>
              <a:t>Cost benefit analysis</a:t>
            </a:r>
          </a:p>
        </p:txBody>
      </p:sp>
      <p:sp>
        <p:nvSpPr>
          <p:cNvPr id="998" name="Google Shape;998;p20"/>
          <p:cNvSpPr txBox="1">
            <a:spLocks noGrp="1"/>
          </p:cNvSpPr>
          <p:nvPr>
            <p:ph type="body" idx="1"/>
          </p:nvPr>
        </p:nvSpPr>
        <p:spPr>
          <a:xfrm>
            <a:off x="407193" y="1688300"/>
            <a:ext cx="8329613" cy="2679000"/>
          </a:xfrm>
          <a:prstGeom prst="rect">
            <a:avLst/>
          </a:prstGeom>
        </p:spPr>
        <p:txBody>
          <a:bodyPr spcFirstLastPara="1" wrap="square" lIns="0" tIns="0" rIns="0" bIns="0" anchor="t" anchorCtr="0">
            <a:noAutofit/>
          </a:bodyPr>
          <a:lstStyle/>
          <a:p>
            <a:pPr marL="0" indent="0">
              <a:buNone/>
            </a:pPr>
            <a:r>
              <a:rPr lang="en-US" b="1" dirty="0"/>
              <a:t>What is it?</a:t>
            </a:r>
          </a:p>
          <a:p>
            <a:pPr marL="285750" indent="-285750">
              <a:buFont typeface="Arial" panose="020B0604020202020204" pitchFamily="34" charset="0"/>
              <a:buChar char="•"/>
            </a:pPr>
            <a:r>
              <a:rPr lang="en-SG" dirty="0"/>
              <a:t>Process by which organizations can analyze decisions, systems or projects, or determine a value for intangibles. </a:t>
            </a:r>
          </a:p>
          <a:p>
            <a:pPr marL="285750" indent="-285750">
              <a:buFont typeface="Arial" panose="020B0604020202020204" pitchFamily="34" charset="0"/>
              <a:buChar char="•"/>
            </a:pPr>
            <a:r>
              <a:rPr lang="en-SG" dirty="0"/>
              <a:t>Model is built by identifying the benefits of an action as well as the associated costs, and subtracting the costs from benefits. </a:t>
            </a:r>
          </a:p>
          <a:p>
            <a:pPr marL="285750" indent="-285750">
              <a:buFont typeface="Arial" panose="020B0604020202020204" pitchFamily="34" charset="0"/>
              <a:buChar char="•"/>
            </a:pPr>
            <a:r>
              <a:rPr lang="en-SG" dirty="0"/>
              <a:t>Completion of a cost benefit analysis will yield concrete results that can be used to develop reasonable conclusions around the feasibility of a decision.</a:t>
            </a:r>
            <a:endParaRPr lang="en-US" dirty="0"/>
          </a:p>
        </p:txBody>
      </p:sp>
      <p:pic>
        <p:nvPicPr>
          <p:cNvPr id="11266" name="Picture 2" descr="Cost-Benefit Analysis - TAF">
            <a:extLst>
              <a:ext uri="{FF2B5EF4-FFF2-40B4-BE49-F238E27FC236}">
                <a16:creationId xmlns:a16="http://schemas.microsoft.com/office/drawing/2014/main" id="{AC6D60FC-3F3F-49E2-A97D-707ADFB02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1265" y="68268"/>
            <a:ext cx="1695224" cy="1620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843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199" y="605600"/>
            <a:ext cx="8191825" cy="1082700"/>
          </a:xfrm>
          <a:prstGeom prst="rect">
            <a:avLst/>
          </a:prstGeom>
        </p:spPr>
        <p:txBody>
          <a:bodyPr spcFirstLastPara="1" wrap="square" lIns="0" tIns="0" rIns="0" bIns="0" anchor="t" anchorCtr="0">
            <a:noAutofit/>
          </a:bodyPr>
          <a:lstStyle/>
          <a:p>
            <a:pPr fontAlgn="base"/>
            <a:r>
              <a:rPr lang="en-SG" dirty="0"/>
              <a:t>Cost benefit analysis</a:t>
            </a:r>
          </a:p>
        </p:txBody>
      </p:sp>
      <p:sp>
        <p:nvSpPr>
          <p:cNvPr id="998" name="Google Shape;998;p20"/>
          <p:cNvSpPr txBox="1">
            <a:spLocks noGrp="1"/>
          </p:cNvSpPr>
          <p:nvPr>
            <p:ph type="body" idx="1"/>
          </p:nvPr>
        </p:nvSpPr>
        <p:spPr>
          <a:xfrm>
            <a:off x="407193" y="1688300"/>
            <a:ext cx="8329613" cy="2679000"/>
          </a:xfrm>
          <a:prstGeom prst="rect">
            <a:avLst/>
          </a:prstGeom>
        </p:spPr>
        <p:txBody>
          <a:bodyPr spcFirstLastPara="1" wrap="square" lIns="0" tIns="0" rIns="0" bIns="0" anchor="t" anchorCtr="0">
            <a:noAutofit/>
          </a:bodyPr>
          <a:lstStyle/>
          <a:p>
            <a:pPr marL="0" indent="0">
              <a:buNone/>
            </a:pPr>
            <a:r>
              <a:rPr lang="en-US" b="1" dirty="0"/>
              <a:t>When to use?</a:t>
            </a:r>
          </a:p>
          <a:p>
            <a:pPr fontAlgn="base">
              <a:buFont typeface="Arial" panose="020B0604020202020204" pitchFamily="34" charset="0"/>
              <a:buChar char="•"/>
            </a:pPr>
            <a:r>
              <a:rPr lang="en-SG" dirty="0"/>
              <a:t>Developing benchmarks for comparing projects</a:t>
            </a:r>
          </a:p>
          <a:p>
            <a:pPr fontAlgn="base">
              <a:buFont typeface="Arial" panose="020B0604020202020204" pitchFamily="34" charset="0"/>
              <a:buChar char="•"/>
            </a:pPr>
            <a:r>
              <a:rPr lang="en-SG" dirty="0"/>
              <a:t>Deciding whether to pursue a proposed project</a:t>
            </a:r>
          </a:p>
          <a:p>
            <a:pPr fontAlgn="base">
              <a:buFont typeface="Arial" panose="020B0604020202020204" pitchFamily="34" charset="0"/>
              <a:buChar char="•"/>
            </a:pPr>
            <a:r>
              <a:rPr lang="en-SG" dirty="0"/>
              <a:t>Evaluating new hires</a:t>
            </a:r>
          </a:p>
          <a:p>
            <a:pPr fontAlgn="base">
              <a:buFont typeface="Arial" panose="020B0604020202020204" pitchFamily="34" charset="0"/>
              <a:buChar char="•"/>
            </a:pPr>
            <a:r>
              <a:rPr lang="en-SG" dirty="0"/>
              <a:t>Weighing investment opportunities</a:t>
            </a:r>
          </a:p>
          <a:p>
            <a:pPr fontAlgn="base">
              <a:buFont typeface="Arial" panose="020B0604020202020204" pitchFamily="34" charset="0"/>
              <a:buChar char="•"/>
            </a:pPr>
            <a:r>
              <a:rPr lang="en-SG" dirty="0"/>
              <a:t>Measuring social benefits</a:t>
            </a:r>
          </a:p>
          <a:p>
            <a:pPr fontAlgn="base">
              <a:buFont typeface="Arial" panose="020B0604020202020204" pitchFamily="34" charset="0"/>
              <a:buChar char="•"/>
            </a:pPr>
            <a:r>
              <a:rPr lang="en-SG" dirty="0"/>
              <a:t>Appraising the desirability of suggested policies</a:t>
            </a:r>
          </a:p>
          <a:p>
            <a:pPr fontAlgn="base">
              <a:buFont typeface="Arial" panose="020B0604020202020204" pitchFamily="34" charset="0"/>
              <a:buChar char="•"/>
            </a:pPr>
            <a:r>
              <a:rPr lang="en-SG" dirty="0"/>
              <a:t>Assessing change initiatives</a:t>
            </a:r>
          </a:p>
          <a:p>
            <a:pPr fontAlgn="base">
              <a:buFont typeface="Arial" panose="020B0604020202020204" pitchFamily="34" charset="0"/>
              <a:buChar char="•"/>
            </a:pPr>
            <a:r>
              <a:rPr lang="en-SG" dirty="0"/>
              <a:t>Quantifying effects on stakeholders and participants</a:t>
            </a:r>
          </a:p>
        </p:txBody>
      </p:sp>
      <p:pic>
        <p:nvPicPr>
          <p:cNvPr id="3074" name="Picture 2" descr="Investment Analysis Icons - Download Free Vector Icons | Noun Project">
            <a:extLst>
              <a:ext uri="{FF2B5EF4-FFF2-40B4-BE49-F238E27FC236}">
                <a16:creationId xmlns:a16="http://schemas.microsoft.com/office/drawing/2014/main" id="{DD514DA1-3E19-4296-BDF0-757D54DD2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1269" y="400044"/>
            <a:ext cx="1288256" cy="1288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020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199" y="605600"/>
            <a:ext cx="8191825" cy="1082700"/>
          </a:xfrm>
          <a:prstGeom prst="rect">
            <a:avLst/>
          </a:prstGeom>
        </p:spPr>
        <p:txBody>
          <a:bodyPr spcFirstLastPara="1" wrap="square" lIns="0" tIns="0" rIns="0" bIns="0" anchor="t" anchorCtr="0">
            <a:noAutofit/>
          </a:bodyPr>
          <a:lstStyle/>
          <a:p>
            <a:pPr fontAlgn="base"/>
            <a:r>
              <a:rPr lang="en-SG" dirty="0"/>
              <a:t>Cost benefit analysis</a:t>
            </a:r>
          </a:p>
        </p:txBody>
      </p:sp>
      <p:sp>
        <p:nvSpPr>
          <p:cNvPr id="3" name="Text Placeholder 2">
            <a:extLst>
              <a:ext uri="{FF2B5EF4-FFF2-40B4-BE49-F238E27FC236}">
                <a16:creationId xmlns:a16="http://schemas.microsoft.com/office/drawing/2014/main" id="{23B3E1A2-4BA0-4A50-B1AE-D8C08B632D6F}"/>
              </a:ext>
            </a:extLst>
          </p:cNvPr>
          <p:cNvSpPr>
            <a:spLocks noGrp="1"/>
          </p:cNvSpPr>
          <p:nvPr>
            <p:ph type="body" idx="1"/>
          </p:nvPr>
        </p:nvSpPr>
        <p:spPr>
          <a:xfrm>
            <a:off x="5843588" y="1281996"/>
            <a:ext cx="2986087" cy="3589054"/>
          </a:xfrm>
        </p:spPr>
        <p:txBody>
          <a:bodyPr/>
          <a:lstStyle/>
          <a:p>
            <a:pPr>
              <a:buFont typeface="Arial" panose="020B0604020202020204" pitchFamily="34" charset="0"/>
              <a:buChar char="•"/>
            </a:pPr>
            <a:r>
              <a:rPr lang="en-US" sz="1400" dirty="0"/>
              <a:t>Microsoft Excel</a:t>
            </a:r>
          </a:p>
          <a:p>
            <a:pPr>
              <a:buFont typeface="Arial" panose="020B0604020202020204" pitchFamily="34" charset="0"/>
              <a:buChar char="•"/>
            </a:pPr>
            <a:r>
              <a:rPr lang="en-US" sz="1400" dirty="0"/>
              <a:t>3 main spreadsheets + 1 consolidated spreadsheet</a:t>
            </a:r>
          </a:p>
          <a:p>
            <a:pPr lvl="1">
              <a:buFont typeface="Wingdings" panose="05000000000000000000" pitchFamily="2" charset="2"/>
              <a:buChar char="Ø"/>
            </a:pPr>
            <a:r>
              <a:rPr lang="en-US" sz="1400" dirty="0"/>
              <a:t>Cost of implementation</a:t>
            </a:r>
          </a:p>
          <a:p>
            <a:pPr lvl="1">
              <a:buFont typeface="Wingdings" panose="05000000000000000000" pitchFamily="2" charset="2"/>
              <a:buChar char="Ø"/>
            </a:pPr>
            <a:r>
              <a:rPr lang="en-US" sz="1400" dirty="0"/>
              <a:t>Direct cost savings</a:t>
            </a:r>
          </a:p>
          <a:p>
            <a:pPr lvl="1">
              <a:buFont typeface="Wingdings" panose="05000000000000000000" pitchFamily="2" charset="2"/>
              <a:buChar char="Ø"/>
            </a:pPr>
            <a:r>
              <a:rPr lang="en-US" sz="1400" dirty="0"/>
              <a:t>Indirect cost savings</a:t>
            </a:r>
          </a:p>
          <a:p>
            <a:pPr lvl="1">
              <a:buFont typeface="Wingdings" panose="05000000000000000000" pitchFamily="2" charset="2"/>
              <a:buChar char="Ø"/>
            </a:pPr>
            <a:r>
              <a:rPr lang="en-US" sz="1400" dirty="0"/>
              <a:t>Net benefit</a:t>
            </a:r>
          </a:p>
          <a:p>
            <a:pPr>
              <a:buFont typeface="Arial" panose="020B0604020202020204" pitchFamily="34" charset="0"/>
              <a:buChar char="•"/>
            </a:pPr>
            <a:r>
              <a:rPr lang="en-US" sz="1400" dirty="0"/>
              <a:t>Referenced company</a:t>
            </a:r>
          </a:p>
          <a:p>
            <a:pPr lvl="1">
              <a:buFont typeface="Wingdings" panose="05000000000000000000" pitchFamily="2" charset="2"/>
              <a:buChar char="Ø"/>
            </a:pPr>
            <a:r>
              <a:rPr lang="en-US" sz="1400" dirty="0"/>
              <a:t>CITIC Envirotech Ltd: membrane-based integrated environmental solutions provider </a:t>
            </a:r>
          </a:p>
          <a:p>
            <a:pPr lvl="1">
              <a:buFont typeface="Wingdings" panose="05000000000000000000" pitchFamily="2" charset="2"/>
              <a:buChar char="Ø"/>
            </a:pPr>
            <a:endParaRPr lang="en-US" dirty="0"/>
          </a:p>
          <a:p>
            <a:pPr marL="584200" lvl="1" indent="0">
              <a:buNone/>
            </a:pPr>
            <a:r>
              <a:rPr lang="en-US" dirty="0"/>
              <a:t>	</a:t>
            </a:r>
          </a:p>
          <a:p>
            <a:pPr marL="584200" lvl="1" indent="0">
              <a:buNone/>
            </a:pPr>
            <a:r>
              <a:rPr lang="en-US" dirty="0"/>
              <a:t>		</a:t>
            </a:r>
            <a:endParaRPr lang="en-SG" dirty="0"/>
          </a:p>
          <a:p>
            <a:pPr marL="584200" lvl="1" indent="0">
              <a:buNone/>
            </a:pPr>
            <a:r>
              <a:rPr lang="en-US" dirty="0"/>
              <a:t>	</a:t>
            </a:r>
            <a:endParaRPr lang="en-SG" dirty="0"/>
          </a:p>
        </p:txBody>
      </p:sp>
      <p:pic>
        <p:nvPicPr>
          <p:cNvPr id="4" name="Picture 3">
            <a:extLst>
              <a:ext uri="{FF2B5EF4-FFF2-40B4-BE49-F238E27FC236}">
                <a16:creationId xmlns:a16="http://schemas.microsoft.com/office/drawing/2014/main" id="{6FA32BB1-53AE-4884-97F2-547E1E29097C}"/>
              </a:ext>
            </a:extLst>
          </p:cNvPr>
          <p:cNvPicPr>
            <a:picLocks noChangeAspect="1"/>
          </p:cNvPicPr>
          <p:nvPr/>
        </p:nvPicPr>
        <p:blipFill>
          <a:blip r:embed="rId3"/>
          <a:stretch>
            <a:fillRect/>
          </a:stretch>
        </p:blipFill>
        <p:spPr>
          <a:xfrm>
            <a:off x="457199" y="1281996"/>
            <a:ext cx="5386389" cy="3589054"/>
          </a:xfrm>
          <a:prstGeom prst="rect">
            <a:avLst/>
          </a:prstGeom>
        </p:spPr>
      </p:pic>
    </p:spTree>
    <p:extLst>
      <p:ext uri="{BB962C8B-B14F-4D97-AF65-F5344CB8AC3E}">
        <p14:creationId xmlns:p14="http://schemas.microsoft.com/office/powerpoint/2010/main" val="591354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2400150" y="594863"/>
            <a:ext cx="4343700" cy="832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SG" sz="2400" dirty="0"/>
              <a:t>Presentation Outline</a:t>
            </a:r>
            <a:endParaRPr sz="2400" dirty="0"/>
          </a:p>
        </p:txBody>
      </p:sp>
      <p:sp>
        <p:nvSpPr>
          <p:cNvPr id="380" name="Google Shape;380;p14"/>
          <p:cNvSpPr txBox="1">
            <a:spLocks noGrp="1"/>
          </p:cNvSpPr>
          <p:nvPr>
            <p:ph type="subTitle" idx="4294967295"/>
          </p:nvPr>
        </p:nvSpPr>
        <p:spPr>
          <a:xfrm>
            <a:off x="2285850" y="1042668"/>
            <a:ext cx="4572300" cy="3058163"/>
          </a:xfrm>
          <a:prstGeom prst="rect">
            <a:avLst/>
          </a:prstGeom>
        </p:spPr>
        <p:style>
          <a:lnRef idx="2">
            <a:schemeClr val="accent2"/>
          </a:lnRef>
          <a:fillRef idx="1">
            <a:schemeClr val="lt1"/>
          </a:fillRef>
          <a:effectRef idx="0">
            <a:schemeClr val="accent2"/>
          </a:effectRef>
          <a:fontRef idx="minor">
            <a:schemeClr val="dk1"/>
          </a:fontRef>
        </p:style>
        <p:txBody>
          <a:bodyPr spcFirstLastPara="1" wrap="square" lIns="0" tIns="0" rIns="0" bIns="0" anchor="ctr" anchorCtr="0">
            <a:noAutofit/>
          </a:bodyPr>
          <a:lstStyle/>
          <a:p>
            <a:pPr marL="0" lvl="0" indent="0" rtl="0">
              <a:spcBef>
                <a:spcPts val="600"/>
              </a:spcBef>
              <a:spcAft>
                <a:spcPts val="0"/>
              </a:spcAft>
              <a:buNone/>
            </a:pPr>
            <a:r>
              <a:rPr lang="en-US" b="1" dirty="0"/>
              <a:t>     1 Introduction</a:t>
            </a:r>
          </a:p>
          <a:p>
            <a:pPr marL="0" lvl="0" indent="0" rtl="0">
              <a:spcBef>
                <a:spcPts val="600"/>
              </a:spcBef>
              <a:spcAft>
                <a:spcPts val="0"/>
              </a:spcAft>
              <a:buNone/>
            </a:pPr>
            <a:r>
              <a:rPr lang="en-US" b="1" dirty="0"/>
              <a:t>     2 Literature Review</a:t>
            </a:r>
          </a:p>
          <a:p>
            <a:pPr marL="0" lvl="0" indent="0" rtl="0">
              <a:spcBef>
                <a:spcPts val="600"/>
              </a:spcBef>
              <a:spcAft>
                <a:spcPts val="0"/>
              </a:spcAft>
              <a:buNone/>
            </a:pPr>
            <a:r>
              <a:rPr lang="en-US" b="1" dirty="0"/>
              <a:t>     3 Methods</a:t>
            </a:r>
          </a:p>
          <a:p>
            <a:pPr marL="0" lvl="0" indent="0" rtl="0">
              <a:spcBef>
                <a:spcPts val="600"/>
              </a:spcBef>
              <a:spcAft>
                <a:spcPts val="0"/>
              </a:spcAft>
              <a:buNone/>
            </a:pPr>
            <a:r>
              <a:rPr lang="en-US" b="1" dirty="0"/>
              <a:t>     4 Results</a:t>
            </a:r>
          </a:p>
          <a:p>
            <a:pPr marL="0" lvl="0" indent="0" rtl="0">
              <a:spcBef>
                <a:spcPts val="600"/>
              </a:spcBef>
              <a:spcAft>
                <a:spcPts val="0"/>
              </a:spcAft>
              <a:buNone/>
            </a:pPr>
            <a:r>
              <a:rPr lang="en-US" b="1" dirty="0"/>
              <a:t>     5 Discussion</a:t>
            </a:r>
          </a:p>
          <a:p>
            <a:pPr marL="0" lvl="0" indent="0" rtl="0">
              <a:spcBef>
                <a:spcPts val="600"/>
              </a:spcBef>
              <a:spcAft>
                <a:spcPts val="0"/>
              </a:spcAft>
              <a:buNone/>
            </a:pPr>
            <a:r>
              <a:rPr lang="en-US" b="1" dirty="0"/>
              <a:t>     6 Conclusion and Future Work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199" y="605600"/>
            <a:ext cx="8191825" cy="1082700"/>
          </a:xfrm>
          <a:prstGeom prst="rect">
            <a:avLst/>
          </a:prstGeom>
        </p:spPr>
        <p:txBody>
          <a:bodyPr spcFirstLastPara="1" wrap="square" lIns="0" tIns="0" rIns="0" bIns="0" anchor="t" anchorCtr="0">
            <a:noAutofit/>
          </a:bodyPr>
          <a:lstStyle/>
          <a:p>
            <a:pPr lvl="1"/>
            <a:r>
              <a:rPr lang="en-US" dirty="0"/>
              <a:t>Cost of implementation</a:t>
            </a:r>
          </a:p>
        </p:txBody>
      </p:sp>
      <p:pic>
        <p:nvPicPr>
          <p:cNvPr id="2" name="Picture 1">
            <a:extLst>
              <a:ext uri="{FF2B5EF4-FFF2-40B4-BE49-F238E27FC236}">
                <a16:creationId xmlns:a16="http://schemas.microsoft.com/office/drawing/2014/main" id="{96A513F4-5D21-4FB0-84BD-02FF3540D14E}"/>
              </a:ext>
            </a:extLst>
          </p:cNvPr>
          <p:cNvPicPr>
            <a:picLocks noChangeAspect="1"/>
          </p:cNvPicPr>
          <p:nvPr/>
        </p:nvPicPr>
        <p:blipFill>
          <a:blip r:embed="rId3"/>
          <a:stretch>
            <a:fillRect/>
          </a:stretch>
        </p:blipFill>
        <p:spPr>
          <a:xfrm>
            <a:off x="0" y="1688300"/>
            <a:ext cx="9144000" cy="2849600"/>
          </a:xfrm>
          <a:prstGeom prst="rect">
            <a:avLst/>
          </a:prstGeom>
        </p:spPr>
      </p:pic>
    </p:spTree>
    <p:extLst>
      <p:ext uri="{BB962C8B-B14F-4D97-AF65-F5344CB8AC3E}">
        <p14:creationId xmlns:p14="http://schemas.microsoft.com/office/powerpoint/2010/main" val="1797502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199" y="605600"/>
            <a:ext cx="8191825" cy="1082700"/>
          </a:xfrm>
          <a:prstGeom prst="rect">
            <a:avLst/>
          </a:prstGeom>
        </p:spPr>
        <p:txBody>
          <a:bodyPr spcFirstLastPara="1" wrap="square" lIns="0" tIns="0" rIns="0" bIns="0" anchor="t" anchorCtr="0">
            <a:noAutofit/>
          </a:bodyPr>
          <a:lstStyle/>
          <a:p>
            <a:pPr lvl="1"/>
            <a:r>
              <a:rPr lang="en-US" dirty="0"/>
              <a:t>Direct cost savings</a:t>
            </a:r>
          </a:p>
        </p:txBody>
      </p:sp>
      <p:pic>
        <p:nvPicPr>
          <p:cNvPr id="3" name="Picture 2">
            <a:extLst>
              <a:ext uri="{FF2B5EF4-FFF2-40B4-BE49-F238E27FC236}">
                <a16:creationId xmlns:a16="http://schemas.microsoft.com/office/drawing/2014/main" id="{3785D484-CBF1-4C6F-AD4E-27CAF5B8E5BB}"/>
              </a:ext>
            </a:extLst>
          </p:cNvPr>
          <p:cNvPicPr>
            <a:picLocks noChangeAspect="1"/>
          </p:cNvPicPr>
          <p:nvPr/>
        </p:nvPicPr>
        <p:blipFill>
          <a:blip r:embed="rId3"/>
          <a:stretch>
            <a:fillRect/>
          </a:stretch>
        </p:blipFill>
        <p:spPr>
          <a:xfrm>
            <a:off x="0" y="1688300"/>
            <a:ext cx="9144000" cy="2849600"/>
          </a:xfrm>
          <a:prstGeom prst="rect">
            <a:avLst/>
          </a:prstGeom>
        </p:spPr>
      </p:pic>
    </p:spTree>
    <p:extLst>
      <p:ext uri="{BB962C8B-B14F-4D97-AF65-F5344CB8AC3E}">
        <p14:creationId xmlns:p14="http://schemas.microsoft.com/office/powerpoint/2010/main" val="3079214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199" y="605600"/>
            <a:ext cx="8191825" cy="1082700"/>
          </a:xfrm>
          <a:prstGeom prst="rect">
            <a:avLst/>
          </a:prstGeom>
        </p:spPr>
        <p:txBody>
          <a:bodyPr spcFirstLastPara="1" wrap="square" lIns="0" tIns="0" rIns="0" bIns="0" anchor="t" anchorCtr="0">
            <a:noAutofit/>
          </a:bodyPr>
          <a:lstStyle/>
          <a:p>
            <a:pPr lvl="1"/>
            <a:r>
              <a:rPr lang="en-US" dirty="0"/>
              <a:t>Indirect cost savings</a:t>
            </a:r>
          </a:p>
        </p:txBody>
      </p:sp>
      <p:pic>
        <p:nvPicPr>
          <p:cNvPr id="3" name="Picture 2">
            <a:extLst>
              <a:ext uri="{FF2B5EF4-FFF2-40B4-BE49-F238E27FC236}">
                <a16:creationId xmlns:a16="http://schemas.microsoft.com/office/drawing/2014/main" id="{02FAC2EE-2677-4A78-A6A0-275B6A4A6DB6}"/>
              </a:ext>
            </a:extLst>
          </p:cNvPr>
          <p:cNvPicPr>
            <a:picLocks noChangeAspect="1"/>
          </p:cNvPicPr>
          <p:nvPr/>
        </p:nvPicPr>
        <p:blipFill>
          <a:blip r:embed="rId3"/>
          <a:stretch>
            <a:fillRect/>
          </a:stretch>
        </p:blipFill>
        <p:spPr>
          <a:xfrm>
            <a:off x="0" y="1688300"/>
            <a:ext cx="9144000" cy="2849600"/>
          </a:xfrm>
          <a:prstGeom prst="rect">
            <a:avLst/>
          </a:prstGeom>
        </p:spPr>
      </p:pic>
    </p:spTree>
    <p:extLst>
      <p:ext uri="{BB962C8B-B14F-4D97-AF65-F5344CB8AC3E}">
        <p14:creationId xmlns:p14="http://schemas.microsoft.com/office/powerpoint/2010/main" val="861738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199" y="605600"/>
            <a:ext cx="8191825" cy="1082700"/>
          </a:xfrm>
          <a:prstGeom prst="rect">
            <a:avLst/>
          </a:prstGeom>
        </p:spPr>
        <p:txBody>
          <a:bodyPr spcFirstLastPara="1" wrap="square" lIns="0" tIns="0" rIns="0" bIns="0" anchor="t" anchorCtr="0">
            <a:noAutofit/>
          </a:bodyPr>
          <a:lstStyle/>
          <a:p>
            <a:pPr lvl="1"/>
            <a:r>
              <a:rPr lang="en-US" dirty="0"/>
              <a:t>Net benefit/cost</a:t>
            </a:r>
          </a:p>
        </p:txBody>
      </p:sp>
      <p:pic>
        <p:nvPicPr>
          <p:cNvPr id="2" name="Picture 1">
            <a:extLst>
              <a:ext uri="{FF2B5EF4-FFF2-40B4-BE49-F238E27FC236}">
                <a16:creationId xmlns:a16="http://schemas.microsoft.com/office/drawing/2014/main" id="{BA050009-5CB0-4450-B031-BFC68F44890A}"/>
              </a:ext>
            </a:extLst>
          </p:cNvPr>
          <p:cNvPicPr>
            <a:picLocks noChangeAspect="1"/>
          </p:cNvPicPr>
          <p:nvPr/>
        </p:nvPicPr>
        <p:blipFill>
          <a:blip r:embed="rId3"/>
          <a:stretch>
            <a:fillRect/>
          </a:stretch>
        </p:blipFill>
        <p:spPr>
          <a:xfrm>
            <a:off x="0" y="1688300"/>
            <a:ext cx="9144000" cy="2849600"/>
          </a:xfrm>
          <a:prstGeom prst="rect">
            <a:avLst/>
          </a:prstGeom>
        </p:spPr>
      </p:pic>
    </p:spTree>
    <p:extLst>
      <p:ext uri="{BB962C8B-B14F-4D97-AF65-F5344CB8AC3E}">
        <p14:creationId xmlns:p14="http://schemas.microsoft.com/office/powerpoint/2010/main" val="3935039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199" y="605600"/>
            <a:ext cx="8191825" cy="1082700"/>
          </a:xfrm>
          <a:prstGeom prst="rect">
            <a:avLst/>
          </a:prstGeom>
        </p:spPr>
        <p:txBody>
          <a:bodyPr spcFirstLastPara="1" wrap="square" lIns="0" tIns="0" rIns="0" bIns="0" anchor="t" anchorCtr="0">
            <a:noAutofit/>
          </a:bodyPr>
          <a:lstStyle/>
          <a:p>
            <a:pPr lvl="1"/>
            <a:r>
              <a:rPr lang="en-US" dirty="0"/>
              <a:t>Monte Carlo simulation</a:t>
            </a:r>
          </a:p>
        </p:txBody>
      </p:sp>
      <p:sp>
        <p:nvSpPr>
          <p:cNvPr id="6" name="Google Shape;998;p20">
            <a:extLst>
              <a:ext uri="{FF2B5EF4-FFF2-40B4-BE49-F238E27FC236}">
                <a16:creationId xmlns:a16="http://schemas.microsoft.com/office/drawing/2014/main" id="{7A750C47-5603-430F-B4EB-05938B64494B}"/>
              </a:ext>
            </a:extLst>
          </p:cNvPr>
          <p:cNvSpPr txBox="1">
            <a:spLocks noGrp="1"/>
          </p:cNvSpPr>
          <p:nvPr>
            <p:ph type="body" idx="1"/>
          </p:nvPr>
        </p:nvSpPr>
        <p:spPr>
          <a:xfrm>
            <a:off x="407193" y="1150144"/>
            <a:ext cx="8329613" cy="3217156"/>
          </a:xfrm>
          <a:prstGeom prst="rect">
            <a:avLst/>
          </a:prstGeom>
        </p:spPr>
        <p:txBody>
          <a:bodyPr spcFirstLastPara="1" wrap="square" lIns="0" tIns="0" rIns="0" bIns="0" anchor="t" anchorCtr="0">
            <a:noAutofit/>
          </a:bodyPr>
          <a:lstStyle/>
          <a:p>
            <a:pPr marL="0" indent="0">
              <a:buNone/>
            </a:pPr>
            <a:r>
              <a:rPr lang="en-US" b="1" dirty="0"/>
              <a:t>Definition</a:t>
            </a:r>
          </a:p>
          <a:p>
            <a:pPr marL="0" indent="0">
              <a:buNone/>
            </a:pPr>
            <a:r>
              <a:rPr lang="en-SG" dirty="0"/>
              <a:t>A technique used to understand the impact of risk and uncertainty in financial, project management, cost, and other forecasting models</a:t>
            </a:r>
          </a:p>
          <a:p>
            <a:pPr marL="0" indent="0">
              <a:buNone/>
            </a:pPr>
            <a:r>
              <a:rPr lang="en-SG" b="1" dirty="0"/>
              <a:t>Suitable subcategories</a:t>
            </a:r>
          </a:p>
          <a:p>
            <a:pPr marL="285750" indent="-285750">
              <a:buFont typeface="Arial" panose="020B0604020202020204" pitchFamily="34" charset="0"/>
              <a:buChar char="•"/>
            </a:pPr>
            <a:r>
              <a:rPr lang="en-US" dirty="0"/>
              <a:t>Direct cost savings</a:t>
            </a:r>
          </a:p>
          <a:p>
            <a:pPr marL="742950" lvl="1" indent="-285750">
              <a:buFont typeface="Wingdings" panose="05000000000000000000" pitchFamily="2" charset="2"/>
              <a:buChar char="Ø"/>
            </a:pPr>
            <a:r>
              <a:rPr lang="en-US" dirty="0"/>
              <a:t>Inspection cost savings</a:t>
            </a:r>
          </a:p>
          <a:p>
            <a:pPr marL="742950" lvl="1" indent="-285750">
              <a:buFont typeface="Wingdings" panose="05000000000000000000" pitchFamily="2" charset="2"/>
              <a:buChar char="Ø"/>
            </a:pPr>
            <a:r>
              <a:rPr lang="en-US" dirty="0"/>
              <a:t>Maintenance cost savings</a:t>
            </a:r>
          </a:p>
          <a:p>
            <a:pPr marL="285750" indent="-285750">
              <a:buFont typeface="Arial" panose="020B0604020202020204" pitchFamily="34" charset="0"/>
              <a:buChar char="•"/>
            </a:pPr>
            <a:r>
              <a:rPr lang="en-US" dirty="0"/>
              <a:t>Indirect cost savings</a:t>
            </a:r>
          </a:p>
          <a:p>
            <a:pPr marL="742950" lvl="1" indent="-285750">
              <a:buFont typeface="Wingdings" panose="05000000000000000000" pitchFamily="2" charset="2"/>
              <a:buChar char="Ø"/>
            </a:pPr>
            <a:r>
              <a:rPr lang="en-US" dirty="0"/>
              <a:t>Avoidance of lost revenue</a:t>
            </a:r>
          </a:p>
          <a:p>
            <a:pPr marL="742950" lvl="1" indent="-285750">
              <a:buFont typeface="Wingdings" panose="05000000000000000000" pitchFamily="2" charset="2"/>
              <a:buChar char="Ø"/>
            </a:pPr>
            <a:r>
              <a:rPr lang="en-US" dirty="0"/>
              <a:t>Materials cost savings</a:t>
            </a:r>
            <a:endParaRPr lang="en-SG" dirty="0"/>
          </a:p>
          <a:p>
            <a:pPr marL="0" indent="0">
              <a:buNone/>
            </a:pPr>
            <a:endParaRPr lang="en-US" b="1" dirty="0"/>
          </a:p>
        </p:txBody>
      </p:sp>
    </p:spTree>
    <p:extLst>
      <p:ext uri="{BB962C8B-B14F-4D97-AF65-F5344CB8AC3E}">
        <p14:creationId xmlns:p14="http://schemas.microsoft.com/office/powerpoint/2010/main" val="1980882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199" y="605600"/>
            <a:ext cx="8858251" cy="1082700"/>
          </a:xfrm>
          <a:prstGeom prst="rect">
            <a:avLst/>
          </a:prstGeom>
        </p:spPr>
        <p:txBody>
          <a:bodyPr spcFirstLastPara="1" wrap="square" lIns="0" tIns="0" rIns="0" bIns="0" anchor="t" anchorCtr="0">
            <a:noAutofit/>
          </a:bodyPr>
          <a:lstStyle/>
          <a:p>
            <a:pPr marL="114300" lvl="0">
              <a:buSzPts val="1800"/>
            </a:pPr>
            <a:r>
              <a:rPr lang="en-SG" sz="4400" dirty="0"/>
              <a:t>Linking predictive maintenance model to financial model</a:t>
            </a:r>
          </a:p>
        </p:txBody>
      </p:sp>
      <p:sp>
        <p:nvSpPr>
          <p:cNvPr id="998" name="Google Shape;998;p20"/>
          <p:cNvSpPr txBox="1">
            <a:spLocks noGrp="1"/>
          </p:cNvSpPr>
          <p:nvPr>
            <p:ph type="body" idx="1"/>
          </p:nvPr>
        </p:nvSpPr>
        <p:spPr>
          <a:xfrm>
            <a:off x="407193" y="1688300"/>
            <a:ext cx="8329613" cy="2679000"/>
          </a:xfrm>
          <a:prstGeom prst="rect">
            <a:avLst/>
          </a:prstGeom>
        </p:spPr>
        <p:txBody>
          <a:bodyPr spcFirstLastPara="1" wrap="square" lIns="0" tIns="0" rIns="0" bIns="0" anchor="t" anchorCtr="0">
            <a:noAutofit/>
          </a:bodyPr>
          <a:lstStyle/>
          <a:p>
            <a:pPr marL="0" indent="0">
              <a:buNone/>
            </a:pPr>
            <a:r>
              <a:rPr lang="en-US" b="1" dirty="0"/>
              <a:t>First scenario </a:t>
            </a:r>
          </a:p>
          <a:p>
            <a:pPr marL="0" indent="0">
              <a:buNone/>
            </a:pPr>
            <a:r>
              <a:rPr lang="en-US" dirty="0"/>
              <a:t>Avoidance of maintenance due to the predictive maintenance model signaling that no fault is likely to occur in the next X period</a:t>
            </a:r>
          </a:p>
          <a:p>
            <a:pPr marL="0" indent="0">
              <a:buNone/>
            </a:pPr>
            <a:r>
              <a:rPr lang="en-US" b="1" dirty="0"/>
              <a:t>Second scenario </a:t>
            </a:r>
          </a:p>
          <a:p>
            <a:pPr marL="0" indent="0">
              <a:buNone/>
            </a:pPr>
            <a:r>
              <a:rPr lang="en-US" dirty="0"/>
              <a:t>Avoidance of unanticipated breakdown</a:t>
            </a:r>
          </a:p>
        </p:txBody>
      </p:sp>
    </p:spTree>
    <p:extLst>
      <p:ext uri="{BB962C8B-B14F-4D97-AF65-F5344CB8AC3E}">
        <p14:creationId xmlns:p14="http://schemas.microsoft.com/office/powerpoint/2010/main" val="837844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SG" dirty="0"/>
              <a:t>RESULTS</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4</a:t>
            </a: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428972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lvl="0"/>
            <a:r>
              <a:rPr lang="en-US" dirty="0"/>
              <a:t>Results</a:t>
            </a:r>
            <a:endParaRPr dirty="0"/>
          </a:p>
        </p:txBody>
      </p:sp>
      <p:sp>
        <p:nvSpPr>
          <p:cNvPr id="595" name="Google Shape;595;p17"/>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US" dirty="0"/>
              <a:t>Machine learning models evaluation</a:t>
            </a:r>
          </a:p>
          <a:p>
            <a:pPr marL="457200" lvl="0" indent="-342900" algn="l" rtl="0">
              <a:spcBef>
                <a:spcPts val="600"/>
              </a:spcBef>
              <a:spcAft>
                <a:spcPts val="0"/>
              </a:spcAft>
              <a:buSzPts val="1800"/>
              <a:buChar char="▸"/>
            </a:pPr>
            <a:r>
              <a:rPr lang="en-US" dirty="0"/>
              <a:t>Monte Carlo simulation results</a:t>
            </a:r>
            <a:endParaRPr dirty="0"/>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010930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199" y="605600"/>
            <a:ext cx="8858251" cy="1082700"/>
          </a:xfrm>
          <a:prstGeom prst="rect">
            <a:avLst/>
          </a:prstGeom>
        </p:spPr>
        <p:txBody>
          <a:bodyPr spcFirstLastPara="1" wrap="square" lIns="0" tIns="0" rIns="0" bIns="0" anchor="t" anchorCtr="0">
            <a:noAutofit/>
          </a:bodyPr>
          <a:lstStyle/>
          <a:p>
            <a:pPr marL="114300" lvl="0">
              <a:spcBef>
                <a:spcPts val="600"/>
              </a:spcBef>
              <a:buSzPts val="1800"/>
            </a:pPr>
            <a:r>
              <a:rPr lang="en-US" dirty="0"/>
              <a:t>Machine learning models evaluation</a:t>
            </a:r>
          </a:p>
        </p:txBody>
      </p:sp>
      <p:sp>
        <p:nvSpPr>
          <p:cNvPr id="998" name="Google Shape;998;p20"/>
          <p:cNvSpPr txBox="1">
            <a:spLocks noGrp="1"/>
          </p:cNvSpPr>
          <p:nvPr>
            <p:ph type="body" idx="1"/>
          </p:nvPr>
        </p:nvSpPr>
        <p:spPr>
          <a:xfrm>
            <a:off x="4731071" y="2099520"/>
            <a:ext cx="3886200" cy="2438380"/>
          </a:xfrm>
          <a:prstGeom prst="rect">
            <a:avLst/>
          </a:prstGeom>
        </p:spPr>
        <p:txBody>
          <a:bodyPr spcFirstLastPara="1" wrap="square" lIns="0" tIns="0" rIns="0" bIns="0" anchor="t" anchorCtr="0">
            <a:noAutofit/>
          </a:bodyPr>
          <a:lstStyle/>
          <a:p>
            <a:pPr marL="0" indent="0">
              <a:buNone/>
            </a:pPr>
            <a:r>
              <a:rPr lang="en-US" b="1" dirty="0"/>
              <a:t>Evaluation metric</a:t>
            </a:r>
          </a:p>
          <a:p>
            <a:pPr marL="0" indent="0">
              <a:buNone/>
            </a:pPr>
            <a:r>
              <a:rPr lang="en-US" dirty="0"/>
              <a:t>The trained machine learning models were evaluated using root mean square error (RMSE) on the test set at each split</a:t>
            </a:r>
          </a:p>
          <a:p>
            <a:pPr marL="0" indent="0">
              <a:buNone/>
            </a:pPr>
            <a:r>
              <a:rPr lang="en-US" b="1" dirty="0"/>
              <a:t>Ranking of models (Based on average RMSE)</a:t>
            </a:r>
          </a:p>
          <a:p>
            <a:pPr marL="0" indent="0">
              <a:buNone/>
            </a:pPr>
            <a:r>
              <a:rPr lang="en-US" dirty="0"/>
              <a:t>Rank 1: Linear regression</a:t>
            </a:r>
          </a:p>
          <a:p>
            <a:pPr marL="0" indent="0">
              <a:buNone/>
            </a:pPr>
            <a:r>
              <a:rPr lang="en-US" dirty="0"/>
              <a:t>Rank 2: Random forest regressor</a:t>
            </a:r>
          </a:p>
          <a:p>
            <a:pPr marL="0" indent="0">
              <a:buNone/>
            </a:pPr>
            <a:r>
              <a:rPr lang="en-US" dirty="0"/>
              <a:t>Rank 3: Gradient boosting regressor</a:t>
            </a:r>
          </a:p>
        </p:txBody>
      </p:sp>
      <p:pic>
        <p:nvPicPr>
          <p:cNvPr id="5" name="Picture 4">
            <a:extLst>
              <a:ext uri="{FF2B5EF4-FFF2-40B4-BE49-F238E27FC236}">
                <a16:creationId xmlns:a16="http://schemas.microsoft.com/office/drawing/2014/main" id="{688E52EA-2414-4622-80E6-DAD2E61630A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7199" y="2099520"/>
            <a:ext cx="3955732" cy="2438380"/>
          </a:xfrm>
          <a:prstGeom prst="rect">
            <a:avLst/>
          </a:prstGeom>
          <a:noFill/>
          <a:ln>
            <a:noFill/>
          </a:ln>
        </p:spPr>
      </p:pic>
      <p:pic>
        <p:nvPicPr>
          <p:cNvPr id="4098" name="Picture 2" descr="Check out Machine Learning icon created by Angela">
            <a:extLst>
              <a:ext uri="{FF2B5EF4-FFF2-40B4-BE49-F238E27FC236}">
                <a16:creationId xmlns:a16="http://schemas.microsoft.com/office/drawing/2014/main" id="{1E8B98B5-C9C6-439E-BB71-5402ED6A05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7126" y="684235"/>
            <a:ext cx="120967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140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199" y="605600"/>
            <a:ext cx="8858251" cy="1082700"/>
          </a:xfrm>
          <a:prstGeom prst="rect">
            <a:avLst/>
          </a:prstGeom>
        </p:spPr>
        <p:txBody>
          <a:bodyPr spcFirstLastPara="1" wrap="square" lIns="0" tIns="0" rIns="0" bIns="0" anchor="t" anchorCtr="0">
            <a:noAutofit/>
          </a:bodyPr>
          <a:lstStyle/>
          <a:p>
            <a:pPr marL="114300" lvl="0">
              <a:spcBef>
                <a:spcPts val="600"/>
              </a:spcBef>
              <a:buSzPts val="1800"/>
            </a:pPr>
            <a:r>
              <a:rPr lang="en-US" dirty="0"/>
              <a:t>Monte Carlo simulation results</a:t>
            </a:r>
          </a:p>
        </p:txBody>
      </p:sp>
      <p:grpSp>
        <p:nvGrpSpPr>
          <p:cNvPr id="8" name="Group 7">
            <a:extLst>
              <a:ext uri="{FF2B5EF4-FFF2-40B4-BE49-F238E27FC236}">
                <a16:creationId xmlns:a16="http://schemas.microsoft.com/office/drawing/2014/main" id="{31169577-370F-4449-875D-A7A336BD28B8}"/>
              </a:ext>
            </a:extLst>
          </p:cNvPr>
          <p:cNvGrpSpPr/>
          <p:nvPr/>
        </p:nvGrpSpPr>
        <p:grpSpPr>
          <a:xfrm>
            <a:off x="407193" y="1905308"/>
            <a:ext cx="8329613" cy="2514433"/>
            <a:chOff x="407193" y="2232844"/>
            <a:chExt cx="8329613" cy="2138964"/>
          </a:xfrm>
        </p:grpSpPr>
        <p:grpSp>
          <p:nvGrpSpPr>
            <p:cNvPr id="9" name="Group 8">
              <a:extLst>
                <a:ext uri="{FF2B5EF4-FFF2-40B4-BE49-F238E27FC236}">
                  <a16:creationId xmlns:a16="http://schemas.microsoft.com/office/drawing/2014/main" id="{199DE9C0-4048-4938-967F-ED5D794C5F15}"/>
                </a:ext>
              </a:extLst>
            </p:cNvPr>
            <p:cNvGrpSpPr/>
            <p:nvPr/>
          </p:nvGrpSpPr>
          <p:grpSpPr>
            <a:xfrm>
              <a:off x="407193" y="2232844"/>
              <a:ext cx="4164807" cy="2138964"/>
              <a:chOff x="407193" y="2770999"/>
              <a:chExt cx="8329612" cy="2138964"/>
            </a:xfrm>
          </p:grpSpPr>
          <p:pic>
            <p:nvPicPr>
              <p:cNvPr id="11" name="Picture 10">
                <a:extLst>
                  <a:ext uri="{FF2B5EF4-FFF2-40B4-BE49-F238E27FC236}">
                    <a16:creationId xmlns:a16="http://schemas.microsoft.com/office/drawing/2014/main" id="{D3524CE3-8E24-47B1-8630-8CC008B17DE3}"/>
                  </a:ext>
                </a:extLst>
              </p:cNvPr>
              <p:cNvPicPr>
                <a:picLocks noChangeAspect="1"/>
              </p:cNvPicPr>
              <p:nvPr/>
            </p:nvPicPr>
            <p:blipFill>
              <a:blip r:embed="rId3"/>
              <a:stretch>
                <a:fillRect/>
              </a:stretch>
            </p:blipFill>
            <p:spPr>
              <a:xfrm>
                <a:off x="407193" y="2771000"/>
                <a:ext cx="3857626" cy="881333"/>
              </a:xfrm>
              <a:prstGeom prst="rect">
                <a:avLst/>
              </a:prstGeom>
            </p:spPr>
          </p:pic>
          <p:pic>
            <p:nvPicPr>
              <p:cNvPr id="12" name="Picture 11">
                <a:extLst>
                  <a:ext uri="{FF2B5EF4-FFF2-40B4-BE49-F238E27FC236}">
                    <a16:creationId xmlns:a16="http://schemas.microsoft.com/office/drawing/2014/main" id="{9ADB36F7-5D92-4EA2-826A-2343BFE10917}"/>
                  </a:ext>
                </a:extLst>
              </p:cNvPr>
              <p:cNvPicPr>
                <a:picLocks noChangeAspect="1"/>
              </p:cNvPicPr>
              <p:nvPr/>
            </p:nvPicPr>
            <p:blipFill>
              <a:blip r:embed="rId4"/>
              <a:stretch>
                <a:fillRect/>
              </a:stretch>
            </p:blipFill>
            <p:spPr>
              <a:xfrm>
                <a:off x="407193" y="4028628"/>
                <a:ext cx="3857626" cy="881335"/>
              </a:xfrm>
              <a:prstGeom prst="rect">
                <a:avLst/>
              </a:prstGeom>
            </p:spPr>
          </p:pic>
          <p:pic>
            <p:nvPicPr>
              <p:cNvPr id="13" name="Picture 12">
                <a:extLst>
                  <a:ext uri="{FF2B5EF4-FFF2-40B4-BE49-F238E27FC236}">
                    <a16:creationId xmlns:a16="http://schemas.microsoft.com/office/drawing/2014/main" id="{3B8580A3-C85F-43C1-858C-108F62994C96}"/>
                  </a:ext>
                </a:extLst>
              </p:cNvPr>
              <p:cNvPicPr>
                <a:picLocks noChangeAspect="1"/>
              </p:cNvPicPr>
              <p:nvPr/>
            </p:nvPicPr>
            <p:blipFill>
              <a:blip r:embed="rId5"/>
              <a:stretch>
                <a:fillRect/>
              </a:stretch>
            </p:blipFill>
            <p:spPr>
              <a:xfrm>
                <a:off x="4879182" y="2770999"/>
                <a:ext cx="3857623" cy="881333"/>
              </a:xfrm>
              <a:prstGeom prst="rect">
                <a:avLst/>
              </a:prstGeom>
            </p:spPr>
          </p:pic>
          <p:pic>
            <p:nvPicPr>
              <p:cNvPr id="14" name="Picture 13">
                <a:extLst>
                  <a:ext uri="{FF2B5EF4-FFF2-40B4-BE49-F238E27FC236}">
                    <a16:creationId xmlns:a16="http://schemas.microsoft.com/office/drawing/2014/main" id="{CFB001C3-E77B-48B2-84DA-D1378E492AF7}"/>
                  </a:ext>
                </a:extLst>
              </p:cNvPr>
              <p:cNvPicPr>
                <a:picLocks noChangeAspect="1"/>
              </p:cNvPicPr>
              <p:nvPr/>
            </p:nvPicPr>
            <p:blipFill>
              <a:blip r:embed="rId6"/>
              <a:stretch>
                <a:fillRect/>
              </a:stretch>
            </p:blipFill>
            <p:spPr>
              <a:xfrm>
                <a:off x="4879182" y="4028628"/>
                <a:ext cx="3857622" cy="881333"/>
              </a:xfrm>
              <a:prstGeom prst="rect">
                <a:avLst/>
              </a:prstGeom>
            </p:spPr>
          </p:pic>
        </p:grpSp>
        <p:pic>
          <p:nvPicPr>
            <p:cNvPr id="10" name="Picture 9">
              <a:extLst>
                <a:ext uri="{FF2B5EF4-FFF2-40B4-BE49-F238E27FC236}">
                  <a16:creationId xmlns:a16="http://schemas.microsoft.com/office/drawing/2014/main" id="{7AAC6694-6A7F-4AA9-A27A-EC2F87B9BE94}"/>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879181" y="2232844"/>
              <a:ext cx="3857625" cy="2134456"/>
            </a:xfrm>
            <a:prstGeom prst="rect">
              <a:avLst/>
            </a:prstGeom>
            <a:noFill/>
            <a:ln>
              <a:noFill/>
            </a:ln>
          </p:spPr>
        </p:pic>
      </p:grpSp>
    </p:spTree>
    <p:extLst>
      <p:ext uri="{BB962C8B-B14F-4D97-AF65-F5344CB8AC3E}">
        <p14:creationId xmlns:p14="http://schemas.microsoft.com/office/powerpoint/2010/main" val="220506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SG" dirty="0"/>
              <a:t>INTRODUCTION</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D</a:t>
            </a:r>
            <a:r>
              <a:rPr lang="en-SG" dirty="0"/>
              <a:t>ISCUSSION</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5</a:t>
            </a: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379132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lvl="0"/>
            <a:r>
              <a:rPr lang="en-US" dirty="0"/>
              <a:t>Discussion</a:t>
            </a:r>
            <a:endParaRPr dirty="0"/>
          </a:p>
        </p:txBody>
      </p:sp>
      <p:sp>
        <p:nvSpPr>
          <p:cNvPr id="595" name="Google Shape;595;p17"/>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US" dirty="0"/>
              <a:t>Implications of study</a:t>
            </a:r>
          </a:p>
          <a:p>
            <a:pPr marL="457200" lvl="0" indent="-342900" algn="l" rtl="0">
              <a:spcBef>
                <a:spcPts val="600"/>
              </a:spcBef>
              <a:spcAft>
                <a:spcPts val="0"/>
              </a:spcAft>
              <a:buSzPts val="1800"/>
              <a:buChar char="▸"/>
            </a:pPr>
            <a:r>
              <a:rPr lang="en-US" dirty="0"/>
              <a:t>Limitations of study</a:t>
            </a:r>
            <a:endParaRPr dirty="0"/>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343460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199" y="605600"/>
            <a:ext cx="8858251" cy="1082700"/>
          </a:xfrm>
          <a:prstGeom prst="rect">
            <a:avLst/>
          </a:prstGeom>
        </p:spPr>
        <p:txBody>
          <a:bodyPr spcFirstLastPara="1" wrap="square" lIns="0" tIns="0" rIns="0" bIns="0" anchor="t" anchorCtr="0">
            <a:noAutofit/>
          </a:bodyPr>
          <a:lstStyle/>
          <a:p>
            <a:pPr marL="114300" lvl="0">
              <a:spcBef>
                <a:spcPts val="600"/>
              </a:spcBef>
              <a:buSzPts val="1800"/>
            </a:pPr>
            <a:r>
              <a:rPr lang="en-US" sz="4400" dirty="0"/>
              <a:t>Implications of study</a:t>
            </a:r>
          </a:p>
        </p:txBody>
      </p:sp>
      <p:sp>
        <p:nvSpPr>
          <p:cNvPr id="998" name="Google Shape;998;p20"/>
          <p:cNvSpPr txBox="1">
            <a:spLocks noGrp="1"/>
          </p:cNvSpPr>
          <p:nvPr>
            <p:ph type="body" idx="1"/>
          </p:nvPr>
        </p:nvSpPr>
        <p:spPr>
          <a:xfrm>
            <a:off x="407193" y="1688300"/>
            <a:ext cx="8329613" cy="2679000"/>
          </a:xfrm>
          <a:prstGeom prst="rect">
            <a:avLst/>
          </a:prstGeom>
        </p:spPr>
        <p:txBody>
          <a:bodyPr spcFirstLastPara="1" wrap="square" lIns="0" tIns="0" rIns="0" bIns="0" anchor="t" anchorCtr="0">
            <a:noAutofit/>
          </a:bodyPr>
          <a:lstStyle/>
          <a:p>
            <a:pPr marL="0" indent="0">
              <a:buNone/>
            </a:pPr>
            <a:r>
              <a:rPr lang="en-US" b="1" dirty="0"/>
              <a:t>Key points</a:t>
            </a:r>
          </a:p>
          <a:p>
            <a:pPr marL="285750" indent="-285750">
              <a:buFont typeface="Arial" panose="020B0604020202020204" pitchFamily="34" charset="0"/>
              <a:buChar char="•"/>
            </a:pPr>
            <a:r>
              <a:rPr lang="en-US" sz="1400" dirty="0"/>
              <a:t>Model development process was satisfactory and served its purpose in illustrating the proof of concept (reasonable RMSE).</a:t>
            </a:r>
          </a:p>
          <a:p>
            <a:pPr marL="285750" indent="-285750">
              <a:buFont typeface="Arial" panose="020B0604020202020204" pitchFamily="34" charset="0"/>
              <a:buChar char="•"/>
            </a:pPr>
            <a:r>
              <a:rPr lang="en-US" sz="1400" dirty="0"/>
              <a:t>Cost-benefit analysis financial template provided a structured way for managers to document all the potential costs and savings of the predictive maintenance program.</a:t>
            </a:r>
          </a:p>
          <a:p>
            <a:pPr marL="285750" indent="-285750">
              <a:buFont typeface="Arial" panose="020B0604020202020204" pitchFamily="34" charset="0"/>
              <a:buChar char="•"/>
            </a:pPr>
            <a:r>
              <a:rPr lang="en-US" sz="1400" dirty="0"/>
              <a:t>Monte Carlo simulation was proposed as an added function to the cost-benefit analysis financial template.</a:t>
            </a:r>
          </a:p>
          <a:p>
            <a:pPr marL="742950" lvl="1" indent="-285750">
              <a:buFont typeface="Wingdings" panose="05000000000000000000" pitchFamily="2" charset="2"/>
              <a:buChar char="Ø"/>
            </a:pPr>
            <a:r>
              <a:rPr lang="en-US" sz="1400" dirty="0"/>
              <a:t>Models the inherent risk that most or all real-world companies face</a:t>
            </a:r>
          </a:p>
          <a:p>
            <a:pPr marL="742950" lvl="1" indent="-285750">
              <a:buFont typeface="Wingdings" panose="05000000000000000000" pitchFamily="2" charset="2"/>
              <a:buChar char="Ø"/>
            </a:pPr>
            <a:r>
              <a:rPr lang="en-US" sz="1400" dirty="0"/>
              <a:t>Encapsulates the risk of machine learning models (Link back to the 2 scenarios)</a:t>
            </a:r>
          </a:p>
          <a:p>
            <a:pPr marL="742950" lvl="1" indent="-285750">
              <a:buFont typeface="Wingdings" panose="05000000000000000000" pitchFamily="2" charset="2"/>
              <a:buChar char="Ø"/>
            </a:pPr>
            <a:r>
              <a:rPr lang="en-US" sz="1400" dirty="0"/>
              <a:t>Presence of a probability distribution improves cost and savings transparency</a:t>
            </a:r>
            <a:endParaRPr lang="en-SG" sz="1400" dirty="0"/>
          </a:p>
          <a:p>
            <a:pPr marL="0" indent="0">
              <a:buNone/>
            </a:pPr>
            <a:endParaRPr lang="en-US" dirty="0"/>
          </a:p>
        </p:txBody>
      </p:sp>
      <p:pic>
        <p:nvPicPr>
          <p:cNvPr id="13314" name="Picture 2" descr="Articles are now open for Discussion! - BIMscape">
            <a:extLst>
              <a:ext uri="{FF2B5EF4-FFF2-40B4-BE49-F238E27FC236}">
                <a16:creationId xmlns:a16="http://schemas.microsoft.com/office/drawing/2014/main" id="{A779B80F-D886-4CCB-BE41-D9BC97A253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5981" y="453601"/>
            <a:ext cx="1552257" cy="108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879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199" y="605600"/>
            <a:ext cx="8858251" cy="1082700"/>
          </a:xfrm>
          <a:prstGeom prst="rect">
            <a:avLst/>
          </a:prstGeom>
        </p:spPr>
        <p:txBody>
          <a:bodyPr spcFirstLastPara="1" wrap="square" lIns="0" tIns="0" rIns="0" bIns="0" anchor="t" anchorCtr="0">
            <a:noAutofit/>
          </a:bodyPr>
          <a:lstStyle/>
          <a:p>
            <a:pPr marL="114300" lvl="0">
              <a:spcBef>
                <a:spcPts val="600"/>
              </a:spcBef>
              <a:buSzPts val="1800"/>
            </a:pPr>
            <a:r>
              <a:rPr lang="en-US" sz="4400" dirty="0"/>
              <a:t>Limitations of study</a:t>
            </a:r>
          </a:p>
        </p:txBody>
      </p:sp>
      <p:sp>
        <p:nvSpPr>
          <p:cNvPr id="998" name="Google Shape;998;p20"/>
          <p:cNvSpPr txBox="1">
            <a:spLocks noGrp="1"/>
          </p:cNvSpPr>
          <p:nvPr>
            <p:ph type="body" idx="1"/>
          </p:nvPr>
        </p:nvSpPr>
        <p:spPr>
          <a:xfrm>
            <a:off x="407193" y="1688300"/>
            <a:ext cx="8329613" cy="2679000"/>
          </a:xfrm>
          <a:prstGeom prst="rect">
            <a:avLst/>
          </a:prstGeom>
        </p:spPr>
        <p:txBody>
          <a:bodyPr spcFirstLastPara="1" wrap="square" lIns="0" tIns="0" rIns="0" bIns="0" anchor="t" anchorCtr="0">
            <a:noAutofit/>
          </a:bodyPr>
          <a:lstStyle/>
          <a:p>
            <a:pPr marL="0" indent="0">
              <a:buNone/>
            </a:pPr>
            <a:r>
              <a:rPr lang="en-US" b="1" dirty="0"/>
              <a:t>Key points</a:t>
            </a:r>
          </a:p>
          <a:p>
            <a:pPr marL="285750" indent="-285750">
              <a:buFont typeface="Arial" panose="020B0604020202020204" pitchFamily="34" charset="0"/>
              <a:buChar char="•"/>
            </a:pPr>
            <a:r>
              <a:rPr lang="en-US" sz="1200" dirty="0"/>
              <a:t>Conducted using a proof of concept approach</a:t>
            </a:r>
          </a:p>
          <a:p>
            <a:pPr marL="742950" lvl="1" indent="-285750">
              <a:buFont typeface="Wingdings" panose="05000000000000000000" pitchFamily="2" charset="2"/>
              <a:buChar char="Ø"/>
            </a:pPr>
            <a:r>
              <a:rPr lang="en-US" sz="1200" dirty="0"/>
              <a:t>Findings are mostly theoretical</a:t>
            </a:r>
          </a:p>
          <a:p>
            <a:pPr marL="742950" lvl="1" indent="-285750">
              <a:buFont typeface="Wingdings" panose="05000000000000000000" pitchFamily="2" charset="2"/>
              <a:buChar char="Ø"/>
            </a:pPr>
            <a:r>
              <a:rPr lang="en-US" sz="1200" dirty="0"/>
              <a:t>Reality could pan out very differently for companies </a:t>
            </a:r>
          </a:p>
          <a:p>
            <a:pPr marL="285750" indent="-285750">
              <a:buFont typeface="Arial" panose="020B0604020202020204" pitchFamily="34" charset="0"/>
              <a:buChar char="•"/>
            </a:pPr>
            <a:r>
              <a:rPr lang="en-US" sz="1200" dirty="0"/>
              <a:t>Data obtained from the testbed was not representative of an actual water treatment </a:t>
            </a:r>
          </a:p>
          <a:p>
            <a:pPr marL="742950" lvl="1" indent="-285750">
              <a:buFont typeface="Wingdings" panose="05000000000000000000" pitchFamily="2" charset="2"/>
              <a:buChar char="Ø"/>
            </a:pPr>
            <a:r>
              <a:rPr lang="en-US" sz="1200" dirty="0"/>
              <a:t>Physical process was extremely stable as it was not treating water for public or industrial use</a:t>
            </a:r>
          </a:p>
          <a:p>
            <a:pPr marL="285750" indent="-285750">
              <a:buFont typeface="Arial" panose="020B0604020202020204" pitchFamily="34" charset="0"/>
              <a:buChar char="•"/>
            </a:pPr>
            <a:r>
              <a:rPr lang="en-US" sz="1200" dirty="0"/>
              <a:t>Cost-benefit analysis might not be sufficient for large publicly listed companies. </a:t>
            </a:r>
          </a:p>
          <a:p>
            <a:pPr marL="742950" lvl="1" indent="-285750">
              <a:buFont typeface="Wingdings" panose="05000000000000000000" pitchFamily="2" charset="2"/>
              <a:buChar char="Ø"/>
            </a:pPr>
            <a:r>
              <a:rPr lang="en-US" sz="1200" dirty="0"/>
              <a:t>High opportunity costs for funds, could have been used for other investment purposes</a:t>
            </a:r>
          </a:p>
          <a:p>
            <a:pPr marL="742950" lvl="1" indent="-285750">
              <a:buFont typeface="Wingdings" panose="05000000000000000000" pitchFamily="2" charset="2"/>
              <a:buChar char="Ø"/>
            </a:pPr>
            <a:r>
              <a:rPr lang="en-US" sz="1200" dirty="0"/>
              <a:t>Discounted cash flow (DCF) analysis would be more suitable for these companies. DCF analysis evaluates an investment today based on future cash flows. However, it is difficult for an outsider to obtain a company’s required rate of return on investment for DCF analysis.</a:t>
            </a:r>
          </a:p>
          <a:p>
            <a:pPr marL="457200" lvl="1" indent="0">
              <a:buNone/>
            </a:pPr>
            <a:endParaRPr lang="en-US" dirty="0"/>
          </a:p>
        </p:txBody>
      </p:sp>
      <p:pic>
        <p:nvPicPr>
          <p:cNvPr id="24578" name="Picture 2" descr="Azure subscription limits and quotas | Microsoft Docs">
            <a:extLst>
              <a:ext uri="{FF2B5EF4-FFF2-40B4-BE49-F238E27FC236}">
                <a16:creationId xmlns:a16="http://schemas.microsoft.com/office/drawing/2014/main" id="{D5C26AB7-AB52-477F-8A12-3DECBA3179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9605" y="435731"/>
            <a:ext cx="1174863" cy="1252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56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SG" dirty="0"/>
              <a:t>CONCLUSION AND FUTURE WORK</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6</a:t>
            </a: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530751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199" y="605600"/>
            <a:ext cx="8858251" cy="1082700"/>
          </a:xfrm>
          <a:prstGeom prst="rect">
            <a:avLst/>
          </a:prstGeom>
        </p:spPr>
        <p:txBody>
          <a:bodyPr spcFirstLastPara="1" wrap="square" lIns="0" tIns="0" rIns="0" bIns="0" anchor="t" anchorCtr="0">
            <a:noAutofit/>
          </a:bodyPr>
          <a:lstStyle/>
          <a:p>
            <a:pPr marL="114300" lvl="0">
              <a:spcBef>
                <a:spcPts val="600"/>
              </a:spcBef>
              <a:buSzPts val="1800"/>
            </a:pPr>
            <a:r>
              <a:rPr lang="en-US" sz="4400" dirty="0"/>
              <a:t>Conclusion</a:t>
            </a:r>
          </a:p>
        </p:txBody>
      </p:sp>
      <p:sp>
        <p:nvSpPr>
          <p:cNvPr id="998" name="Google Shape;998;p20"/>
          <p:cNvSpPr txBox="1">
            <a:spLocks noGrp="1"/>
          </p:cNvSpPr>
          <p:nvPr>
            <p:ph type="body" idx="1"/>
          </p:nvPr>
        </p:nvSpPr>
        <p:spPr>
          <a:xfrm>
            <a:off x="407193" y="1688300"/>
            <a:ext cx="8329613" cy="2679000"/>
          </a:xfrm>
          <a:prstGeom prst="rect">
            <a:avLst/>
          </a:prstGeom>
        </p:spPr>
        <p:txBody>
          <a:bodyPr spcFirstLastPara="1" wrap="square" lIns="0" tIns="0" rIns="0" bIns="0" anchor="t" anchorCtr="0">
            <a:noAutofit/>
          </a:bodyPr>
          <a:lstStyle/>
          <a:p>
            <a:pPr marL="0" indent="0">
              <a:buNone/>
            </a:pPr>
            <a:r>
              <a:rPr lang="en-US" b="1" dirty="0"/>
              <a:t>Key points</a:t>
            </a:r>
          </a:p>
          <a:p>
            <a:pPr marL="285750" indent="-285750">
              <a:buFont typeface="Arial" panose="020B0604020202020204" pitchFamily="34" charset="0"/>
              <a:buChar char="•"/>
            </a:pPr>
            <a:r>
              <a:rPr lang="en-US" dirty="0"/>
              <a:t>Proof of concept approach deployed in this study has shown the immense potential of predictive maintenance in the water treatment industry</a:t>
            </a:r>
          </a:p>
          <a:p>
            <a:pPr marL="742950" lvl="1" indent="-285750">
              <a:buFont typeface="Wingdings" panose="05000000000000000000" pitchFamily="2" charset="2"/>
              <a:buChar char="Ø"/>
            </a:pPr>
            <a:r>
              <a:rPr lang="en-US" dirty="0"/>
              <a:t>Machine learning models</a:t>
            </a:r>
          </a:p>
          <a:p>
            <a:pPr marL="742950" lvl="1" indent="-285750">
              <a:buFont typeface="Wingdings" panose="05000000000000000000" pitchFamily="2" charset="2"/>
              <a:buChar char="Ø"/>
            </a:pPr>
            <a:r>
              <a:rPr lang="en-US" dirty="0"/>
              <a:t>Cost benefit analysis coupled with Monte Carlo simulation</a:t>
            </a:r>
          </a:p>
          <a:p>
            <a:pPr marL="285750" indent="-285750">
              <a:buFont typeface="Arial" panose="020B0604020202020204" pitchFamily="34" charset="0"/>
              <a:buChar char="•"/>
            </a:pPr>
            <a:r>
              <a:rPr lang="en-US" dirty="0"/>
              <a:t>Wider industry outlook for predictive maintenance is also very optimistic with the rise of industry 4.0 and the availability of inexpensive sensors</a:t>
            </a:r>
            <a:endParaRPr lang="en-US" sz="1200" dirty="0"/>
          </a:p>
          <a:p>
            <a:pPr marL="285750" indent="-285750">
              <a:buFont typeface="Arial" panose="020B0604020202020204" pitchFamily="34" charset="0"/>
              <a:buChar char="•"/>
            </a:pPr>
            <a:r>
              <a:rPr lang="en-US" dirty="0"/>
              <a:t>Study has shown how to bridge the gap between the technical and business domains of predictive maintenance</a:t>
            </a:r>
          </a:p>
        </p:txBody>
      </p:sp>
      <p:pic>
        <p:nvPicPr>
          <p:cNvPr id="26626" name="Picture 2" descr="Conclusion clipart png 2 » PNG Image">
            <a:extLst>
              <a:ext uri="{FF2B5EF4-FFF2-40B4-BE49-F238E27FC236}">
                <a16:creationId xmlns:a16="http://schemas.microsoft.com/office/drawing/2014/main" id="{5014DC38-5FAC-4166-A6B2-F6E4DB8BE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4711" y="202400"/>
            <a:ext cx="1485900"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614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199" y="605600"/>
            <a:ext cx="8858251" cy="1082700"/>
          </a:xfrm>
          <a:prstGeom prst="rect">
            <a:avLst/>
          </a:prstGeom>
        </p:spPr>
        <p:txBody>
          <a:bodyPr spcFirstLastPara="1" wrap="square" lIns="0" tIns="0" rIns="0" bIns="0" anchor="t" anchorCtr="0">
            <a:noAutofit/>
          </a:bodyPr>
          <a:lstStyle/>
          <a:p>
            <a:pPr marL="114300" lvl="0">
              <a:spcBef>
                <a:spcPts val="600"/>
              </a:spcBef>
              <a:buSzPts val="1800"/>
            </a:pPr>
            <a:r>
              <a:rPr lang="en-US" sz="4400" dirty="0"/>
              <a:t>Future work</a:t>
            </a:r>
          </a:p>
        </p:txBody>
      </p:sp>
      <p:sp>
        <p:nvSpPr>
          <p:cNvPr id="998" name="Google Shape;998;p20"/>
          <p:cNvSpPr txBox="1">
            <a:spLocks noGrp="1"/>
          </p:cNvSpPr>
          <p:nvPr>
            <p:ph type="body" idx="1"/>
          </p:nvPr>
        </p:nvSpPr>
        <p:spPr>
          <a:xfrm>
            <a:off x="407193" y="1688300"/>
            <a:ext cx="8329613" cy="2679000"/>
          </a:xfrm>
          <a:prstGeom prst="rect">
            <a:avLst/>
          </a:prstGeom>
        </p:spPr>
        <p:txBody>
          <a:bodyPr spcFirstLastPara="1" wrap="square" lIns="0" tIns="0" rIns="0" bIns="0" anchor="t" anchorCtr="0">
            <a:noAutofit/>
          </a:bodyPr>
          <a:lstStyle/>
          <a:p>
            <a:pPr marL="0" indent="0">
              <a:buNone/>
            </a:pPr>
            <a:r>
              <a:rPr lang="en-US" b="1" dirty="0"/>
              <a:t>Key points</a:t>
            </a:r>
          </a:p>
          <a:p>
            <a:pPr marL="285750" indent="-285750">
              <a:buFont typeface="Arial" panose="020B0604020202020204" pitchFamily="34" charset="0"/>
              <a:buChar char="•"/>
            </a:pPr>
            <a:r>
              <a:rPr lang="en-US" dirty="0"/>
              <a:t>Collaborating with an actual water treatment company to obtain more realistic data</a:t>
            </a:r>
          </a:p>
          <a:p>
            <a:pPr marL="742950" lvl="1" indent="-285750">
              <a:buFont typeface="Wingdings" panose="05000000000000000000" pitchFamily="2" charset="2"/>
              <a:buChar char="Ø"/>
            </a:pPr>
            <a:r>
              <a:rPr lang="en-US" dirty="0"/>
              <a:t>Start a pilot program</a:t>
            </a:r>
          </a:p>
          <a:p>
            <a:pPr marL="742950" lvl="1" indent="-285750">
              <a:buFont typeface="Wingdings" panose="05000000000000000000" pitchFamily="2" charset="2"/>
              <a:buChar char="Ø"/>
            </a:pPr>
            <a:r>
              <a:rPr lang="en-US" dirty="0"/>
              <a:t>Deep understanding of a business could lead to a more successful implementation of predictive maintenance</a:t>
            </a:r>
          </a:p>
          <a:p>
            <a:pPr marL="285750" indent="-285750">
              <a:buFont typeface="Arial" panose="020B0604020202020204" pitchFamily="34" charset="0"/>
              <a:buChar char="•"/>
            </a:pPr>
            <a:r>
              <a:rPr lang="en-SG" dirty="0"/>
              <a:t>Cost-Sensitive Learning for Predictive Maintenance </a:t>
            </a:r>
            <a:r>
              <a:rPr lang="en-SG" i="1" dirty="0"/>
              <a:t>(</a:t>
            </a:r>
            <a:r>
              <a:rPr lang="de-DE" i="1" dirty="0"/>
              <a:t>Stephan Spiegel, Fabian Mueller, Dorothea Wiesmann)</a:t>
            </a:r>
            <a:endParaRPr lang="en-US" i="1" dirty="0"/>
          </a:p>
          <a:p>
            <a:pPr marL="742950" lvl="1" indent="-285750">
              <a:buFont typeface="Wingdings" panose="05000000000000000000" pitchFamily="2" charset="2"/>
              <a:buChar char="Ø"/>
            </a:pPr>
            <a:r>
              <a:rPr lang="en-US" dirty="0"/>
              <a:t>Created a custom cost function</a:t>
            </a:r>
            <a:r>
              <a:rPr lang="en-SG" dirty="0"/>
              <a:t> to optimize</a:t>
            </a:r>
          </a:p>
          <a:p>
            <a:pPr marL="742950" lvl="1" indent="-285750">
              <a:buFont typeface="Wingdings" panose="05000000000000000000" pitchFamily="2" charset="2"/>
              <a:buChar char="Ø"/>
            </a:pPr>
            <a:r>
              <a:rPr lang="en-SG" dirty="0"/>
              <a:t>Model is trained to maximize the savings instead of traditional metrics like accuracy, RMSE etc.</a:t>
            </a:r>
            <a:endParaRPr lang="en-US" dirty="0"/>
          </a:p>
        </p:txBody>
      </p:sp>
      <p:pic>
        <p:nvPicPr>
          <p:cNvPr id="25602" name="Picture 2" descr="LinkedIn's Top 10 emerging jobs around the globe may (not ...">
            <a:extLst>
              <a:ext uri="{FF2B5EF4-FFF2-40B4-BE49-F238E27FC236}">
                <a16:creationId xmlns:a16="http://schemas.microsoft.com/office/drawing/2014/main" id="{F6036D40-5AEB-48FF-AFD3-894EE8879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7766" y="605600"/>
            <a:ext cx="2097115" cy="1048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837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grpSp>
        <p:nvGrpSpPr>
          <p:cNvPr id="2060" name="Google Shape;2060;p34"/>
          <p:cNvGrpSpPr/>
          <p:nvPr/>
        </p:nvGrpSpPr>
        <p:grpSpPr>
          <a:xfrm>
            <a:off x="5410301" y="719490"/>
            <a:ext cx="3356124" cy="3829046"/>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62" name="Google Shape;2062;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206" name="Google Shape;2206;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THANKS!</a:t>
            </a:r>
            <a:endParaRPr sz="7200" dirty="0"/>
          </a:p>
        </p:txBody>
      </p:sp>
      <p:sp>
        <p:nvSpPr>
          <p:cNvPr id="2207" name="Google Shape;2207;p34"/>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dirty="0">
                <a:solidFill>
                  <a:schemeClr val="accent1"/>
                </a:solidFill>
                <a:latin typeface="Barlow"/>
                <a:ea typeface="Barlow"/>
                <a:cs typeface="Barlow"/>
                <a:sym typeface="Barlow"/>
              </a:rPr>
              <a:t>Any questions?</a:t>
            </a:r>
            <a:endParaRPr sz="3600" b="1" dirty="0">
              <a:solidFill>
                <a:schemeClr val="accent1"/>
              </a:solidFill>
              <a:latin typeface="Barlow"/>
              <a:ea typeface="Barlow"/>
              <a:cs typeface="Barlow"/>
              <a:sym typeface="Barlow"/>
            </a:endParaRPr>
          </a:p>
          <a:p>
            <a:pPr marL="0" lvl="0" indent="0" algn="l" rtl="0">
              <a:spcBef>
                <a:spcPts val="600"/>
              </a:spcBef>
              <a:spcAft>
                <a:spcPts val="0"/>
              </a:spcAft>
              <a:buClr>
                <a:schemeClr val="dk1"/>
              </a:buClr>
              <a:buSzPts val="1100"/>
              <a:buFont typeface="Arial"/>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SG" dirty="0"/>
              <a:t>Introduction</a:t>
            </a:r>
            <a:endParaRPr dirty="0"/>
          </a:p>
        </p:txBody>
      </p:sp>
      <p:sp>
        <p:nvSpPr>
          <p:cNvPr id="595" name="Google Shape;595;p17"/>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US" dirty="0"/>
              <a:t>Background and current trends</a:t>
            </a:r>
            <a:endParaRPr dirty="0"/>
          </a:p>
          <a:p>
            <a:pPr marL="457200" lvl="0" indent="-342900" algn="l" rtl="0">
              <a:spcBef>
                <a:spcPts val="0"/>
              </a:spcBef>
              <a:spcAft>
                <a:spcPts val="0"/>
              </a:spcAft>
              <a:buSzPts val="1800"/>
              <a:buChar char="▸"/>
            </a:pPr>
            <a:r>
              <a:rPr lang="en-US" dirty="0"/>
              <a:t>Research gaps</a:t>
            </a:r>
            <a:endParaRPr dirty="0"/>
          </a:p>
          <a:p>
            <a:pPr marL="457200" lvl="0" indent="-342900" algn="l" rtl="0">
              <a:spcBef>
                <a:spcPts val="0"/>
              </a:spcBef>
              <a:spcAft>
                <a:spcPts val="0"/>
              </a:spcAft>
              <a:buSzPts val="1800"/>
              <a:buChar char="▸"/>
            </a:pPr>
            <a:r>
              <a:rPr lang="en-US" dirty="0"/>
              <a:t>Scope of study</a:t>
            </a:r>
            <a:endParaRPr dirty="0"/>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313982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114300" lvl="0">
              <a:spcBef>
                <a:spcPts val="600"/>
              </a:spcBef>
              <a:buSzPts val="1800"/>
            </a:pPr>
            <a:r>
              <a:rPr lang="en-US" dirty="0"/>
              <a:t>Background and current trends</a:t>
            </a:r>
          </a:p>
        </p:txBody>
      </p:sp>
      <p:sp>
        <p:nvSpPr>
          <p:cNvPr id="998" name="Google Shape;998;p20"/>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p>
            <a:pPr marL="0" indent="0" algn="ctr">
              <a:buNone/>
            </a:pPr>
            <a:r>
              <a:rPr lang="en-US" b="1" dirty="0"/>
              <a:t>Advancement of industry 4.0 and inexpensive sensors</a:t>
            </a:r>
          </a:p>
          <a:p>
            <a:pPr marL="285750" indent="-285750">
              <a:buFont typeface="Arial" panose="020B0604020202020204" pitchFamily="34" charset="0"/>
              <a:buChar char="•"/>
            </a:pPr>
            <a:r>
              <a:rPr lang="en-US" dirty="0"/>
              <a:t>Fusion machines with data</a:t>
            </a:r>
          </a:p>
          <a:p>
            <a:pPr marL="285750" indent="-285750">
              <a:buFont typeface="Arial" panose="020B0604020202020204" pitchFamily="34" charset="0"/>
              <a:buChar char="•"/>
            </a:pPr>
            <a:r>
              <a:rPr lang="en-US" dirty="0"/>
              <a:t>Improve overall performance and maintenance management </a:t>
            </a:r>
            <a:endParaRPr b="1" dirty="0"/>
          </a:p>
        </p:txBody>
      </p:sp>
      <p:sp>
        <p:nvSpPr>
          <p:cNvPr id="999" name="Google Shape;999;p20"/>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p>
            <a:pPr marL="0" lvl="0" indent="0" algn="ctr">
              <a:buNone/>
            </a:pPr>
            <a:r>
              <a:rPr lang="en-SG" b="1" dirty="0"/>
              <a:t>Benefits of predictive maintenance</a:t>
            </a:r>
          </a:p>
          <a:p>
            <a:pPr marL="285750" lvl="0" indent="-285750">
              <a:buFont typeface="Arial" panose="020B0604020202020204" pitchFamily="34" charset="0"/>
              <a:buChar char="•"/>
            </a:pPr>
            <a:r>
              <a:rPr lang="en-US" dirty="0"/>
              <a:t>Real-time remote monitoring of physical assets</a:t>
            </a:r>
          </a:p>
          <a:p>
            <a:pPr marL="285750" lvl="0" indent="-285750">
              <a:buFont typeface="Arial" panose="020B0604020202020204" pitchFamily="34" charset="0"/>
              <a:buChar char="•"/>
            </a:pPr>
            <a:r>
              <a:rPr lang="en-US" dirty="0"/>
              <a:t>Live tracking of products</a:t>
            </a:r>
          </a:p>
          <a:p>
            <a:pPr marL="285750" lvl="0" indent="-285750">
              <a:buFont typeface="Arial" panose="020B0604020202020204" pitchFamily="34" charset="0"/>
              <a:buChar char="•"/>
            </a:pPr>
            <a:r>
              <a:rPr lang="en-US" dirty="0"/>
              <a:t>Streamlining the entire production process </a:t>
            </a:r>
            <a:endParaRPr lang="en-US" b="1" dirty="0"/>
          </a:p>
        </p:txBody>
      </p:sp>
      <p:sp>
        <p:nvSpPr>
          <p:cNvPr id="1000" name="Google Shape;1000;p20"/>
          <p:cNvSpPr txBox="1">
            <a:spLocks noGrp="1"/>
          </p:cNvSpPr>
          <p:nvPr>
            <p:ph type="body" idx="3"/>
          </p:nvPr>
        </p:nvSpPr>
        <p:spPr>
          <a:xfrm>
            <a:off x="6123300" y="1995750"/>
            <a:ext cx="2563500" cy="2678999"/>
          </a:xfrm>
          <a:prstGeom prst="rect">
            <a:avLst/>
          </a:prstGeom>
        </p:spPr>
        <p:txBody>
          <a:bodyPr spcFirstLastPara="1" wrap="square" lIns="0" tIns="0" rIns="0" bIns="0" anchor="t" anchorCtr="0">
            <a:noAutofit/>
          </a:bodyPr>
          <a:lstStyle/>
          <a:p>
            <a:pPr marL="0" lvl="0" indent="0" algn="ctr">
              <a:buNone/>
            </a:pPr>
            <a:r>
              <a:rPr lang="en-SG" b="1" dirty="0"/>
              <a:t>Adoption rate remains low</a:t>
            </a:r>
            <a:endParaRPr lang="en-SG" dirty="0"/>
          </a:p>
          <a:p>
            <a:pPr marL="285750" lvl="0" indent="-285750">
              <a:buFont typeface="Arial" panose="020B0604020202020204" pitchFamily="34" charset="0"/>
              <a:buChar char="•"/>
            </a:pPr>
            <a:endParaRPr lang="en-SG" dirty="0"/>
          </a:p>
          <a:p>
            <a:pPr marL="285750" lvl="0" indent="-285750">
              <a:buFont typeface="Arial" panose="020B0604020202020204" pitchFamily="34" charset="0"/>
              <a:buChar char="•"/>
            </a:pPr>
            <a:r>
              <a:rPr lang="en-SG" dirty="0"/>
              <a:t>Only </a:t>
            </a:r>
            <a:r>
              <a:rPr lang="en-SG" dirty="0">
                <a:solidFill>
                  <a:srgbClr val="FF0000"/>
                </a:solidFill>
              </a:rPr>
              <a:t>35%</a:t>
            </a:r>
            <a:r>
              <a:rPr lang="en-SG" dirty="0"/>
              <a:t> of industry players deploy advanced statistical modeling or machine learning for predictive analytics </a:t>
            </a:r>
          </a:p>
          <a:p>
            <a:pPr marL="0" lvl="0" indent="0">
              <a:buNone/>
            </a:pPr>
            <a:r>
              <a:rPr lang="en-SG" sz="1000" dirty="0"/>
              <a:t>Source: </a:t>
            </a:r>
            <a:r>
              <a:rPr lang="en-US" sz="1000" dirty="0"/>
              <a:t>Emory University Future of IIoT Research Study and Presenso</a:t>
            </a:r>
            <a:endParaRPr lang="en-SG" sz="1000" dirty="0"/>
          </a:p>
          <a:p>
            <a:pPr marL="0" lvl="0" indent="0" algn="l" rtl="0">
              <a:spcBef>
                <a:spcPts val="600"/>
              </a:spcBef>
              <a:spcAft>
                <a:spcPts val="0"/>
              </a:spcAft>
              <a:buNone/>
            </a:pPr>
            <a:endParaRPr dirty="0"/>
          </a:p>
        </p:txBody>
      </p:sp>
      <p:pic>
        <p:nvPicPr>
          <p:cNvPr id="2050" name="Picture 2" descr="Industry 4.0 and Mobile Robots - Connecting Islands of Automation">
            <a:extLst>
              <a:ext uri="{FF2B5EF4-FFF2-40B4-BE49-F238E27FC236}">
                <a16:creationId xmlns:a16="http://schemas.microsoft.com/office/drawing/2014/main" id="{E8EAC364-8E7F-4E9D-BD95-CB89548C4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1312" y="333911"/>
            <a:ext cx="2233738" cy="1661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457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114300" lvl="0">
              <a:buSzPts val="1800"/>
            </a:pPr>
            <a:r>
              <a:rPr lang="en-US" dirty="0"/>
              <a:t>Research gaps</a:t>
            </a:r>
          </a:p>
        </p:txBody>
      </p:sp>
      <p:sp>
        <p:nvSpPr>
          <p:cNvPr id="998" name="Google Shape;998;p20"/>
          <p:cNvSpPr txBox="1">
            <a:spLocks noGrp="1"/>
          </p:cNvSpPr>
          <p:nvPr>
            <p:ph type="body" idx="1"/>
          </p:nvPr>
        </p:nvSpPr>
        <p:spPr>
          <a:xfrm>
            <a:off x="1705285" y="1972400"/>
            <a:ext cx="2563500" cy="2679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t>Technical implementation</a:t>
            </a:r>
            <a:endParaRPr b="1" dirty="0"/>
          </a:p>
          <a:p>
            <a:pPr marL="285750" lvl="0" indent="-285750">
              <a:buFont typeface="Arial" panose="020B0604020202020204" pitchFamily="34" charset="0"/>
              <a:buChar char="•"/>
            </a:pPr>
            <a:r>
              <a:rPr lang="en-US" dirty="0"/>
              <a:t>Abundance of research papers </a:t>
            </a:r>
          </a:p>
          <a:p>
            <a:pPr marL="285750" lvl="0" indent="-285750">
              <a:buFont typeface="Arial" panose="020B0604020202020204" pitchFamily="34" charset="0"/>
              <a:buChar char="•"/>
            </a:pPr>
            <a:r>
              <a:rPr lang="en-US" dirty="0"/>
              <a:t>Provide detailed methods describing the use of statistical modeling, time series forecasting, or machine learning to predict faults</a:t>
            </a:r>
            <a:endParaRPr dirty="0"/>
          </a:p>
        </p:txBody>
      </p:sp>
      <p:sp>
        <p:nvSpPr>
          <p:cNvPr id="999" name="Google Shape;999;p20"/>
          <p:cNvSpPr txBox="1">
            <a:spLocks noGrp="1"/>
          </p:cNvSpPr>
          <p:nvPr>
            <p:ph type="body" idx="2"/>
          </p:nvPr>
        </p:nvSpPr>
        <p:spPr>
          <a:xfrm>
            <a:off x="4875217" y="1957750"/>
            <a:ext cx="2563500" cy="2679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t>Business implementation</a:t>
            </a:r>
            <a:endParaRPr b="1" dirty="0"/>
          </a:p>
          <a:p>
            <a:pPr marL="285750" lvl="0" indent="-285750" algn="l" rtl="0">
              <a:spcBef>
                <a:spcPts val="600"/>
              </a:spcBef>
              <a:spcAft>
                <a:spcPts val="0"/>
              </a:spcAft>
              <a:buFont typeface="Arial" panose="020B0604020202020204" pitchFamily="34" charset="0"/>
              <a:buChar char="•"/>
            </a:pPr>
            <a:r>
              <a:rPr lang="en-SG" dirty="0"/>
              <a:t>Little research or literature on business or economic perspectives </a:t>
            </a:r>
          </a:p>
          <a:p>
            <a:pPr marL="285750" lvl="0" indent="-285750">
              <a:buFont typeface="Arial" panose="020B0604020202020204" pitchFamily="34" charset="0"/>
              <a:buChar char="•"/>
            </a:pPr>
            <a:r>
              <a:rPr lang="en-US" dirty="0"/>
              <a:t>Justify the economic value of a predictive maintenance program</a:t>
            </a:r>
            <a:endParaRPr lang="en-SG" dirty="0"/>
          </a:p>
          <a:p>
            <a:pPr marL="0" lvl="0" indent="0" algn="l" rtl="0">
              <a:spcBef>
                <a:spcPts val="600"/>
              </a:spcBef>
              <a:spcAft>
                <a:spcPts val="0"/>
              </a:spcAft>
              <a:buNone/>
            </a:pPr>
            <a:endParaRPr dirty="0"/>
          </a:p>
        </p:txBody>
      </p:sp>
      <p:pic>
        <p:nvPicPr>
          <p:cNvPr id="3076" name="Picture 4" descr="Clipart Research Gap">
            <a:extLst>
              <a:ext uri="{FF2B5EF4-FFF2-40B4-BE49-F238E27FC236}">
                <a16:creationId xmlns:a16="http://schemas.microsoft.com/office/drawing/2014/main" id="{548DDB70-B579-4ED1-9D78-C9E1CA4470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90494"/>
            <a:ext cx="1778794" cy="1778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538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9"/>
        <p:cNvGrpSpPr/>
        <p:nvPr/>
      </p:nvGrpSpPr>
      <p:grpSpPr>
        <a:xfrm>
          <a:off x="0" y="0"/>
          <a:ext cx="0" cy="0"/>
          <a:chOff x="0" y="0"/>
          <a:chExt cx="0" cy="0"/>
        </a:xfrm>
      </p:grpSpPr>
      <p:sp>
        <p:nvSpPr>
          <p:cNvPr id="1700" name="Google Shape;1700;p2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114300" lvl="0">
              <a:buSzPts val="1800"/>
            </a:pPr>
            <a:r>
              <a:rPr lang="en-US" dirty="0"/>
              <a:t>Scope of study</a:t>
            </a:r>
          </a:p>
        </p:txBody>
      </p:sp>
      <p:grpSp>
        <p:nvGrpSpPr>
          <p:cNvPr id="1702" name="Google Shape;1702;p28"/>
          <p:cNvGrpSpPr/>
          <p:nvPr/>
        </p:nvGrpSpPr>
        <p:grpSpPr>
          <a:xfrm>
            <a:off x="1499525" y="1688300"/>
            <a:ext cx="2051418" cy="2588394"/>
            <a:chOff x="1083025" y="1574025"/>
            <a:chExt cx="1834900" cy="2315200"/>
          </a:xfrm>
        </p:grpSpPr>
        <p:sp>
          <p:nvSpPr>
            <p:cNvPr id="1703" name="Google Shape;1703;p28"/>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sz="800" dirty="0">
                <a:solidFill>
                  <a:schemeClr val="accent2"/>
                </a:solidFill>
                <a:latin typeface="Barlow"/>
                <a:ea typeface="Barlow"/>
                <a:cs typeface="Barlow"/>
                <a:sym typeface="Barlow"/>
              </a:endParaRPr>
            </a:p>
          </p:txBody>
        </p:sp>
        <p:sp>
          <p:nvSpPr>
            <p:cNvPr id="1704" name="Google Shape;1704;p28"/>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algn="ctr">
                <a:lnSpc>
                  <a:spcPct val="115000"/>
                </a:lnSpc>
              </a:pPr>
              <a:r>
                <a:rPr lang="en-US" sz="1200" b="1" dirty="0">
                  <a:solidFill>
                    <a:schemeClr val="accent2"/>
                  </a:solidFill>
                  <a:latin typeface="Barlow"/>
                </a:rPr>
                <a:t>Technical and business aspects</a:t>
              </a:r>
              <a:endParaRPr sz="1200" b="1" dirty="0">
                <a:solidFill>
                  <a:schemeClr val="accent2"/>
                </a:solidFill>
                <a:latin typeface="Barlow"/>
                <a:sym typeface="Barlow"/>
              </a:endParaRPr>
            </a:p>
          </p:txBody>
        </p:sp>
        <p:sp>
          <p:nvSpPr>
            <p:cNvPr id="1705" name="Google Shape;1705;p28"/>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en-US" sz="1200" dirty="0"/>
                <a:t>Focus is on bridging the gap between the two aspects</a:t>
              </a:r>
              <a:endParaRPr sz="1200" dirty="0">
                <a:solidFill>
                  <a:schemeClr val="accent2"/>
                </a:solidFill>
                <a:latin typeface="Barlow"/>
                <a:ea typeface="Barlow"/>
                <a:cs typeface="Barlow"/>
                <a:sym typeface="Barlow"/>
              </a:endParaRPr>
            </a:p>
          </p:txBody>
        </p:sp>
        <p:sp>
          <p:nvSpPr>
            <p:cNvPr id="1707" name="Google Shape;1707;p28"/>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1708" name="Google Shape;1708;p28"/>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09" name="Google Shape;1709;p28"/>
          <p:cNvGrpSpPr/>
          <p:nvPr/>
        </p:nvGrpSpPr>
        <p:grpSpPr>
          <a:xfrm>
            <a:off x="3410070" y="2507347"/>
            <a:ext cx="2051418" cy="1769347"/>
            <a:chOff x="1083025" y="2306625"/>
            <a:chExt cx="1834900" cy="1582600"/>
          </a:xfrm>
        </p:grpSpPr>
        <p:sp>
          <p:nvSpPr>
            <p:cNvPr id="1711" name="Google Shape;1711;p28"/>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SG" sz="1200" b="1" dirty="0">
                  <a:solidFill>
                    <a:schemeClr val="accent2"/>
                  </a:solidFill>
                  <a:latin typeface="Barlow"/>
                  <a:ea typeface="Barlow"/>
                  <a:cs typeface="Barlow"/>
                  <a:sym typeface="Barlow"/>
                </a:rPr>
                <a:t>Water treatment industry</a:t>
              </a:r>
              <a:endParaRPr sz="1200" b="1" dirty="0">
                <a:solidFill>
                  <a:schemeClr val="accent2"/>
                </a:solidFill>
                <a:latin typeface="Barlow"/>
                <a:ea typeface="Barlow"/>
                <a:cs typeface="Barlow"/>
                <a:sym typeface="Barlow"/>
              </a:endParaRPr>
            </a:p>
          </p:txBody>
        </p:sp>
        <p:sp>
          <p:nvSpPr>
            <p:cNvPr id="1712" name="Google Shape;1712;p28"/>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a:lnSpc>
                  <a:spcPct val="115000"/>
                </a:lnSpc>
                <a:spcAft>
                  <a:spcPts val="1600"/>
                </a:spcAft>
              </a:pPr>
              <a:r>
                <a:rPr lang="en-US" sz="1200" dirty="0"/>
                <a:t>Ultra-filtration stage</a:t>
              </a:r>
              <a:endParaRPr sz="1200" dirty="0">
                <a:sym typeface="Barlow"/>
              </a:endParaRPr>
            </a:p>
          </p:txBody>
        </p:sp>
        <p:sp>
          <p:nvSpPr>
            <p:cNvPr id="1714" name="Google Shape;1714;p28"/>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1715" name="Google Shape;1715;p28"/>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16" name="Google Shape;1716;p28"/>
          <p:cNvGrpSpPr/>
          <p:nvPr/>
        </p:nvGrpSpPr>
        <p:grpSpPr>
          <a:xfrm>
            <a:off x="5323853" y="2506552"/>
            <a:ext cx="2051418" cy="1769347"/>
            <a:chOff x="1083025" y="2306625"/>
            <a:chExt cx="1834900" cy="1582600"/>
          </a:xfrm>
        </p:grpSpPr>
        <p:sp>
          <p:nvSpPr>
            <p:cNvPr id="1718" name="Google Shape;1718;p28"/>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lvl="0" algn="ctr">
                <a:lnSpc>
                  <a:spcPct val="115000"/>
                </a:lnSpc>
              </a:pPr>
              <a:r>
                <a:rPr lang="en-US" sz="1200" b="1" dirty="0">
                  <a:solidFill>
                    <a:schemeClr val="accent2"/>
                  </a:solidFill>
                  <a:latin typeface="Barlow"/>
                </a:rPr>
                <a:t>Proof of concept</a:t>
              </a:r>
              <a:endParaRPr sz="1200" b="1" dirty="0">
                <a:solidFill>
                  <a:schemeClr val="accent2"/>
                </a:solidFill>
                <a:latin typeface="Barlow"/>
                <a:sym typeface="Barlow"/>
              </a:endParaRPr>
            </a:p>
          </p:txBody>
        </p:sp>
        <p:sp>
          <p:nvSpPr>
            <p:cNvPr id="1719" name="Google Shape;1719;p28"/>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lvl="0" indent="0">
                <a:lnSpc>
                  <a:spcPct val="115000"/>
                </a:lnSpc>
                <a:spcAft>
                  <a:spcPts val="1600"/>
                </a:spcAft>
                <a:buFont typeface="Arial"/>
                <a:buNone/>
              </a:pPr>
              <a:r>
                <a:rPr lang="en-SG" sz="1200" dirty="0">
                  <a:sym typeface="Barlow"/>
                </a:rPr>
                <a:t>Machine learning models and financial model</a:t>
              </a:r>
              <a:endParaRPr sz="1200" dirty="0">
                <a:sym typeface="Barlow"/>
              </a:endParaRPr>
            </a:p>
          </p:txBody>
        </p:sp>
        <p:sp>
          <p:nvSpPr>
            <p:cNvPr id="1721" name="Google Shape;1721;p28"/>
            <p:cNvSpPr/>
            <p:nvPr/>
          </p:nvSpPr>
          <p:spPr>
            <a:xfrm flipH="1">
              <a:off x="1083025" y="2306625"/>
              <a:ext cx="1834800" cy="143400"/>
            </a:xfrm>
            <a:prstGeom prst="parallelogram">
              <a:avLst>
                <a:gd name="adj" fmla="val 96952"/>
              </a:avLst>
            </a:prstGeom>
            <a:solidFill>
              <a:srgbClr val="DAD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1722" name="Google Shape;1722;p28"/>
            <p:cNvSpPr/>
            <p:nvPr/>
          </p:nvSpPr>
          <p:spPr>
            <a:xfrm>
              <a:off x="1083125" y="2460449"/>
              <a:ext cx="1834800" cy="143400"/>
            </a:xfrm>
            <a:prstGeom prst="parallelogram">
              <a:avLst>
                <a:gd name="adj" fmla="val 96952"/>
              </a:avLst>
            </a:prstGeom>
            <a:solidFill>
              <a:srgbClr val="B0B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098" name="Picture 2" descr="Finding the accurate composition of Technical and Business ...">
            <a:extLst>
              <a:ext uri="{FF2B5EF4-FFF2-40B4-BE49-F238E27FC236}">
                <a16:creationId xmlns:a16="http://schemas.microsoft.com/office/drawing/2014/main" id="{2160BF1B-E5F8-4366-AAEB-A27889E20A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5134" y="1333059"/>
            <a:ext cx="1393143" cy="11233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rident Water Systems - About Us">
            <a:extLst>
              <a:ext uri="{FF2B5EF4-FFF2-40B4-BE49-F238E27FC236}">
                <a16:creationId xmlns:a16="http://schemas.microsoft.com/office/drawing/2014/main" id="{EB98EA3D-3E54-41E2-84CF-3766B3478D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4976" y="1332285"/>
            <a:ext cx="1393143" cy="11233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Your COBOL in .NET - Proof of Concept ▻">
            <a:extLst>
              <a:ext uri="{FF2B5EF4-FFF2-40B4-BE49-F238E27FC236}">
                <a16:creationId xmlns:a16="http://schemas.microsoft.com/office/drawing/2014/main" id="{01B285AB-E532-41E8-8B9D-EEF4AF8369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4818" y="1332284"/>
            <a:ext cx="1893204" cy="1123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10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SG" dirty="0"/>
              <a:t>LITERATURE REVIEW</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2</a:t>
            </a: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741642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lvl="0"/>
            <a:r>
              <a:rPr lang="en-US" dirty="0"/>
              <a:t>Literature Review</a:t>
            </a:r>
            <a:endParaRPr dirty="0"/>
          </a:p>
        </p:txBody>
      </p:sp>
      <p:sp>
        <p:nvSpPr>
          <p:cNvPr id="595" name="Google Shape;595;p17"/>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US" dirty="0"/>
              <a:t>Common maintenance strategies </a:t>
            </a:r>
            <a:endParaRPr dirty="0"/>
          </a:p>
          <a:p>
            <a:pPr marL="457200" lvl="0" indent="-342900" algn="l" rtl="0">
              <a:spcBef>
                <a:spcPts val="0"/>
              </a:spcBef>
              <a:spcAft>
                <a:spcPts val="0"/>
              </a:spcAft>
              <a:buSzPts val="1800"/>
              <a:buChar char="▸"/>
            </a:pPr>
            <a:r>
              <a:rPr lang="en-US" dirty="0"/>
              <a:t>Rise of predictive maintenance</a:t>
            </a:r>
            <a:endParaRPr dirty="0"/>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592472889"/>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1211</Words>
  <Application>Microsoft Office PowerPoint</Application>
  <PresentationFormat>On-screen Show (16:9)</PresentationFormat>
  <Paragraphs>214</Paragraphs>
  <Slides>37</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Barlow</vt:lpstr>
      <vt:lpstr>Barlow Light</vt:lpstr>
      <vt:lpstr>Raleway SemiBold</vt:lpstr>
      <vt:lpstr>Arial</vt:lpstr>
      <vt:lpstr>Calibri</vt:lpstr>
      <vt:lpstr>Wingdings</vt:lpstr>
      <vt:lpstr>Gaoler template</vt:lpstr>
      <vt:lpstr>An Economic Perspective on Predictive Maintenance of Filtration Units  Presented by: Tan Jing Yu, Denis Supervisor: Assoc Prof Law Wing-Keung, Adrian</vt:lpstr>
      <vt:lpstr>Presentation Outline</vt:lpstr>
      <vt:lpstr>INTRODUCTION</vt:lpstr>
      <vt:lpstr>Introduction</vt:lpstr>
      <vt:lpstr>Background and current trends</vt:lpstr>
      <vt:lpstr>Research gaps</vt:lpstr>
      <vt:lpstr>Scope of study</vt:lpstr>
      <vt:lpstr>LITERATURE REVIEW</vt:lpstr>
      <vt:lpstr>Literature Review</vt:lpstr>
      <vt:lpstr>Background and common maintenance strategies </vt:lpstr>
      <vt:lpstr>Rise of predictive maintenance</vt:lpstr>
      <vt:lpstr>METHODS</vt:lpstr>
      <vt:lpstr>Methods</vt:lpstr>
      <vt:lpstr>Experiments and data collection</vt:lpstr>
      <vt:lpstr>Predictive maintenance model development</vt:lpstr>
      <vt:lpstr>Financial modeling</vt:lpstr>
      <vt:lpstr>Cost benefit analysis</vt:lpstr>
      <vt:lpstr>Cost benefit analysis</vt:lpstr>
      <vt:lpstr>Cost benefit analysis</vt:lpstr>
      <vt:lpstr>Cost of implementation</vt:lpstr>
      <vt:lpstr>Direct cost savings</vt:lpstr>
      <vt:lpstr>Indirect cost savings</vt:lpstr>
      <vt:lpstr>Net benefit/cost</vt:lpstr>
      <vt:lpstr>Monte Carlo simulation</vt:lpstr>
      <vt:lpstr>Linking predictive maintenance model to financial model</vt:lpstr>
      <vt:lpstr>RESULTS</vt:lpstr>
      <vt:lpstr>Results</vt:lpstr>
      <vt:lpstr>Machine learning models evaluation</vt:lpstr>
      <vt:lpstr>Monte Carlo simulation results</vt:lpstr>
      <vt:lpstr>DISCUSSION</vt:lpstr>
      <vt:lpstr>Discussion</vt:lpstr>
      <vt:lpstr>Implications of study</vt:lpstr>
      <vt:lpstr>Limitations of study</vt:lpstr>
      <vt:lpstr>CONCLUSION AND FUTURE WORK</vt:lpstr>
      <vt:lpstr>Conclusion</vt:lpstr>
      <vt:lpstr>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Economic Perspective on Predictive Maintenance of Filtration Units  Presented by: Tan Jing Yu, Denis</dc:title>
  <cp:lastModifiedBy>#TAN JING YU, DENIS#</cp:lastModifiedBy>
  <cp:revision>30</cp:revision>
  <dcterms:modified xsi:type="dcterms:W3CDTF">2020-04-28T14:15:00Z</dcterms:modified>
</cp:coreProperties>
</file>