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Max YAN"/>
  <p:cmAuthor clrIdx="1" id="1" initials="" lastIdx="1" name="Denis Vrdolja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Think it would be a good idea to mention that only a subset of fields are available in the test data.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What are these arrows?</p:text>
  </p:cm>
  <p:cm authorId="1" idx="1">
    <p:pos x="6000" y="100"/>
    <p:text>This was my take on how everyone ended up jumping into everything, and that there wasn't a "clean" flow/step-by-step. Feel free to take this slide out though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09.png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336225"/>
            <a:ext cx="6222300" cy="1899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</a:t>
            </a:r>
            <a:r>
              <a:rPr lang="en" sz="6000">
                <a:solidFill>
                  <a:srgbClr val="00FF00"/>
                </a:solidFill>
              </a:rPr>
              <a:t>i</a:t>
            </a:r>
            <a:r>
              <a:rPr lang="en" sz="6000">
                <a:solidFill>
                  <a:srgbClr val="FF9900"/>
                </a:solidFill>
              </a:rPr>
              <a:t>z</a:t>
            </a:r>
            <a:r>
              <a:rPr lang="en" sz="6000">
                <a:solidFill>
                  <a:srgbClr val="980000"/>
                </a:solidFill>
              </a:rPr>
              <a:t>z</a:t>
            </a:r>
            <a:r>
              <a:rPr lang="en" sz="6000">
                <a:solidFill>
                  <a:srgbClr val="FF0000"/>
                </a:solidFill>
              </a:rPr>
              <a:t>a</a:t>
            </a:r>
            <a:r>
              <a:rPr lang="en" sz="6000"/>
              <a:t> </a:t>
            </a:r>
            <a:r>
              <a:rPr lang="en"/>
              <a:t>Learning: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5293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Random Acts of Pizza</a:t>
            </a:r>
          </a:p>
        </p:txBody>
      </p:sp>
      <p:sp>
        <p:nvSpPr>
          <p:cNvPr id="69" name="Shape 69"/>
          <p:cNvSpPr txBox="1"/>
          <p:nvPr>
            <p:ph idx="2" type="subTitle"/>
          </p:nvPr>
        </p:nvSpPr>
        <p:spPr>
          <a:xfrm>
            <a:off x="464100" y="4358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Ricardo Barrera, Yang Linfang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Denis Vrdoljak, Max Yan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755" y="228600"/>
            <a:ext cx="2216946" cy="17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[Max]: These are slides that I feel like we should have, as they led to the biggest performance improvement for our study. That said, feel free to remove them.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Subreddits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[Max]: These are slides that I feel like we should have, as they led to the biggest performance improvement for our study. That said, feel free to remove them.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Analysis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Many False Negatives, Few False Positives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Biased Number of Samples per Class -&gt; Biased Model/Weights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Upsampling</a:t>
            </a:r>
            <a:r>
              <a:rPr lang="en"/>
              <a:t> vs. Downsampling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25" y="1850350"/>
            <a:ext cx="4852925" cy="26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3326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24% of positive requests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Under-representation of positive cases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>
              <a:spcBef>
                <a:spcPts val="0"/>
              </a:spcBef>
              <a:buSzPct val="66666"/>
            </a:pPr>
            <a:r>
              <a:rPr lang="en"/>
              <a:t>Also tried downsampling negative cases but no clear difference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Iterative Feature Selection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442" y="1858800"/>
            <a:ext cx="4969157" cy="30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3326100" cy="307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A module to evaluate numerical features sequentially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Accepts new feature if it improves test accuracy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Keep only existing features if otherwise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Selection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25" y="1981549"/>
            <a:ext cx="4519574" cy="23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3326100" cy="307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LR, GNB (BNB), KNN, DT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Iterate through a wide range of configs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Include the feature if improves test accuracy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66666"/>
            </a:pPr>
            <a:r>
              <a:rPr lang="en"/>
              <a:t>Also select the best model and config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5345800" y="341036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189" name="Shape 189"/>
          <p:cNvSpPr/>
          <p:nvPr/>
        </p:nvSpPr>
        <p:spPr>
          <a:xfrm>
            <a:off x="5303500" y="33765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190" name="Shape 190"/>
          <p:cNvSpPr/>
          <p:nvPr/>
        </p:nvSpPr>
        <p:spPr>
          <a:xfrm>
            <a:off x="5345800" y="2670375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191" name="Shape 191"/>
          <p:cNvSpPr/>
          <p:nvPr/>
        </p:nvSpPr>
        <p:spPr>
          <a:xfrm>
            <a:off x="5303500" y="2633125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Types of Model Ensembling</a:t>
            </a:r>
          </a:p>
        </p:txBody>
      </p:sp>
      <p:sp>
        <p:nvSpPr>
          <p:cNvPr id="193" name="Shape 193"/>
          <p:cNvSpPr/>
          <p:nvPr/>
        </p:nvSpPr>
        <p:spPr>
          <a:xfrm>
            <a:off x="5689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Text</a:t>
            </a:r>
          </a:p>
        </p:txBody>
      </p:sp>
      <p:sp>
        <p:nvSpPr>
          <p:cNvPr id="194" name="Shape 194"/>
          <p:cNvSpPr/>
          <p:nvPr/>
        </p:nvSpPr>
        <p:spPr>
          <a:xfrm>
            <a:off x="14325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Title</a:t>
            </a:r>
          </a:p>
        </p:txBody>
      </p:sp>
      <p:sp>
        <p:nvSpPr>
          <p:cNvPr id="195" name="Shape 195"/>
          <p:cNvSpPr/>
          <p:nvPr/>
        </p:nvSpPr>
        <p:spPr>
          <a:xfrm>
            <a:off x="22961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Subreddits</a:t>
            </a:r>
          </a:p>
        </p:txBody>
      </p:sp>
      <p:sp>
        <p:nvSpPr>
          <p:cNvPr id="196" name="Shape 196"/>
          <p:cNvSpPr/>
          <p:nvPr/>
        </p:nvSpPr>
        <p:spPr>
          <a:xfrm>
            <a:off x="31597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Numerical</a:t>
            </a:r>
          </a:p>
        </p:txBody>
      </p:sp>
      <p:sp>
        <p:nvSpPr>
          <p:cNvPr id="197" name="Shape 197"/>
          <p:cNvSpPr/>
          <p:nvPr/>
        </p:nvSpPr>
        <p:spPr>
          <a:xfrm>
            <a:off x="568950" y="2602650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198" name="Shape 198"/>
          <p:cNvSpPr/>
          <p:nvPr/>
        </p:nvSpPr>
        <p:spPr>
          <a:xfrm>
            <a:off x="3159750" y="2602650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199" name="Shape 199"/>
          <p:cNvSpPr/>
          <p:nvPr/>
        </p:nvSpPr>
        <p:spPr>
          <a:xfrm>
            <a:off x="2296150" y="2602650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00" name="Shape 200"/>
          <p:cNvSpPr/>
          <p:nvPr/>
        </p:nvSpPr>
        <p:spPr>
          <a:xfrm>
            <a:off x="1432550" y="2602650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01" name="Shape 201"/>
          <p:cNvSpPr/>
          <p:nvPr/>
        </p:nvSpPr>
        <p:spPr>
          <a:xfrm>
            <a:off x="568950" y="33240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02" name="Shape 202"/>
          <p:cNvSpPr/>
          <p:nvPr/>
        </p:nvSpPr>
        <p:spPr>
          <a:xfrm>
            <a:off x="1432550" y="33240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03" name="Shape 203"/>
          <p:cNvSpPr/>
          <p:nvPr/>
        </p:nvSpPr>
        <p:spPr>
          <a:xfrm>
            <a:off x="2296150" y="33240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04" name="Shape 204"/>
          <p:cNvSpPr/>
          <p:nvPr/>
        </p:nvSpPr>
        <p:spPr>
          <a:xfrm>
            <a:off x="3159750" y="33240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05" name="Shape 205"/>
          <p:cNvSpPr/>
          <p:nvPr/>
        </p:nvSpPr>
        <p:spPr>
          <a:xfrm>
            <a:off x="1070175" y="4150350"/>
            <a:ext cx="2140500" cy="2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Ensemble Layer</a:t>
            </a:r>
          </a:p>
        </p:txBody>
      </p:sp>
      <p:sp>
        <p:nvSpPr>
          <p:cNvPr id="206" name="Shape 206"/>
          <p:cNvSpPr/>
          <p:nvPr/>
        </p:nvSpPr>
        <p:spPr>
          <a:xfrm>
            <a:off x="1070175" y="4648175"/>
            <a:ext cx="2140500" cy="21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Final Predictions</a:t>
            </a:r>
          </a:p>
        </p:txBody>
      </p:sp>
      <p:cxnSp>
        <p:nvCxnSpPr>
          <p:cNvPr id="207" name="Shape 207"/>
          <p:cNvCxnSpPr>
            <a:stCxn id="193" idx="2"/>
            <a:endCxn id="197" idx="0"/>
          </p:cNvCxnSpPr>
          <p:nvPr/>
        </p:nvCxnSpPr>
        <p:spPr>
          <a:xfrm>
            <a:off x="8941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194" idx="2"/>
            <a:endCxn id="200" idx="0"/>
          </p:cNvCxnSpPr>
          <p:nvPr/>
        </p:nvCxnSpPr>
        <p:spPr>
          <a:xfrm>
            <a:off x="17577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195" idx="2"/>
            <a:endCxn id="199" idx="0"/>
          </p:cNvCxnSpPr>
          <p:nvPr/>
        </p:nvCxnSpPr>
        <p:spPr>
          <a:xfrm>
            <a:off x="26213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196" idx="2"/>
            <a:endCxn id="198" idx="0"/>
          </p:cNvCxnSpPr>
          <p:nvPr/>
        </p:nvCxnSpPr>
        <p:spPr>
          <a:xfrm>
            <a:off x="34849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197" idx="2"/>
            <a:endCxn id="201" idx="0"/>
          </p:cNvCxnSpPr>
          <p:nvPr/>
        </p:nvCxnSpPr>
        <p:spPr>
          <a:xfrm>
            <a:off x="894150" y="30700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stCxn id="200" idx="2"/>
            <a:endCxn id="202" idx="0"/>
          </p:cNvCxnSpPr>
          <p:nvPr/>
        </p:nvCxnSpPr>
        <p:spPr>
          <a:xfrm>
            <a:off x="1757750" y="30700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199" idx="2"/>
            <a:endCxn id="203" idx="0"/>
          </p:cNvCxnSpPr>
          <p:nvPr/>
        </p:nvCxnSpPr>
        <p:spPr>
          <a:xfrm>
            <a:off x="2621350" y="30700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198" idx="2"/>
            <a:endCxn id="204" idx="0"/>
          </p:cNvCxnSpPr>
          <p:nvPr/>
        </p:nvCxnSpPr>
        <p:spPr>
          <a:xfrm>
            <a:off x="3484950" y="30700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201" idx="2"/>
            <a:endCxn id="205" idx="0"/>
          </p:cNvCxnSpPr>
          <p:nvPr/>
        </p:nvCxnSpPr>
        <p:spPr>
          <a:xfrm>
            <a:off x="894150" y="3791400"/>
            <a:ext cx="12462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2" idx="2"/>
            <a:endCxn id="205" idx="0"/>
          </p:cNvCxnSpPr>
          <p:nvPr/>
        </p:nvCxnSpPr>
        <p:spPr>
          <a:xfrm>
            <a:off x="1757750" y="3791400"/>
            <a:ext cx="3828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03" idx="2"/>
            <a:endCxn id="205" idx="0"/>
          </p:cNvCxnSpPr>
          <p:nvPr/>
        </p:nvCxnSpPr>
        <p:spPr>
          <a:xfrm flipH="1">
            <a:off x="2140450" y="3791400"/>
            <a:ext cx="4809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04" idx="2"/>
            <a:endCxn id="205" idx="0"/>
          </p:cNvCxnSpPr>
          <p:nvPr/>
        </p:nvCxnSpPr>
        <p:spPr>
          <a:xfrm flipH="1">
            <a:off x="2140350" y="3791400"/>
            <a:ext cx="13446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stCxn id="205" idx="2"/>
            <a:endCxn id="206" idx="0"/>
          </p:cNvCxnSpPr>
          <p:nvPr/>
        </p:nvCxnSpPr>
        <p:spPr>
          <a:xfrm>
            <a:off x="2140425" y="4360350"/>
            <a:ext cx="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52662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Text</a:t>
            </a:r>
          </a:p>
        </p:txBody>
      </p:sp>
      <p:sp>
        <p:nvSpPr>
          <p:cNvPr id="221" name="Shape 221"/>
          <p:cNvSpPr/>
          <p:nvPr/>
        </p:nvSpPr>
        <p:spPr>
          <a:xfrm>
            <a:off x="61298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Title</a:t>
            </a:r>
          </a:p>
        </p:txBody>
      </p:sp>
      <p:sp>
        <p:nvSpPr>
          <p:cNvPr id="222" name="Shape 222"/>
          <p:cNvSpPr/>
          <p:nvPr/>
        </p:nvSpPr>
        <p:spPr>
          <a:xfrm>
            <a:off x="69934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Subreddits</a:t>
            </a:r>
          </a:p>
        </p:txBody>
      </p:sp>
      <p:sp>
        <p:nvSpPr>
          <p:cNvPr id="223" name="Shape 223"/>
          <p:cNvSpPr/>
          <p:nvPr/>
        </p:nvSpPr>
        <p:spPr>
          <a:xfrm>
            <a:off x="7857050" y="1881300"/>
            <a:ext cx="650400" cy="4673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Numerical</a:t>
            </a:r>
          </a:p>
        </p:txBody>
      </p:sp>
      <p:sp>
        <p:nvSpPr>
          <p:cNvPr id="224" name="Shape 224"/>
          <p:cNvSpPr/>
          <p:nvPr/>
        </p:nvSpPr>
        <p:spPr>
          <a:xfrm>
            <a:off x="5266250" y="2602650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25" name="Shape 225"/>
          <p:cNvSpPr/>
          <p:nvPr/>
        </p:nvSpPr>
        <p:spPr>
          <a:xfrm>
            <a:off x="5266250" y="3324000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26" name="Shape 226"/>
          <p:cNvSpPr/>
          <p:nvPr/>
        </p:nvSpPr>
        <p:spPr>
          <a:xfrm>
            <a:off x="5767475" y="4150350"/>
            <a:ext cx="2140500" cy="2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Ensemble Layer</a:t>
            </a:r>
          </a:p>
        </p:txBody>
      </p:sp>
      <p:sp>
        <p:nvSpPr>
          <p:cNvPr id="227" name="Shape 227"/>
          <p:cNvSpPr/>
          <p:nvPr/>
        </p:nvSpPr>
        <p:spPr>
          <a:xfrm>
            <a:off x="5767475" y="4648175"/>
            <a:ext cx="2140500" cy="21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Final Predictions</a:t>
            </a:r>
          </a:p>
        </p:txBody>
      </p:sp>
      <p:cxnSp>
        <p:nvCxnSpPr>
          <p:cNvPr id="228" name="Shape 228"/>
          <p:cNvCxnSpPr>
            <a:stCxn id="220" idx="2"/>
            <a:endCxn id="224" idx="0"/>
          </p:cNvCxnSpPr>
          <p:nvPr/>
        </p:nvCxnSpPr>
        <p:spPr>
          <a:xfrm>
            <a:off x="55914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stCxn id="221" idx="2"/>
            <a:endCxn id="230" idx="0"/>
          </p:cNvCxnSpPr>
          <p:nvPr/>
        </p:nvCxnSpPr>
        <p:spPr>
          <a:xfrm>
            <a:off x="64550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>
            <a:stCxn id="222" idx="2"/>
            <a:endCxn id="232" idx="0"/>
          </p:cNvCxnSpPr>
          <p:nvPr/>
        </p:nvCxnSpPr>
        <p:spPr>
          <a:xfrm>
            <a:off x="73186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23" idx="2"/>
            <a:endCxn id="234" idx="0"/>
          </p:cNvCxnSpPr>
          <p:nvPr/>
        </p:nvCxnSpPr>
        <p:spPr>
          <a:xfrm>
            <a:off x="8182250" y="234870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24" idx="2"/>
            <a:endCxn id="225" idx="0"/>
          </p:cNvCxnSpPr>
          <p:nvPr/>
        </p:nvCxnSpPr>
        <p:spPr>
          <a:xfrm>
            <a:off x="5591450" y="30700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26" idx="2"/>
            <a:endCxn id="227" idx="0"/>
          </p:cNvCxnSpPr>
          <p:nvPr/>
        </p:nvCxnSpPr>
        <p:spPr>
          <a:xfrm>
            <a:off x="6837725" y="4360350"/>
            <a:ext cx="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>
            <a:off x="4524575" y="1835575"/>
            <a:ext cx="26999" cy="3156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6209150" y="3419675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39" name="Shape 239"/>
          <p:cNvSpPr/>
          <p:nvPr/>
        </p:nvSpPr>
        <p:spPr>
          <a:xfrm>
            <a:off x="6166850" y="33858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40" name="Shape 240"/>
          <p:cNvSpPr/>
          <p:nvPr/>
        </p:nvSpPr>
        <p:spPr>
          <a:xfrm>
            <a:off x="6209150" y="267968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41" name="Shape 241"/>
          <p:cNvSpPr/>
          <p:nvPr/>
        </p:nvSpPr>
        <p:spPr>
          <a:xfrm>
            <a:off x="6166850" y="264243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42" name="Shape 242"/>
          <p:cNvSpPr/>
          <p:nvPr/>
        </p:nvSpPr>
        <p:spPr>
          <a:xfrm>
            <a:off x="6129600" y="2611962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43" name="Shape 243"/>
          <p:cNvSpPr/>
          <p:nvPr/>
        </p:nvSpPr>
        <p:spPr>
          <a:xfrm>
            <a:off x="6129600" y="33333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cxnSp>
        <p:nvCxnSpPr>
          <p:cNvPr id="244" name="Shape 244"/>
          <p:cNvCxnSpPr>
            <a:stCxn id="242" idx="2"/>
            <a:endCxn id="243" idx="0"/>
          </p:cNvCxnSpPr>
          <p:nvPr/>
        </p:nvCxnSpPr>
        <p:spPr>
          <a:xfrm>
            <a:off x="6454800" y="3079362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7033225" y="3419675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46" name="Shape 246"/>
          <p:cNvSpPr/>
          <p:nvPr/>
        </p:nvSpPr>
        <p:spPr>
          <a:xfrm>
            <a:off x="6990925" y="33858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47" name="Shape 247"/>
          <p:cNvSpPr/>
          <p:nvPr/>
        </p:nvSpPr>
        <p:spPr>
          <a:xfrm>
            <a:off x="7033225" y="267968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48" name="Shape 248"/>
          <p:cNvSpPr/>
          <p:nvPr/>
        </p:nvSpPr>
        <p:spPr>
          <a:xfrm>
            <a:off x="6990925" y="264243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49" name="Shape 249"/>
          <p:cNvSpPr/>
          <p:nvPr/>
        </p:nvSpPr>
        <p:spPr>
          <a:xfrm>
            <a:off x="6953675" y="2611962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50" name="Shape 250"/>
          <p:cNvSpPr/>
          <p:nvPr/>
        </p:nvSpPr>
        <p:spPr>
          <a:xfrm>
            <a:off x="6953675" y="33333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cxnSp>
        <p:nvCxnSpPr>
          <p:cNvPr id="251" name="Shape 251"/>
          <p:cNvCxnSpPr>
            <a:stCxn id="249" idx="2"/>
            <a:endCxn id="250" idx="0"/>
          </p:cNvCxnSpPr>
          <p:nvPr/>
        </p:nvCxnSpPr>
        <p:spPr>
          <a:xfrm>
            <a:off x="7278875" y="3079362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7936850" y="3419675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53" name="Shape 253"/>
          <p:cNvSpPr/>
          <p:nvPr/>
        </p:nvSpPr>
        <p:spPr>
          <a:xfrm>
            <a:off x="7894550" y="33858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sp>
        <p:nvSpPr>
          <p:cNvPr id="254" name="Shape 254"/>
          <p:cNvSpPr/>
          <p:nvPr/>
        </p:nvSpPr>
        <p:spPr>
          <a:xfrm>
            <a:off x="7936850" y="267968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55" name="Shape 255"/>
          <p:cNvSpPr/>
          <p:nvPr/>
        </p:nvSpPr>
        <p:spPr>
          <a:xfrm>
            <a:off x="7894550" y="2642437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56" name="Shape 256"/>
          <p:cNvSpPr/>
          <p:nvPr/>
        </p:nvSpPr>
        <p:spPr>
          <a:xfrm>
            <a:off x="7857300" y="2611962"/>
            <a:ext cx="650400" cy="467399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Best Model</a:t>
            </a:r>
          </a:p>
        </p:txBody>
      </p:sp>
      <p:sp>
        <p:nvSpPr>
          <p:cNvPr id="257" name="Shape 257"/>
          <p:cNvSpPr/>
          <p:nvPr/>
        </p:nvSpPr>
        <p:spPr>
          <a:xfrm>
            <a:off x="7857300" y="3333312"/>
            <a:ext cx="650400" cy="467399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Prob.</a:t>
            </a:r>
          </a:p>
        </p:txBody>
      </p:sp>
      <p:cxnSp>
        <p:nvCxnSpPr>
          <p:cNvPr id="258" name="Shape 258"/>
          <p:cNvCxnSpPr>
            <a:stCxn id="256" idx="2"/>
            <a:endCxn id="257" idx="0"/>
          </p:cNvCxnSpPr>
          <p:nvPr/>
        </p:nvCxnSpPr>
        <p:spPr>
          <a:xfrm>
            <a:off x="8182500" y="3079362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25" idx="2"/>
            <a:endCxn id="226" idx="0"/>
          </p:cNvCxnSpPr>
          <p:nvPr/>
        </p:nvCxnSpPr>
        <p:spPr>
          <a:xfrm>
            <a:off x="5591450" y="3791400"/>
            <a:ext cx="12462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stCxn id="243" idx="2"/>
            <a:endCxn id="226" idx="0"/>
          </p:cNvCxnSpPr>
          <p:nvPr/>
        </p:nvCxnSpPr>
        <p:spPr>
          <a:xfrm>
            <a:off x="6454800" y="3800712"/>
            <a:ext cx="3828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stCxn id="250" idx="2"/>
            <a:endCxn id="226" idx="0"/>
          </p:cNvCxnSpPr>
          <p:nvPr/>
        </p:nvCxnSpPr>
        <p:spPr>
          <a:xfrm flipH="1">
            <a:off x="6837875" y="3800712"/>
            <a:ext cx="4410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57" idx="2"/>
            <a:endCxn id="226" idx="0"/>
          </p:cNvCxnSpPr>
          <p:nvPr/>
        </p:nvCxnSpPr>
        <p:spPr>
          <a:xfrm flipH="1">
            <a:off x="6837600" y="3800712"/>
            <a:ext cx="1344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Ensembling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0" y="1903450"/>
            <a:ext cx="2926525" cy="16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800" y="1903450"/>
            <a:ext cx="2870024" cy="17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300" y="2099548"/>
            <a:ext cx="2861870" cy="15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300" y="4014175"/>
            <a:ext cx="1720224" cy="6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9480" y="4020675"/>
            <a:ext cx="1720225" cy="64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8125" y="4024347"/>
            <a:ext cx="1720225" cy="639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>
            <a:stCxn id="268" idx="2"/>
            <a:endCxn id="271" idx="0"/>
          </p:cNvCxnSpPr>
          <p:nvPr/>
        </p:nvCxnSpPr>
        <p:spPr>
          <a:xfrm>
            <a:off x="1550412" y="3597274"/>
            <a:ext cx="0" cy="41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5" name="Shape 275"/>
          <p:cNvCxnSpPr>
            <a:stCxn id="269" idx="2"/>
            <a:endCxn id="272" idx="0"/>
          </p:cNvCxnSpPr>
          <p:nvPr/>
        </p:nvCxnSpPr>
        <p:spPr>
          <a:xfrm>
            <a:off x="4523812" y="3623650"/>
            <a:ext cx="5700" cy="3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76" name="Shape 276"/>
          <p:cNvCxnSpPr>
            <a:stCxn id="270" idx="2"/>
            <a:endCxn id="273" idx="0"/>
          </p:cNvCxnSpPr>
          <p:nvPr/>
        </p:nvCxnSpPr>
        <p:spPr>
          <a:xfrm>
            <a:off x="7488235" y="3608698"/>
            <a:ext cx="0" cy="4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2"/>
                </a:solidFill>
              </a:rPr>
              <a:t>93%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Accuracy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0" l="11425" r="16627" t="17749"/>
          <a:stretch/>
        </p:blipFill>
        <p:spPr>
          <a:xfrm>
            <a:off x="1471112" y="3272650"/>
            <a:ext cx="1633975" cy="16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L1 Pruning for tokenized text / title / subreddits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Upsampling of positive cases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Iteratively evaluate and select 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Fit features individually and ensemble the predictions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 sucks for PYNB co-authoring!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coordination prevents integration errors.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Translation to Industry Lesson: Having the coders of key pieces on hand makes a HUGE difference in resolving bugs (vs. having separate integration teams).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was not able to get through this project without having pizza!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request a pizza, and provide a short text of their request.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aka: Random Act of Pizza, or RAOP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users, if they feel so inclined, accept the RAOP and buy/send the requester a pizza (</a:t>
            </a:r>
            <a:r>
              <a:rPr lang="en">
                <a:solidFill>
                  <a:srgbClr val="00FF00"/>
                </a:solidFill>
              </a:rPr>
              <a:t>positive</a:t>
            </a:r>
            <a:r>
              <a:rPr lang="en"/>
              <a:t> outcome).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no user responds to the RAOP, the user doesn’t get a pizza (</a:t>
            </a:r>
            <a:r>
              <a:rPr lang="en">
                <a:solidFill>
                  <a:srgbClr val="FF0000"/>
                </a:solidFill>
              </a:rPr>
              <a:t>negative</a:t>
            </a:r>
            <a:r>
              <a:rPr lang="en"/>
              <a:t> outcome).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majority of cases result in a </a:t>
            </a:r>
            <a:r>
              <a:rPr lang="en">
                <a:solidFill>
                  <a:srgbClr val="FF0000"/>
                </a:solidFill>
              </a:rPr>
              <a:t>negative</a:t>
            </a:r>
            <a:r>
              <a:rPr lang="en"/>
              <a:t> outcome.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Various meta data is logged and is part of the initial dataset.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3380525"/>
            <a:ext cx="8520599" cy="107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942975"/>
            <a:ext cx="2769100" cy="2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50" y="942975"/>
            <a:ext cx="3859974" cy="20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giver_username_if_known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"N/A",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"in_test_set": false,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"number_of_downvotes_of_request_at_retrieval": 2,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"number_of_upvotes_of_request_at_retrieval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":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6,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"post_was_edited": false,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"request_id": "t3_w5491",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"request_number_of_comments_at_retrieval": 7,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request_text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"I'm not in College, or a starving artist or anything like that. …</a:t>
            </a:r>
          </a:p>
          <a:p>
            <a:pPr lvl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requester_account_age_in_days_at_request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14.416875,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"requester_account_age_in_days_at_retrieval": 531.9697222222222,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"requester_days_since_first_post_on_raop_at_request": 0.0,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"requester_days_since_first_post_on_raop_at_retrieval": 517.5111805555556,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requester_number_of_comments_at_request": 8,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"requester_number_of_comments_at_retrieval": 93,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"requester_number_of_comments_in_raop_at_request": 0,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"requester_number_of_comments_in_raop_at_retrieval": 4,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"requester_number_of_posts_at_request": 1,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requester_number_of_posts_at_retrieval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6,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"requester_number_of_posts_on_raop_at_request": 0,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"requester_number_of_posts_on_raop_at_retrieval": 2,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"requester_number_of_subreddits_at_request": 8,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requester_received_pizza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true,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Entry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requester_subreddits_at_request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[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"AdviceAnimals",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"WTF",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"funny",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"gaming",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"movies",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"technology",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"todayilearned",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"videos"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],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requester_upvotes_minus_downvotes_at_request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32,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"requester_upvotes_minus_downvotes_at_retrieval": 212,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"requester_upvotes_plus_downvotes_at_request": 48,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"requester_upvotes_plus_downvotes_at_retrieval": 610,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"requester_user_flair": "shroom",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"requester_username": "RitalinYourMemory",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"unix_timestamp_of_request": 1341604684.0,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"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unix_timestamp_of_request_utc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": 1341601084.0</a:t>
            </a:r>
          </a:p>
          <a:p>
            <a:pPr lvl="0">
              <a:spcBef>
                <a:spcPts val="0"/>
              </a:spcBef>
              <a:buNone/>
            </a:pPr>
            <a:r>
              <a:rPr lang="en" sz="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rabicParenR"/>
            </a:pPr>
            <a:r>
              <a:rPr lang="en" sz="1000">
                <a:solidFill>
                  <a:srgbClr val="636363"/>
                </a:solidFill>
              </a:rPr>
              <a:t>Feature Engineering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Bi-grams/tri-grams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L1/L2 pruning of n-grams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Cluster analysis (maybe)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Combine features we can expect to be non-independent together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rabicParenR"/>
            </a:pPr>
            <a:r>
              <a:rPr lang="en" sz="1000">
                <a:solidFill>
                  <a:srgbClr val="636363"/>
                </a:solidFill>
              </a:rPr>
              <a:t>Model Selection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Naive Bayes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Logistic Regression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2d - &lt;Other Ideas Here&gt;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rabicParenR"/>
            </a:pPr>
            <a:r>
              <a:rPr lang="en" sz="1000">
                <a:solidFill>
                  <a:srgbClr val="636363"/>
                </a:solidFill>
              </a:rPr>
              <a:t>Model Optimization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Prune/Filter Noisy Features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Find Optimal Parameters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Build Final Model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rabicParenR"/>
            </a:pPr>
            <a:r>
              <a:rPr lang="en" sz="1000">
                <a:solidFill>
                  <a:srgbClr val="636363"/>
                </a:solidFill>
              </a:rPr>
              <a:t>Model Testing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Run Model on Test Data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Score Model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636363"/>
              </a:buClr>
              <a:buSzPct val="100000"/>
              <a:buAutoNum type="alphaLcParenR"/>
            </a:pPr>
            <a:r>
              <a:rPr lang="en" sz="1000">
                <a:solidFill>
                  <a:srgbClr val="636363"/>
                </a:solidFill>
              </a:rPr>
              <a:t>Compare to Other Possible Models, Contrast Scores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89" name="Shape 89"/>
          <p:cNvCxnSpPr/>
          <p:nvPr/>
        </p:nvCxnSpPr>
        <p:spPr>
          <a:xfrm flipH="1">
            <a:off x="3312974" y="1818325"/>
            <a:ext cx="481500" cy="2453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>
            <a:off x="3612093" y="2254743"/>
            <a:ext cx="239999" cy="156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3794465" y="2767232"/>
            <a:ext cx="845400" cy="10154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3535141" y="2836384"/>
            <a:ext cx="1219799" cy="1872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3170321" y="3260259"/>
            <a:ext cx="307199" cy="1409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3266216" y="2294051"/>
            <a:ext cx="278399" cy="9464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 flipH="1" rot="10800000">
            <a:off x="3669616" y="2323708"/>
            <a:ext cx="4033799" cy="98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7079950" y="1835112"/>
            <a:ext cx="1772099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Failure Analysis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4418905" y="2481493"/>
            <a:ext cx="3294299" cy="1409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flipH="1" rot="10800000">
            <a:off x="4486007" y="2846285"/>
            <a:ext cx="729900" cy="10449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 flipH="1">
            <a:off x="4793353" y="2925093"/>
            <a:ext cx="566699" cy="11237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 flipH="1">
            <a:off x="4620568" y="4157339"/>
            <a:ext cx="163200" cy="3648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/>
          <p:nvPr/>
        </p:nvCxnSpPr>
        <p:spPr>
          <a:xfrm flipH="1">
            <a:off x="4284474" y="4551662"/>
            <a:ext cx="336000" cy="1971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4351488" y="2863400"/>
            <a:ext cx="3889499" cy="1944599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and Reality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accent3"/>
                </a:solidFill>
              </a:rPr>
              <a:t>63%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 sz="1400"/>
              <a:t>request_text_edit_aware</a:t>
            </a:r>
            <a:r>
              <a:rPr lang="en" sz="1400"/>
              <a:t>: request_text field after stripping out edits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" sz="1400"/>
              <a:t>Tokenized into 2200 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" sz="1400"/>
              <a:t>Resulted in 63% accuracy</a:t>
            </a:r>
          </a:p>
        </p:txBody>
      </p:sp>
      <p:sp>
        <p:nvSpPr>
          <p:cNvPr id="110" name="Shape 110"/>
          <p:cNvSpPr txBox="1"/>
          <p:nvPr>
            <p:ph idx="2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Accuracy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12" y="3352600"/>
            <a:ext cx="1765374" cy="13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Tokenized Title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Tokenized Entry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Length of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Length of Title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requester_number_of_posts_on_raop_at_request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requester_number_of_subreddits_at_request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requester_subreddits_at_request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</a:pPr>
            <a:r>
              <a:t/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Explorations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350" y="1909700"/>
            <a:ext cx="3034925" cy="15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050" y="1898700"/>
            <a:ext cx="3034924" cy="159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350" y="3472130"/>
            <a:ext cx="3034925" cy="157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320" y="3495892"/>
            <a:ext cx="2866699" cy="14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2520900" cy="306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hour_of_request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requester_upvotes_minus_downvotes_at_request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day_of_week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day_of_month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 - Analysis Example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90475"/>
            <a:ext cx="4387900" cy="29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47600" y="2013450"/>
            <a:ext cx="22149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Effect on accuracy of including the tokenized features from the Request Title, at varying vocabulary sizes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Tokenization (including L1/L2 Pruning)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[Max]: These are slides that I feel like we should have, as they led to the biggest performance improvement for our study. That said, feel free to remove them. 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