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2"/>
  </p:sldMasterIdLst>
  <p:notesMasterIdLst>
    <p:notesMasterId r:id="rId88"/>
  </p:notesMasterIdLst>
  <p:handoutMasterIdLst>
    <p:handoutMasterId r:id="rId89"/>
  </p:handoutMasterIdLst>
  <p:sldIdLst>
    <p:sldId id="604" r:id="rId3"/>
    <p:sldId id="506" r:id="rId4"/>
    <p:sldId id="524" r:id="rId5"/>
    <p:sldId id="501" r:id="rId6"/>
    <p:sldId id="516" r:id="rId7"/>
    <p:sldId id="522" r:id="rId8"/>
    <p:sldId id="517" r:id="rId9"/>
    <p:sldId id="518" r:id="rId10"/>
    <p:sldId id="605" r:id="rId11"/>
    <p:sldId id="520" r:id="rId12"/>
    <p:sldId id="521" r:id="rId13"/>
    <p:sldId id="523" r:id="rId14"/>
    <p:sldId id="507" r:id="rId15"/>
    <p:sldId id="508" r:id="rId16"/>
    <p:sldId id="525" r:id="rId17"/>
    <p:sldId id="606" r:id="rId18"/>
    <p:sldId id="570" r:id="rId19"/>
    <p:sldId id="573" r:id="rId20"/>
    <p:sldId id="572" r:id="rId21"/>
    <p:sldId id="571" r:id="rId22"/>
    <p:sldId id="574" r:id="rId23"/>
    <p:sldId id="575" r:id="rId24"/>
    <p:sldId id="527" r:id="rId25"/>
    <p:sldId id="531" r:id="rId26"/>
    <p:sldId id="526" r:id="rId27"/>
    <p:sldId id="528" r:id="rId28"/>
    <p:sldId id="532" r:id="rId29"/>
    <p:sldId id="533" r:id="rId30"/>
    <p:sldId id="535" r:id="rId31"/>
    <p:sldId id="536" r:id="rId32"/>
    <p:sldId id="534" r:id="rId33"/>
    <p:sldId id="537" r:id="rId34"/>
    <p:sldId id="538" r:id="rId35"/>
    <p:sldId id="539" r:id="rId36"/>
    <p:sldId id="540" r:id="rId37"/>
    <p:sldId id="542" r:id="rId38"/>
    <p:sldId id="541" r:id="rId39"/>
    <p:sldId id="580" r:id="rId40"/>
    <p:sldId id="559" r:id="rId41"/>
    <p:sldId id="543" r:id="rId42"/>
    <p:sldId id="560" r:id="rId43"/>
    <p:sldId id="581" r:id="rId44"/>
    <p:sldId id="549" r:id="rId45"/>
    <p:sldId id="563" r:id="rId46"/>
    <p:sldId id="564" r:id="rId47"/>
    <p:sldId id="557" r:id="rId48"/>
    <p:sldId id="550" r:id="rId49"/>
    <p:sldId id="565" r:id="rId50"/>
    <p:sldId id="566" r:id="rId51"/>
    <p:sldId id="567" r:id="rId52"/>
    <p:sldId id="568" r:id="rId53"/>
    <p:sldId id="569" r:id="rId54"/>
    <p:sldId id="582" r:id="rId55"/>
    <p:sldId id="510" r:id="rId56"/>
    <p:sldId id="544" r:id="rId57"/>
    <p:sldId id="556" r:id="rId58"/>
    <p:sldId id="577" r:id="rId59"/>
    <p:sldId id="545" r:id="rId60"/>
    <p:sldId id="578" r:id="rId61"/>
    <p:sldId id="579" r:id="rId62"/>
    <p:sldId id="546" r:id="rId63"/>
    <p:sldId id="583" r:id="rId64"/>
    <p:sldId id="547" r:id="rId65"/>
    <p:sldId id="584" r:id="rId66"/>
    <p:sldId id="585" r:id="rId67"/>
    <p:sldId id="513" r:id="rId68"/>
    <p:sldId id="586" r:id="rId69"/>
    <p:sldId id="587" r:id="rId70"/>
    <p:sldId id="588" r:id="rId71"/>
    <p:sldId id="590" r:id="rId72"/>
    <p:sldId id="598" r:id="rId73"/>
    <p:sldId id="589" r:id="rId74"/>
    <p:sldId id="591" r:id="rId75"/>
    <p:sldId id="592" r:id="rId76"/>
    <p:sldId id="597" r:id="rId77"/>
    <p:sldId id="601" r:id="rId78"/>
    <p:sldId id="593" r:id="rId79"/>
    <p:sldId id="602" r:id="rId80"/>
    <p:sldId id="594" r:id="rId81"/>
    <p:sldId id="603" r:id="rId82"/>
    <p:sldId id="607" r:id="rId83"/>
    <p:sldId id="608" r:id="rId84"/>
    <p:sldId id="609" r:id="rId85"/>
    <p:sldId id="610" r:id="rId86"/>
    <p:sldId id="503" r:id="rId8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EBC6D0-49EA-420F-AAB6-62838FA1EA30}">
          <p14:sldIdLst>
            <p14:sldId id="604"/>
          </p14:sldIdLst>
        </p14:section>
        <p14:section name="Book Library App" id="{8A63B03A-A79A-49E0-A7D1-879E8FBDDFB7}">
          <p14:sldIdLst>
            <p14:sldId id="506"/>
            <p14:sldId id="524"/>
            <p14:sldId id="501"/>
            <p14:sldId id="516"/>
            <p14:sldId id="522"/>
            <p14:sldId id="517"/>
            <p14:sldId id="518"/>
            <p14:sldId id="605"/>
            <p14:sldId id="520"/>
            <p14:sldId id="521"/>
            <p14:sldId id="523"/>
          </p14:sldIdLst>
        </p14:section>
        <p14:section name="Kinvey Back-End" id="{EDE9265F-2E94-4968-997E-089D1A8087BA}">
          <p14:sldIdLst>
            <p14:sldId id="507"/>
            <p14:sldId id="508"/>
            <p14:sldId id="525"/>
            <p14:sldId id="606"/>
            <p14:sldId id="570"/>
            <p14:sldId id="573"/>
            <p14:sldId id="572"/>
            <p14:sldId id="571"/>
            <p14:sldId id="574"/>
            <p14:sldId id="575"/>
          </p14:sldIdLst>
        </p14:section>
        <p14:section name="App Skeleton: HTML + CSS" id="{B56B21E9-4048-4246-A000-9069162E0235}">
          <p14:sldIdLst>
            <p14:sldId id="527"/>
            <p14:sldId id="531"/>
            <p14:sldId id="526"/>
            <p14:sldId id="528"/>
            <p14:sldId id="532"/>
            <p14:sldId id="533"/>
            <p14:sldId id="535"/>
            <p14:sldId id="536"/>
            <p14:sldId id="534"/>
            <p14:sldId id="537"/>
            <p14:sldId id="538"/>
            <p14:sldId id="539"/>
            <p14:sldId id="540"/>
            <p14:sldId id="542"/>
            <p14:sldId id="541"/>
            <p14:sldId id="580"/>
          </p14:sldIdLst>
        </p14:section>
        <p14:section name="Session Storage - Overview" id="{03DF35E9-AFBC-4F97-9D40-8903FFAE3F39}">
          <p14:sldIdLst>
            <p14:sldId id="559"/>
            <p14:sldId id="543"/>
            <p14:sldId id="560"/>
            <p14:sldId id="581"/>
          </p14:sldIdLst>
        </p14:section>
        <p14:section name="App Code Structure &amp; Navigation" id="{E14EE6AA-7B61-43D4-B3C5-61B8EBB0A479}">
          <p14:sldIdLst>
            <p14:sldId id="549"/>
            <p14:sldId id="563"/>
            <p14:sldId id="564"/>
            <p14:sldId id="557"/>
            <p14:sldId id="550"/>
            <p14:sldId id="565"/>
            <p14:sldId id="566"/>
            <p14:sldId id="567"/>
            <p14:sldId id="568"/>
            <p14:sldId id="569"/>
            <p14:sldId id="582"/>
          </p14:sldIdLst>
        </p14:section>
        <p14:section name="Login / Register / Logout" id="{B77CC2EF-81FB-4816-84F6-CDC97E51F60E}">
          <p14:sldIdLst>
            <p14:sldId id="510"/>
            <p14:sldId id="544"/>
            <p14:sldId id="556"/>
            <p14:sldId id="577"/>
            <p14:sldId id="545"/>
            <p14:sldId id="578"/>
            <p14:sldId id="579"/>
            <p14:sldId id="546"/>
            <p14:sldId id="583"/>
            <p14:sldId id="547"/>
            <p14:sldId id="584"/>
            <p14:sldId id="585"/>
          </p14:sldIdLst>
        </p14:section>
        <p14:section name="CRUD Operations" id="{B1CA010B-0CB3-41FE-AFDF-EB7D495A7AAA}">
          <p14:sldIdLst>
            <p14:sldId id="513"/>
            <p14:sldId id="586"/>
            <p14:sldId id="587"/>
            <p14:sldId id="588"/>
            <p14:sldId id="590"/>
            <p14:sldId id="598"/>
            <p14:sldId id="589"/>
            <p14:sldId id="591"/>
            <p14:sldId id="592"/>
            <p14:sldId id="597"/>
            <p14:sldId id="601"/>
            <p14:sldId id="593"/>
            <p14:sldId id="602"/>
            <p14:sldId id="594"/>
            <p14:sldId id="603"/>
          </p14:sldIdLst>
        </p14:section>
        <p14:section name="Conclusion" id="{43BD757C-5017-47D2-98A9-4D861095A3BB}">
          <p14:sldIdLst>
            <p14:sldId id="607"/>
            <p14:sldId id="608"/>
            <p14:sldId id="609"/>
            <p14:sldId id="610"/>
            <p14:sldId id="5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010"/>
    <a:srgbClr val="F3CD60"/>
    <a:srgbClr val="F8DC9E"/>
    <a:srgbClr val="FBEEDC"/>
    <a:srgbClr val="FBEEC9"/>
    <a:srgbClr val="603A14"/>
    <a:srgbClr val="E85C0E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595" autoAdjust="0"/>
  </p:normalViewPr>
  <p:slideViewPr>
    <p:cSldViewPr>
      <p:cViewPr varScale="1">
        <p:scale>
          <a:sx n="81" d="100"/>
          <a:sy n="81" d="100"/>
        </p:scale>
        <p:origin x="682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12/14/2020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7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3F5-140F-49AE-A555-A59D8CAFFF5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09B-B5FE-40A0-9DF1-97DF166A5D8D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2" descr="D:\_WORK PROJECTS\Nakov\Presentation Slides Design\STORE\Software University Foundation Logo BG and ENG black WHITOUT background CMYK.png">
            <a:extLst>
              <a:ext uri="{FF2B5EF4-FFF2-40B4-BE49-F238E27FC236}">
                <a16:creationId xmlns:a16="http://schemas.microsoft.com/office/drawing/2014/main" id="{9C974318-FA09-4F56-BA57-4909C1BE1B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257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7279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72908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0491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23866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6516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3125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7960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D:\_WORK PROJECTS\Nakov\Presentation Slides Design\STORE\Software University Foundation Logo BG and ENG black WHITOUT background CMYK.png">
            <a:extLst>
              <a:ext uri="{FF2B5EF4-FFF2-40B4-BE49-F238E27FC236}">
                <a16:creationId xmlns:a16="http://schemas.microsoft.com/office/drawing/2014/main" id="{9331927E-1C38-4A0B-A7E3-8A2E106879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690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9280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584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681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1286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701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4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321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9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662" r:id="rId17"/>
  </p:sldLayoutIdLst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Qzel0XUK2o?t=104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baas.kinvey.com/user/%7bapp_id%7d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baas.kinvey.com/user/%7bapp_id%7d/logi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baas.kinvey.com/appdata/%7bapp_id%7d/book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baas.kinvey.com/appdata/%7bapp_id%7d/book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baas.kinvey.com/appdata/%7bapp_id%7d/books/%7bid%7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baas.kinvey.com/appdata/%7bapp_id%7d/books/%7bid%7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profjordanov/hybrid-app-development/raw/master/03.%20Async%20JS/Library.zi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co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CCFF4-8749-42BD-9561-794AD00E7C1F}"/>
              </a:ext>
            </a:extLst>
          </p:cNvPr>
          <p:cNvSpPr txBox="1">
            <a:spLocks/>
          </p:cNvSpPr>
          <p:nvPr/>
        </p:nvSpPr>
        <p:spPr>
          <a:xfrm>
            <a:off x="1727066" y="812759"/>
            <a:ext cx="8734691" cy="11715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599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err="1"/>
              <a:t>Създаване</a:t>
            </a:r>
            <a:r>
              <a:rPr lang="ru-RU" dirty="0"/>
              <a:t> на приложения на </a:t>
            </a:r>
            <a:r>
              <a:rPr lang="ru-RU" dirty="0" err="1"/>
              <a:t>една</a:t>
            </a:r>
            <a:r>
              <a:rPr lang="ru-RU" dirty="0"/>
              <a:t> страница (SPA) с </a:t>
            </a:r>
            <a:r>
              <a:rPr lang="ru-RU" dirty="0" err="1"/>
              <a:t>jQuery</a:t>
            </a:r>
            <a:r>
              <a:rPr lang="ru-RU" dirty="0"/>
              <a:t> AJAX, REST и </a:t>
            </a:r>
            <a:r>
              <a:rPr lang="ru-RU" dirty="0" err="1"/>
              <a:t>Kinvey</a:t>
            </a:r>
            <a:endParaRPr lang="ru-R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1B7CD25-2678-454F-B0C3-60E84EB8191E}"/>
              </a:ext>
            </a:extLst>
          </p:cNvPr>
          <p:cNvSpPr txBox="1">
            <a:spLocks/>
          </p:cNvSpPr>
          <p:nvPr/>
        </p:nvSpPr>
        <p:spPr>
          <a:xfrm>
            <a:off x="1078731" y="1599793"/>
            <a:ext cx="9816281" cy="1262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noProof="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109E57-BA05-4B80-A281-374BCB63D022}"/>
              </a:ext>
            </a:extLst>
          </p:cNvPr>
          <p:cNvGrpSpPr/>
          <p:nvPr/>
        </p:nvGrpSpPr>
        <p:grpSpPr>
          <a:xfrm>
            <a:off x="3958058" y="2231260"/>
            <a:ext cx="4272706" cy="2846907"/>
            <a:chOff x="7085012" y="2667000"/>
            <a:chExt cx="4191000" cy="2902268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CF75085F-8DDF-484C-B33A-2F2C5DFF4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5012" y="2667000"/>
              <a:ext cx="4191000" cy="2902268"/>
            </a:xfrm>
            <a:prstGeom prst="roundRect">
              <a:avLst>
                <a:gd name="adj" fmla="val 1249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A7D34C-0DAE-4F18-BE5D-9263B836F684}"/>
                </a:ext>
              </a:extLst>
            </p:cNvPr>
            <p:cNvSpPr txBox="1"/>
            <p:nvPr/>
          </p:nvSpPr>
          <p:spPr>
            <a:xfrm>
              <a:off x="7761371" y="3048557"/>
              <a:ext cx="855158" cy="470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AJAX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C4FACE-C7C3-4A8A-A58C-DF371F0F8B17}"/>
                </a:ext>
              </a:extLst>
            </p:cNvPr>
            <p:cNvSpPr txBox="1"/>
            <p:nvPr/>
          </p:nvSpPr>
          <p:spPr>
            <a:xfrm>
              <a:off x="10318864" y="2956406"/>
              <a:ext cx="829102" cy="470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REST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084404-AF36-42B1-8FD9-B6CB6F0B5BF3}"/>
                </a:ext>
              </a:extLst>
            </p:cNvPr>
            <p:cNvSpPr txBox="1"/>
            <p:nvPr/>
          </p:nvSpPr>
          <p:spPr>
            <a:xfrm>
              <a:off x="7224581" y="4548522"/>
              <a:ext cx="776955" cy="339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Kinvey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14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6865053" cy="762000"/>
          </a:xfrm>
        </p:spPr>
        <p:txBody>
          <a:bodyPr>
            <a:normAutofit/>
          </a:bodyPr>
          <a:lstStyle/>
          <a:p>
            <a:r>
              <a:rPr lang="bg-BG" dirty="0"/>
              <a:t>Екран за редактиране 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12" y="1181912"/>
            <a:ext cx="5308472" cy="5152516"/>
          </a:xfrm>
          <a:prstGeom prst="roundRect">
            <a:avLst>
              <a:gd name="adj" fmla="val 673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452" y="1733956"/>
            <a:ext cx="5220090" cy="4048428"/>
          </a:xfrm>
          <a:prstGeom prst="roundRect">
            <a:avLst>
              <a:gd name="adj" fmla="val 673"/>
            </a:avLst>
          </a:prstGeom>
        </p:spPr>
      </p:pic>
      <p:sp>
        <p:nvSpPr>
          <p:cNvPr id="10" name="Arrow: Right 9"/>
          <p:cNvSpPr/>
          <p:nvPr/>
        </p:nvSpPr>
        <p:spPr>
          <a:xfrm>
            <a:off x="5256212" y="4829784"/>
            <a:ext cx="1524000" cy="343712"/>
          </a:xfrm>
          <a:prstGeom prst="rightArrow">
            <a:avLst>
              <a:gd name="adj1" fmla="val 37234"/>
              <a:gd name="adj2" fmla="val 85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4588542" y="4842768"/>
            <a:ext cx="590144" cy="3112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117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8616" y="433731"/>
            <a:ext cx="8594429" cy="1320800"/>
          </a:xfrm>
        </p:spPr>
        <p:txBody>
          <a:bodyPr/>
          <a:lstStyle/>
          <a:p>
            <a:r>
              <a:rPr lang="bg-BG" dirty="0"/>
              <a:t>Екран за изтриване 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567" y="1114860"/>
            <a:ext cx="4933462" cy="5152516"/>
          </a:xfrm>
          <a:prstGeom prst="roundRect">
            <a:avLst>
              <a:gd name="adj" fmla="val 673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612" y="1895039"/>
            <a:ext cx="6762678" cy="1610161"/>
          </a:xfrm>
          <a:prstGeom prst="roundRect">
            <a:avLst>
              <a:gd name="adj" fmla="val 309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Arrow: Bent 8"/>
          <p:cNvSpPr/>
          <p:nvPr/>
        </p:nvSpPr>
        <p:spPr>
          <a:xfrm rot="5400000" flipH="1">
            <a:off x="5791217" y="3028525"/>
            <a:ext cx="2180616" cy="2751341"/>
          </a:xfrm>
          <a:prstGeom prst="bentArrow">
            <a:avLst>
              <a:gd name="adj1" fmla="val 7432"/>
              <a:gd name="adj2" fmla="val 11746"/>
              <a:gd name="adj3" fmla="val 22738"/>
              <a:gd name="adj4" fmla="val 12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42821" y="5315437"/>
            <a:ext cx="590144" cy="230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783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4612" y="457200"/>
            <a:ext cx="4419600" cy="615288"/>
          </a:xfrm>
        </p:spPr>
        <p:txBody>
          <a:bodyPr>
            <a:normAutofit fontScale="90000"/>
          </a:bodyPr>
          <a:lstStyle/>
          <a:p>
            <a:r>
              <a:rPr lang="bg-BG" dirty="0"/>
              <a:t>Екран за излизане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1295400"/>
            <a:ext cx="9906002" cy="4858156"/>
          </a:xfrm>
          <a:prstGeom prst="roundRect">
            <a:avLst>
              <a:gd name="adj" fmla="val 673"/>
            </a:avLst>
          </a:prstGeom>
        </p:spPr>
      </p:pic>
    </p:spTree>
    <p:extLst>
      <p:ext uri="{BB962C8B-B14F-4D97-AF65-F5344CB8AC3E}">
        <p14:creationId xmlns:p14="http://schemas.microsoft.com/office/powerpoint/2010/main" val="2396737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20223" y="1156375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noProof="1"/>
              <a:t>Kinvey-Based</a:t>
            </a:r>
            <a:r>
              <a:rPr lang="en-US" dirty="0"/>
              <a:t> Back-End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620223" y="5754968"/>
            <a:ext cx="8938472" cy="688256"/>
          </a:xfrm>
        </p:spPr>
        <p:txBody>
          <a:bodyPr/>
          <a:lstStyle/>
          <a:p>
            <a:r>
              <a:rPr lang="en-US" dirty="0"/>
              <a:t>Users and Books Collections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84" y="2514600"/>
            <a:ext cx="11080750" cy="2985717"/>
          </a:xfrm>
          <a:prstGeom prst="roundRect">
            <a:avLst>
              <a:gd name="adj" fmla="val 377"/>
            </a:avLst>
          </a:prstGeom>
          <a:ln>
            <a:solidFill>
              <a:srgbClr val="F3CD60">
                <a:alpha val="69804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125471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33485" y="198724"/>
            <a:ext cx="4121854" cy="533400"/>
          </a:xfrm>
        </p:spPr>
        <p:txBody>
          <a:bodyPr>
            <a:normAutofit fontScale="90000"/>
          </a:bodyPr>
          <a:lstStyle/>
          <a:p>
            <a:r>
              <a:rPr lang="bg-BG" dirty="0"/>
              <a:t>Създай</a:t>
            </a:r>
            <a:r>
              <a:rPr lang="en-US" dirty="0"/>
              <a:t> </a:t>
            </a:r>
            <a:r>
              <a:rPr lang="en-US" noProof="1"/>
              <a:t>Kinvey</a:t>
            </a:r>
            <a:r>
              <a:rPr lang="en-US" dirty="0"/>
              <a:t> App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524000"/>
            <a:ext cx="8534400" cy="5249576"/>
          </a:xfrm>
          <a:prstGeom prst="roundRect">
            <a:avLst>
              <a:gd name="adj" fmla="val 731"/>
            </a:avLst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E5DED9-E30C-442D-B5D8-FE5A5FA22E46}"/>
              </a:ext>
            </a:extLst>
          </p:cNvPr>
          <p:cNvSpPr txBox="1">
            <a:spLocks/>
          </p:cNvSpPr>
          <p:nvPr/>
        </p:nvSpPr>
        <p:spPr>
          <a:xfrm>
            <a:off x="2055812" y="835744"/>
            <a:ext cx="8938472" cy="688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Как да създадеш профил, може да видиш </a:t>
            </a:r>
            <a:r>
              <a:rPr lang="bg-BG" dirty="0">
                <a:hlinkClick r:id="rId3"/>
              </a:rPr>
              <a:t>тук</a:t>
            </a:r>
            <a:r>
              <a:rPr lang="bg-BG" dirty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8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Създай колекция </a:t>
            </a:r>
            <a:r>
              <a:rPr lang="en-US" dirty="0"/>
              <a:t>Books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collection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books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 few books</a:t>
            </a:r>
          </a:p>
          <a:p>
            <a:pPr lvl="1"/>
            <a:r>
              <a:rPr lang="bg-BG" dirty="0"/>
              <a:t>Колони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title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author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description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1685323"/>
            <a:ext cx="4062987" cy="4258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07" y="2067589"/>
            <a:ext cx="10073409" cy="2970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22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C4F3D-9B08-46FA-B036-B38EFC8A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DF126-095A-4FDB-BC1B-80810E116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862" y="985837"/>
            <a:ext cx="57531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98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342110"/>
            <a:ext cx="11360854" cy="1320800"/>
          </a:xfrm>
        </p:spPr>
        <p:txBody>
          <a:bodyPr/>
          <a:lstStyle/>
          <a:p>
            <a:r>
              <a:rPr lang="bg-BG" dirty="0"/>
              <a:t>Тествай </a:t>
            </a:r>
            <a:r>
              <a:rPr lang="en-US" dirty="0" err="1"/>
              <a:t>Kinvey</a:t>
            </a:r>
            <a:r>
              <a:rPr lang="en-US" dirty="0"/>
              <a:t> Back-End: </a:t>
            </a:r>
            <a:r>
              <a:rPr lang="bg-BG" dirty="0"/>
              <a:t>Създаване на потребител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0904920" cy="1728880"/>
            <a:chOff x="869948" y="1230086"/>
            <a:chExt cx="10904920" cy="1728880"/>
          </a:xfrm>
          <a:noFill/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262064" cy="576294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132012" y="1230087"/>
              <a:ext cx="9642856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https://baas.kinvey.com/user/{app_id}/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Basic base64(app_id:app_secret)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{"username":"todor", "password":"pass123"}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99" y="3124200"/>
            <a:ext cx="6788026" cy="3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66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1881" y="406003"/>
            <a:ext cx="4883854" cy="576293"/>
          </a:xfrm>
        </p:spPr>
        <p:txBody>
          <a:bodyPr>
            <a:normAutofit fontScale="90000"/>
          </a:bodyPr>
          <a:lstStyle/>
          <a:p>
            <a:r>
              <a:rPr lang="bg-BG" dirty="0"/>
              <a:t>Вход на потребител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0904920" cy="1728880"/>
            <a:chOff x="869948" y="1230086"/>
            <a:chExt cx="10904920" cy="1728880"/>
          </a:xfrm>
          <a:noFill/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262064" cy="576294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132012" y="1230087"/>
              <a:ext cx="9642856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https://baas.kinvey.com/user/{app_id}/login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Basic base64(app_id:app_secret)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{"username":"todor", "password":"pass123"}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3231840"/>
            <a:ext cx="7010400" cy="326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80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4681" y="451512"/>
            <a:ext cx="5798254" cy="498029"/>
          </a:xfrm>
        </p:spPr>
        <p:txBody>
          <a:bodyPr>
            <a:normAutofit fontScale="90000"/>
          </a:bodyPr>
          <a:lstStyle/>
          <a:p>
            <a:r>
              <a:rPr lang="bg-BG" dirty="0"/>
              <a:t>Списък на всички книги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0904920" cy="1152587"/>
            <a:chOff x="869948" y="1230086"/>
            <a:chExt cx="10904920" cy="1152587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033464" cy="576294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903412" y="1230087"/>
              <a:ext cx="9871456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https://baas.kinvey.com/appdata/{app_id}/books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Kinvey authtoken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8" y="2698853"/>
            <a:ext cx="10904921" cy="362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69744" y="762000"/>
            <a:ext cx="7546319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Book Library Project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6196" y="1752600"/>
            <a:ext cx="8153416" cy="3691395"/>
          </a:xfrm>
          <a:prstGeom prst="roundRect">
            <a:avLst>
              <a:gd name="adj" fmla="val 437"/>
            </a:avLst>
          </a:prstGeom>
        </p:spPr>
      </p:pic>
    </p:spTree>
    <p:extLst>
      <p:ext uri="{BB962C8B-B14F-4D97-AF65-F5344CB8AC3E}">
        <p14:creationId xmlns:p14="http://schemas.microsoft.com/office/powerpoint/2010/main" val="1659130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2381" y="431342"/>
            <a:ext cx="4502854" cy="576293"/>
          </a:xfrm>
        </p:spPr>
        <p:txBody>
          <a:bodyPr>
            <a:normAutofit fontScale="90000"/>
          </a:bodyPr>
          <a:lstStyle/>
          <a:p>
            <a:r>
              <a:rPr lang="bg-BG" dirty="0"/>
              <a:t>Създай нова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0904920" cy="1728880"/>
            <a:chOff x="869948" y="1230086"/>
            <a:chExt cx="10904920" cy="172888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185864" cy="576294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055812" y="1230087"/>
              <a:ext cx="9719056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https://baas.kinvey.com/appdata/{app_id}/books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Kinvey authtoken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 "title":"ttt", "author":"aaa", "description":"ddd" }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54" y="3282163"/>
            <a:ext cx="9046314" cy="319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71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Kinvey Back-End: Edit Book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1396664" cy="1728880"/>
            <a:chOff x="869948" y="1230086"/>
            <a:chExt cx="10904920" cy="172888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033464" cy="576294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903412" y="1230087"/>
              <a:ext cx="9871456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https://baas.kinvey.com/appdata/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  <a:hlinkClick r:id="rId2"/>
                </a:rPr>
                <a:t>{app_id}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/books/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  <a:hlinkClick r:id="rId2"/>
                </a:rPr>
                <a:t>{id}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Kinvey authtoken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 "title":"t2", "author":"a2", "description":"d2" }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804" y="3213475"/>
            <a:ext cx="8688008" cy="3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15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Kinvey Back-End: Delete Book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1812" y="1285813"/>
            <a:ext cx="11506200" cy="1152587"/>
            <a:chOff x="869948" y="1230086"/>
            <a:chExt cx="10904920" cy="1152587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414464" cy="576294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284412" y="1230087"/>
              <a:ext cx="9490456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https://baas.kinvey.com/appdata/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  <a:hlinkClick r:id="rId2"/>
                </a:rPr>
                <a:t>{app_id}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/books/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  <a:hlinkClick r:id="rId2"/>
                </a:rPr>
                <a:t>{id}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Kinvey authtoken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2895600"/>
            <a:ext cx="11123992" cy="315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86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4876800"/>
            <a:ext cx="11049000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Създайте скелета на приложението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204817" y="5774424"/>
            <a:ext cx="9832319" cy="719034"/>
          </a:xfrm>
        </p:spPr>
        <p:txBody>
          <a:bodyPr/>
          <a:lstStyle/>
          <a:p>
            <a:r>
              <a:rPr lang="en-US" dirty="0"/>
              <a:t>HTML, CSS, Views, Forms, Info Boxes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183" y="850738"/>
            <a:ext cx="7399586" cy="3721262"/>
          </a:xfrm>
          <a:prstGeom prst="roundRect">
            <a:avLst>
              <a:gd name="adj" fmla="val 983"/>
            </a:avLst>
          </a:prstGeom>
        </p:spPr>
      </p:pic>
    </p:spTree>
    <p:extLst>
      <p:ext uri="{BB962C8B-B14F-4D97-AF65-F5344CB8AC3E}">
        <p14:creationId xmlns:p14="http://schemas.microsoft.com/office/powerpoint/2010/main" val="1602068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381000"/>
            <a:ext cx="10827454" cy="1143000"/>
          </a:xfrm>
        </p:spPr>
        <p:txBody>
          <a:bodyPr>
            <a:normAutofit fontScale="90000"/>
          </a:bodyPr>
          <a:lstStyle/>
          <a:p>
            <a:r>
              <a:rPr lang="bg-BG" dirty="0"/>
              <a:t>Създайте структурата на проекта</a:t>
            </a:r>
            <a:br>
              <a:rPr lang="en-US" dirty="0"/>
            </a:br>
            <a:r>
              <a:rPr lang="bg-BG" sz="2800" dirty="0"/>
              <a:t>Ресурси може да намерите </a:t>
            </a:r>
            <a:r>
              <a:rPr lang="bg-BG" sz="2800" dirty="0">
                <a:hlinkClick r:id="rId2"/>
              </a:rPr>
              <a:t>тук</a:t>
            </a:r>
            <a:r>
              <a:rPr lang="bg-BG" sz="2800" dirty="0"/>
              <a:t>.</a:t>
            </a:r>
            <a:br>
              <a:rPr lang="bg-BG" sz="2800" dirty="0"/>
            </a:br>
            <a:r>
              <a:rPr lang="en-US" sz="2000" dirty="0"/>
              <a:t>https://github.com/profjordanov/hybrid-app-development/raw/master/03.%20Async%20JS/Library.zip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412" y="1733448"/>
            <a:ext cx="5692515" cy="42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8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77158" y="609600"/>
            <a:ext cx="10598854" cy="1320800"/>
          </a:xfrm>
        </p:spPr>
        <p:txBody>
          <a:bodyPr/>
          <a:lstStyle/>
          <a:p>
            <a:r>
              <a:rPr lang="bg-BG" dirty="0"/>
              <a:t>Започнете с </a:t>
            </a:r>
            <a:r>
              <a:rPr lang="en-US" dirty="0"/>
              <a:t>HTML </a:t>
            </a:r>
            <a:r>
              <a:rPr lang="bg-BG" dirty="0"/>
              <a:t>страницата </a:t>
            </a:r>
            <a:r>
              <a:rPr lang="en-US" dirty="0"/>
              <a:t>: books.html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681988" y="1247793"/>
            <a:ext cx="10822624" cy="492440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&lt;title&gt;Book Library&lt;/title&gt;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src="scripts/jquery-3.1.1.min.js"&gt;&lt;/script&gt;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src="scripts/book-library.js"&gt;&lt;/script&gt;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&lt;link rel="stylesheet" type="text/css"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href="styles/book-library.css"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&lt;body&gt;…&lt;/body&gt;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8042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структура на тялото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091258"/>
            <a:ext cx="10822624" cy="534683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 onload="startApp()"&gt;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 id="menu"&gt;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href="#" id="link1"&gt;Link1&lt;/a&gt;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href="#" id="link2"&gt;Link2&lt;/a&gt;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&lt;main&gt;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 id="view1"&gt;Section #1&lt;/section&gt;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 id="view2"&gt;Section #2&lt;/section&gt;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&lt;/main&gt;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&lt;footer&gt;Book Library - Simple SPA Application&lt;/footer&gt;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2" y="1207610"/>
            <a:ext cx="3775487" cy="1787608"/>
          </a:xfrm>
          <a:prstGeom prst="roundRect">
            <a:avLst>
              <a:gd name="adj" fmla="val 886"/>
            </a:avLst>
          </a:prstGeom>
        </p:spPr>
      </p:pic>
    </p:spTree>
    <p:extLst>
      <p:ext uri="{BB962C8B-B14F-4D97-AF65-F5344CB8AC3E}">
        <p14:creationId xmlns:p14="http://schemas.microsoft.com/office/powerpoint/2010/main" val="11563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Основна навигация (Меню)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6667" y="1691609"/>
            <a:ext cx="10693266" cy="402339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 id="menu"&gt;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 href="#" id="linkHome"&gt;Home&lt;/a&gt;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 href="#" id="linkLogin"&gt;Login&lt;/a&gt;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 href="#" id="linkRegister"&gt;Register&lt;/a&gt;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 href="#" id="linkListBooks"&gt;List Books&lt;/a&gt;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 href="#" id="linkCreateBook"&gt;Create Book&lt;/a&gt;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 href="#" id="linkLogout"&gt;Logout&lt;/a&gt;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&lt;span id="loggedInUser"&gt;&lt;/span&gt;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&lt;/header&gt;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12" y="1176445"/>
            <a:ext cx="6462320" cy="957155"/>
          </a:xfrm>
          <a:prstGeom prst="roundRect">
            <a:avLst>
              <a:gd name="adj" fmla="val 1902"/>
            </a:avLst>
          </a:prstGeom>
        </p:spPr>
      </p:pic>
    </p:spTree>
    <p:extLst>
      <p:ext uri="{BB962C8B-B14F-4D97-AF65-F5344CB8AC3E}">
        <p14:creationId xmlns:p14="http://schemas.microsoft.com/office/powerpoint/2010/main" val="1913772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Раздели на приложения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266136"/>
            <a:ext cx="10670224" cy="56090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id="loadingBox"&gt;Loading ...&lt;/section&gt;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8188" y="2248224"/>
            <a:ext cx="10670224" cy="56090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id="infoBox"&gt;Info&lt;/section&gt;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58188" y="3230312"/>
            <a:ext cx="10670224" cy="56090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id="errorBox"&gt;Error&lt;/section&gt;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58188" y="4212400"/>
            <a:ext cx="10670224" cy="180740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id="viewHome"&gt;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&lt;h1&gt;Welcome&lt;/h1&gt;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Welcome to our book library.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524" y="4038599"/>
            <a:ext cx="3685632" cy="2285837"/>
          </a:xfrm>
          <a:prstGeom prst="roundRect">
            <a:avLst>
              <a:gd name="adj" fmla="val 1902"/>
            </a:avLst>
          </a:prstGeom>
        </p:spPr>
      </p:pic>
    </p:spTree>
    <p:extLst>
      <p:ext uri="{BB962C8B-B14F-4D97-AF65-F5344CB8AC3E}">
        <p14:creationId xmlns:p14="http://schemas.microsoft.com/office/powerpoint/2010/main" val="309534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 за вход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225479"/>
            <a:ext cx="10670224" cy="494672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id="viewLogin"&gt;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&lt;h1&gt;Please login&lt;/h1&gt;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id="formLogin"&gt;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&lt;div&gt;Username:&lt;/div&gt;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"username"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&lt;div&gt;Password:&lt;/div&gt;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type="password"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name="passwd"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type="submit" value="Login"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433" y="1389232"/>
            <a:ext cx="3324969" cy="2923160"/>
          </a:xfrm>
          <a:prstGeom prst="roundRect">
            <a:avLst>
              <a:gd name="adj" fmla="val 904"/>
            </a:avLst>
          </a:prstGeom>
        </p:spPr>
      </p:pic>
    </p:spTree>
    <p:extLst>
      <p:ext uri="{BB962C8B-B14F-4D97-AF65-F5344CB8AC3E}">
        <p14:creationId xmlns:p14="http://schemas.microsoft.com/office/powerpoint/2010/main" val="269444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25" y="767388"/>
            <a:ext cx="5486401" cy="773512"/>
          </a:xfrm>
        </p:spPr>
        <p:txBody>
          <a:bodyPr>
            <a:normAutofit/>
          </a:bodyPr>
          <a:lstStyle/>
          <a:p>
            <a:r>
              <a:rPr lang="en-US" dirty="0"/>
              <a:t>The "Book Library"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197" y="1833463"/>
            <a:ext cx="8594429" cy="38807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dirty="0" err="1"/>
              <a:t>Проектирайте</a:t>
            </a:r>
            <a:r>
              <a:rPr lang="ru-RU" dirty="0"/>
              <a:t> и </a:t>
            </a:r>
            <a:r>
              <a:rPr lang="ru-RU" dirty="0" err="1"/>
              <a:t>създайте</a:t>
            </a:r>
            <a:r>
              <a:rPr lang="ru-RU" dirty="0"/>
              <a:t> приложение за библиотека от </a:t>
            </a:r>
            <a:r>
              <a:rPr lang="ru-RU" dirty="0" err="1"/>
              <a:t>една</a:t>
            </a:r>
            <a:r>
              <a:rPr lang="ru-RU" dirty="0"/>
              <a:t> страница (SPA) в HTML5 с REST </a:t>
            </a:r>
            <a:r>
              <a:rPr lang="ru-RU" dirty="0" err="1"/>
              <a:t>back-end</a:t>
            </a:r>
            <a:r>
              <a:rPr lang="ru-RU" dirty="0"/>
              <a:t> в </a:t>
            </a:r>
            <a:r>
              <a:rPr lang="ru-RU" dirty="0" err="1"/>
              <a:t>Kinvey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ru-RU" dirty="0" err="1"/>
              <a:t>Книгите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имат</a:t>
            </a:r>
            <a:r>
              <a:rPr lang="ru-RU" dirty="0"/>
              <a:t> заглавие, автор и описание (</a:t>
            </a:r>
            <a:r>
              <a:rPr lang="ru-RU" dirty="0" err="1"/>
              <a:t>title</a:t>
            </a:r>
            <a:r>
              <a:rPr lang="ru-RU" dirty="0"/>
              <a:t>, </a:t>
            </a:r>
            <a:r>
              <a:rPr lang="ru-RU" dirty="0" err="1"/>
              <a:t>author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description</a:t>
            </a:r>
            <a:r>
              <a:rPr lang="ru-RU" dirty="0"/>
              <a:t>)</a:t>
            </a:r>
          </a:p>
          <a:p>
            <a:pPr>
              <a:lnSpc>
                <a:spcPct val="110000"/>
              </a:lnSpc>
            </a:pPr>
            <a:r>
              <a:rPr lang="ru-RU" dirty="0" err="1"/>
              <a:t>Внедрете</a:t>
            </a:r>
            <a:r>
              <a:rPr lang="ru-RU" dirty="0"/>
              <a:t> </a:t>
            </a:r>
            <a:r>
              <a:rPr lang="ru-RU" dirty="0" err="1"/>
              <a:t>следните</a:t>
            </a:r>
            <a:r>
              <a:rPr lang="ru-RU" dirty="0"/>
              <a:t> </a:t>
            </a:r>
            <a:r>
              <a:rPr lang="ru-RU" dirty="0" err="1"/>
              <a:t>функционалности</a:t>
            </a:r>
            <a:r>
              <a:rPr lang="ru-RU" dirty="0"/>
              <a:t> 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Вход</a:t>
            </a:r>
            <a:r>
              <a:rPr lang="en-US" dirty="0"/>
              <a:t>, </a:t>
            </a:r>
            <a:r>
              <a:rPr lang="bg-BG" dirty="0"/>
              <a:t>регистрация</a:t>
            </a:r>
            <a:r>
              <a:rPr lang="en-US" dirty="0"/>
              <a:t>, </a:t>
            </a:r>
            <a:r>
              <a:rPr lang="bg-BG" dirty="0"/>
              <a:t>изход</a:t>
            </a:r>
            <a:r>
              <a:rPr lang="en-US" dirty="0"/>
              <a:t>, </a:t>
            </a:r>
            <a:r>
              <a:rPr lang="ru-RU" dirty="0" err="1"/>
              <a:t>всички</a:t>
            </a:r>
            <a:r>
              <a:rPr lang="ru-RU" dirty="0"/>
              <a:t> книги</a:t>
            </a:r>
            <a:r>
              <a:rPr lang="en-US" dirty="0"/>
              <a:t>, </a:t>
            </a:r>
            <a:r>
              <a:rPr lang="ru-RU" dirty="0" err="1"/>
              <a:t>създаване</a:t>
            </a:r>
            <a:r>
              <a:rPr lang="ru-RU" dirty="0"/>
              <a:t> нова книга</a:t>
            </a:r>
            <a:r>
              <a:rPr lang="en-US" dirty="0"/>
              <a:t>, </a:t>
            </a:r>
            <a:r>
              <a:rPr lang="ru-RU" dirty="0" err="1"/>
              <a:t>редактирайте</a:t>
            </a:r>
            <a:r>
              <a:rPr lang="ru-RU" dirty="0"/>
              <a:t> </a:t>
            </a:r>
            <a:r>
              <a:rPr lang="ru-RU" dirty="0" err="1"/>
              <a:t>съществуваща</a:t>
            </a:r>
            <a:r>
              <a:rPr lang="en-US" dirty="0"/>
              <a:t>, </a:t>
            </a:r>
            <a:r>
              <a:rPr lang="bg-BG" dirty="0"/>
              <a:t>изтриване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ru-RU" dirty="0" err="1"/>
              <a:t>Всеки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разгледа</a:t>
            </a:r>
            <a:r>
              <a:rPr lang="ru-RU" dirty="0"/>
              <a:t> </a:t>
            </a:r>
            <a:r>
              <a:rPr lang="ru-RU" dirty="0" err="1"/>
              <a:t>всички</a:t>
            </a:r>
            <a:r>
              <a:rPr lang="ru-RU" dirty="0"/>
              <a:t> книги</a:t>
            </a:r>
          </a:p>
          <a:p>
            <a:pPr>
              <a:lnSpc>
                <a:spcPct val="110000"/>
              </a:lnSpc>
            </a:pPr>
            <a:r>
              <a:rPr lang="ru-RU" dirty="0"/>
              <a:t>Само </a:t>
            </a:r>
            <a:r>
              <a:rPr lang="ru-RU" dirty="0" err="1"/>
              <a:t>създателят</a:t>
            </a:r>
            <a:r>
              <a:rPr lang="ru-RU" dirty="0"/>
              <a:t> на </a:t>
            </a:r>
            <a:r>
              <a:rPr lang="ru-RU" dirty="0" err="1"/>
              <a:t>книгата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редактира</a:t>
            </a:r>
            <a:r>
              <a:rPr lang="ru-RU" dirty="0"/>
              <a:t> / </a:t>
            </a:r>
            <a:r>
              <a:rPr lang="ru-RU" dirty="0" err="1"/>
              <a:t>изтрива</a:t>
            </a:r>
            <a:r>
              <a:rPr lang="ru-RU" dirty="0"/>
              <a:t> </a:t>
            </a:r>
            <a:r>
              <a:rPr lang="ru-RU" dirty="0" err="1"/>
              <a:t>собствените</a:t>
            </a:r>
            <a:r>
              <a:rPr lang="ru-RU" dirty="0"/>
              <a:t> си книги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9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 за регистрация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301679"/>
            <a:ext cx="10670224" cy="4946721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id="viewRegister"&gt;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&lt;h1&gt;Please register here&lt;/h1&gt;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id="formRegister"&gt;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&lt;div&gt;Username:&lt;/div&gt;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"username"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&lt;div&gt;Password:&lt;/div&gt;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type="password"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name="passwd"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type="submit" value="Register"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479" y="1483263"/>
            <a:ext cx="3851819" cy="2829128"/>
          </a:xfrm>
          <a:prstGeom prst="roundRect">
            <a:avLst>
              <a:gd name="adj" fmla="val 904"/>
            </a:avLst>
          </a:prstGeom>
        </p:spPr>
      </p:pic>
    </p:spTree>
    <p:extLst>
      <p:ext uri="{BB962C8B-B14F-4D97-AF65-F5344CB8AC3E}">
        <p14:creationId xmlns:p14="http://schemas.microsoft.com/office/powerpoint/2010/main" val="143003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100" y="533400"/>
            <a:ext cx="8594429" cy="1320800"/>
          </a:xfrm>
        </p:spPr>
        <p:txBody>
          <a:bodyPr/>
          <a:lstStyle/>
          <a:p>
            <a:r>
              <a:rPr lang="bg-BG" dirty="0"/>
              <a:t>Изглед за книгите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8012" y="1066800"/>
            <a:ext cx="4953000" cy="306928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id="viewBooks"&gt;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&lt;h1&gt;Books&lt;/h1&gt;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id="books"&gt;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&lt;th&gt;Title&lt;/th&gt;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&lt;th&gt;Author&lt;/th&gt;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&lt;th&gt;Description&lt;/th&gt;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&lt;th&gt;Actions&lt;/th&gt;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&lt;/tr&gt;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61012" y="1066800"/>
            <a:ext cx="6005400" cy="3746392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&lt;td&gt;Book title&lt;/td&gt;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&lt;td&gt;Book author&lt;/td&gt;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&lt;td&gt;Book description&lt;/td&gt;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&lt;a href="#"&gt;[Delete]&lt;/a&gt;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&lt;a href="#"&gt;[Edit]&lt;/a&gt;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5132565"/>
            <a:ext cx="3838903" cy="131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1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 за създаване 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60947"/>
            <a:ext cx="10822624" cy="3746392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id="viewCreateBook"&gt;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&lt;h1&gt;Create new book&lt;/h1&gt;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id="formCreateBook"&gt;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&lt;div&gt;Title:&lt;/div&gt;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name="title"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&lt;div&gt;Author:&lt;/div&gt;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name="author"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&lt;div&gt;Description:&lt;/div&gt;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&lt;div&gt;&lt;textarea name="descr"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rows="10" required&gt;&lt;/textarea&gt;&lt;/div&gt;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type="submit" value="Create"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612" y="4114800"/>
            <a:ext cx="1726530" cy="2252662"/>
          </a:xfrm>
          <a:prstGeom prst="roundRect">
            <a:avLst>
              <a:gd name="adj" fmla="val 1257"/>
            </a:avLst>
          </a:prstGeom>
        </p:spPr>
      </p:pic>
    </p:spTree>
    <p:extLst>
      <p:ext uri="{BB962C8B-B14F-4D97-AF65-F5344CB8AC3E}">
        <p14:creationId xmlns:p14="http://schemas.microsoft.com/office/powerpoint/2010/main" val="174308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 за редактиране 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44815"/>
            <a:ext cx="10822624" cy="3829492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id="viewEditBook"&gt;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&lt;h1&gt;Edit existing book&lt;/h1&gt;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id="formEditBook"&gt;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type="hidden" name="id" required /&gt;&lt;/div&gt;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&lt;div&gt;Title:&lt;/div&gt;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name="title" required /&gt;&lt;/div&gt;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&lt;div&gt;Author:&lt;/div&gt;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name="author" required /&gt;&lt;/div&gt;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&lt;div&gt;Description:&lt;/div&gt;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&lt;div&gt;&lt;textarea name="descr" rows="10"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required&gt;&lt;/textarea&gt;&lt;/div&gt;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type="submit value="Edit" /&gt;&lt;/div&gt;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&lt;/form&gt;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899" y="4138612"/>
            <a:ext cx="1842713" cy="24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7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0979854" cy="1320800"/>
          </a:xfrm>
        </p:spPr>
        <p:txBody>
          <a:bodyPr/>
          <a:lstStyle/>
          <a:p>
            <a:r>
              <a:rPr lang="ru-RU" dirty="0"/>
              <a:t>CSS: </a:t>
            </a:r>
            <a:r>
              <a:rPr lang="ru-RU" dirty="0" err="1"/>
              <a:t>Оформете</a:t>
            </a:r>
            <a:r>
              <a:rPr lang="ru-RU" dirty="0"/>
              <a:t> </a:t>
            </a:r>
            <a:r>
              <a:rPr lang="ru-RU" dirty="0" err="1"/>
              <a:t>лентата</a:t>
            </a:r>
            <a:r>
              <a:rPr lang="ru-RU" dirty="0"/>
              <a:t> за навигация (меню)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1115525"/>
            <a:ext cx="4648200" cy="528527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#DDD;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5px;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line-height: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3px;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overflow: auto;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#menu&gt;#loggedInUser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float: right;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margin-right: 10px;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2" y="5257800"/>
            <a:ext cx="6198434" cy="941366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942012" y="1115525"/>
            <a:ext cx="5410200" cy="388489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 a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text-decoration: none;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5px 10px;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5px;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 a:hover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#BBB;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594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Оформете секциите и таблиците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323012" y="1219201"/>
            <a:ext cx="5105400" cy="430039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 th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#DDD;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10px;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 td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5px 10px;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#EEE;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8188" y="1219200"/>
            <a:ext cx="5031424" cy="430039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 &gt; section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none;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20px 5px;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section h1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10px 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1.2em;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2" y="5105400"/>
            <a:ext cx="4232862" cy="13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8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008" y="685800"/>
            <a:ext cx="12495212" cy="1320800"/>
          </a:xfrm>
        </p:spPr>
        <p:txBody>
          <a:bodyPr>
            <a:normAutofit/>
          </a:bodyPr>
          <a:lstStyle/>
          <a:p>
            <a:r>
              <a:rPr lang="ru-RU" sz="3200" dirty="0" err="1"/>
              <a:t>Оформете</a:t>
            </a:r>
            <a:r>
              <a:rPr lang="ru-RU" sz="3200" dirty="0"/>
              <a:t> </a:t>
            </a:r>
            <a:r>
              <a:rPr lang="ru-RU" sz="3200" dirty="0" err="1"/>
              <a:t>полетата</a:t>
            </a:r>
            <a:r>
              <a:rPr lang="ru-RU" sz="3200" dirty="0"/>
              <a:t> за </a:t>
            </a:r>
            <a:r>
              <a:rPr lang="ru-RU" sz="3200" dirty="0" err="1"/>
              <a:t>зареждане</a:t>
            </a:r>
            <a:r>
              <a:rPr lang="ru-RU" sz="3200" dirty="0"/>
              <a:t> / информация / грешка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70612" y="1303912"/>
            <a:ext cx="5257800" cy="388489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#loadingBox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#7CB3E9;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#infoBox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#393;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#errorBox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#F50;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8188" y="1303911"/>
            <a:ext cx="4879024" cy="388489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#infoBox, #errorBox, #loadingBox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80%;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10px auto;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white;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5px;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3px;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16" y="4799308"/>
            <a:ext cx="4650896" cy="1372892"/>
          </a:xfrm>
          <a:prstGeom prst="roundRect">
            <a:avLst>
              <a:gd name="adj" fmla="val 2496"/>
            </a:avLst>
          </a:prstGeom>
        </p:spPr>
      </p:pic>
    </p:spTree>
    <p:extLst>
      <p:ext uri="{BB962C8B-B14F-4D97-AF65-F5344CB8AC3E}">
        <p14:creationId xmlns:p14="http://schemas.microsoft.com/office/powerpoint/2010/main" val="339589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0822624" cy="1320800"/>
          </a:xfrm>
        </p:spPr>
        <p:txBody>
          <a:bodyPr/>
          <a:lstStyle/>
          <a:p>
            <a:r>
              <a:rPr lang="ru-RU" dirty="0" err="1"/>
              <a:t>Оформете</a:t>
            </a:r>
            <a:r>
              <a:rPr lang="ru-RU" dirty="0"/>
              <a:t> </a:t>
            </a:r>
            <a:r>
              <a:rPr lang="ru-RU" dirty="0" err="1"/>
              <a:t>долния</a:t>
            </a:r>
            <a:r>
              <a:rPr lang="ru-RU" dirty="0"/>
              <a:t> колонтитул на </a:t>
            </a:r>
            <a:r>
              <a:rPr lang="ru-RU" dirty="0" err="1"/>
              <a:t>приложението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303912"/>
            <a:ext cx="10822624" cy="337706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#DDD;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5px 10px;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0.8em;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3px;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88" y="5257800"/>
            <a:ext cx="9400847" cy="9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374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Тествайте скелета на приложението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248284"/>
            <a:ext cx="5511995" cy="5152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710" y="1248284"/>
            <a:ext cx="4500502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77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80677" y="5349925"/>
            <a:ext cx="9832319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Session / Local Storage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0412" y="1600200"/>
            <a:ext cx="10668000" cy="3349450"/>
            <a:chOff x="760412" y="1600200"/>
            <a:chExt cx="10668000" cy="33494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412" y="1600200"/>
              <a:ext cx="10668000" cy="3349450"/>
            </a:xfrm>
            <a:prstGeom prst="rect">
              <a:avLst/>
            </a:prstGeom>
          </p:spPr>
        </p:pic>
        <p:pic>
          <p:nvPicPr>
            <p:cNvPr id="8" name="Picture 6" descr="Резултат с изображение за js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0219" y="3092188"/>
              <a:ext cx="1545045" cy="154504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7299" y="2942236"/>
              <a:ext cx="1922683" cy="192268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Резултат с изображение за web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1212" y="3091222"/>
              <a:ext cx="1545918" cy="1545918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 descr="http://www.cloudcomputingpatterns.org/icons/key_value_storage_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8545" y="3089065"/>
              <a:ext cx="1549569" cy="154956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984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09684" y="490997"/>
            <a:ext cx="3969454" cy="675835"/>
          </a:xfrm>
        </p:spPr>
        <p:txBody>
          <a:bodyPr/>
          <a:lstStyle/>
          <a:p>
            <a:r>
              <a:rPr lang="bg-BG" dirty="0"/>
              <a:t>Началния екран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752272" y="1423761"/>
            <a:ext cx="8684277" cy="4804877"/>
            <a:chOff x="1752273" y="1443523"/>
            <a:chExt cx="8684277" cy="480487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2273" y="1443523"/>
              <a:ext cx="8684277" cy="4804877"/>
            </a:xfrm>
            <a:prstGeom prst="roundRect">
              <a:avLst>
                <a:gd name="adj" fmla="val 673"/>
              </a:avLst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816515" y="2305456"/>
              <a:ext cx="1251595" cy="6096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4017556" y="3207458"/>
              <a:ext cx="857656" cy="1041910"/>
            </a:xfrm>
            <a:prstGeom prst="bentArrow">
              <a:avLst>
                <a:gd name="adj1" fmla="val 20385"/>
                <a:gd name="adj2" fmla="val 28102"/>
                <a:gd name="adj3" fmla="val 38696"/>
                <a:gd name="adj4" fmla="val 278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996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/ Local Storage –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158" y="1676401"/>
            <a:ext cx="8594429" cy="762000"/>
          </a:xfrm>
        </p:spPr>
        <p:txBody>
          <a:bodyPr>
            <a:normAutofit fontScale="77500" lnSpcReduction="20000"/>
          </a:bodyPr>
          <a:lstStyle/>
          <a:p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Съхранението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сесията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двойки ключ /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сесията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браузъра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данни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се губят,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когато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браузърът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е затворен,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оцелява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при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презареждане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страници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2641959"/>
            <a:ext cx="10822624" cy="100718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Save data to sessionStorage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sessionStorage.setItem('username', 'maria');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1988" y="3987457"/>
            <a:ext cx="10822624" cy="100718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saved data from sessionStorage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currentUser = sessionStorage.getItem('username');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81988" y="5317419"/>
            <a:ext cx="10822624" cy="100718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Remove all saved data from sessionStorage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sessionStorage.clear();</a:t>
            </a:r>
          </a:p>
        </p:txBody>
      </p:sp>
    </p:spTree>
    <p:extLst>
      <p:ext uri="{BB962C8B-B14F-4D97-AF65-F5344CB8AC3E}">
        <p14:creationId xmlns:p14="http://schemas.microsoft.com/office/powerpoint/2010/main" val="154389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8" y="1143000"/>
            <a:ext cx="8594429" cy="3429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Локалното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хранилище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двойки ключ /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браузъра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оцеляват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дълго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време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не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бъдат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изтрити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ръчно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Всеки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произход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(местоположение на сайта)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има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собствено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хранилище</a:t>
            </a: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https://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facebook.com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данни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различни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от https://google.com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07525" y="3123162"/>
            <a:ext cx="10365424" cy="100718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Save data to localStorage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localStorage.setItem('language', 'en');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07525" y="4468660"/>
            <a:ext cx="10365424" cy="100718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saved data from localStorage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lang = localStorage.getItem('languuage');</a:t>
            </a:r>
          </a:p>
        </p:txBody>
      </p:sp>
    </p:spTree>
    <p:extLst>
      <p:ext uri="{BB962C8B-B14F-4D97-AF65-F5344CB8AC3E}">
        <p14:creationId xmlns:p14="http://schemas.microsoft.com/office/powerpoint/2010/main" val="423849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0" y="1371600"/>
            <a:ext cx="10668002" cy="473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496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приложението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31885"/>
            <a:ext cx="10822624" cy="607071"/>
          </a:xfrm>
          <a:prstGeom prst="rect">
            <a:avLst/>
          </a:prstGeom>
          <a:solidFill>
            <a:schemeClr val="tx2">
              <a:lumMod val="90000"/>
              <a:alpha val="30196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book-library.js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1988" y="1740312"/>
            <a:ext cx="10822624" cy="466048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startApp()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sessionStorage.clear(); // Clear user auth data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showHideMenuLinks();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showView('viewHome');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Bind the navigation menu links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$("#linkHome").click(showHomeView);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Bind the form submit actions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$("#formLogin").submit(loginUser);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$("form").submit(function(e) { e.preventDefault() });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307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360406"/>
            <a:ext cx="10517824" cy="351639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 the navigation menu links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$("#linkHome").click(showHomeView);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$("#linkLogin").click(showLoginView);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$("#linkRegister").click(showRegisterView);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$("#linkListBooks").click(listBooks);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$("#linkCreateBook").click(showCreateBookView);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$("#linkLogout").click(logoutUser);</a:t>
            </a:r>
          </a:p>
        </p:txBody>
      </p:sp>
    </p:spTree>
    <p:extLst>
      <p:ext uri="{BB962C8B-B14F-4D97-AF65-F5344CB8AC3E}">
        <p14:creationId xmlns:p14="http://schemas.microsoft.com/office/powerpoint/2010/main" val="3693016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360406"/>
            <a:ext cx="10517824" cy="256914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 the form submit buttons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$("#buttonLoginUser").click(loginUser);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$("#buttonRegisterUser").click(registerUser);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$("#buttonCreateBook").click(createBook);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$("#buttonEditBook").click(editBook);</a:t>
            </a:r>
          </a:p>
        </p:txBody>
      </p:sp>
    </p:spTree>
    <p:extLst>
      <p:ext uri="{BB962C8B-B14F-4D97-AF65-F5344CB8AC3E}">
        <p14:creationId xmlns:p14="http://schemas.microsoft.com/office/powerpoint/2010/main" val="35757746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371600"/>
            <a:ext cx="10517824" cy="1868955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 the info / error boxes: hide on click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$("#infoBox, #errorBox").click(function()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$(this).fadeOut();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4388" y="3751139"/>
            <a:ext cx="10517824" cy="2299842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Attach AJAX "loading" event listener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$(document).on({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ajaxStart: function() { $("#loadingBox").show() 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ajaxStop: function() { $("#loadingBox").hide()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7634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382563"/>
            <a:ext cx="10517824" cy="468786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showHideMenuLinks()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$("#linkHome").show();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(sessionStorage.getItem('authToken'))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We have logged in user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$("#linkLogin").hide();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$("#linkRegister").hide();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$("#linkListBooks").show();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$("#linkCreateBook").show();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$("#linkLogout").show();</a:t>
            </a:r>
          </a:p>
        </p:txBody>
      </p:sp>
    </p:spTree>
    <p:extLst>
      <p:ext uri="{BB962C8B-B14F-4D97-AF65-F5344CB8AC3E}">
        <p14:creationId xmlns:p14="http://schemas.microsoft.com/office/powerpoint/2010/main" val="105584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4388" y="1382563"/>
            <a:ext cx="10517824" cy="471588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No logged in user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$("#linkLogin").show();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$("#linkRegister").show();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$("#linkListBooks").hide();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$("#linkCreateBook").hide();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$("#linkLogout").hide();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69972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4388" y="1219200"/>
            <a:ext cx="10517824" cy="2656543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showView(viewName)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Hide all views and show the selected view only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$('main &gt; section').hide();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$('#' + viewName).show();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4388" y="4206193"/>
            <a:ext cx="10517824" cy="16408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showHomeView()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showView('viewHome');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701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22717" y="448370"/>
            <a:ext cx="3359854" cy="628650"/>
          </a:xfrm>
        </p:spPr>
        <p:txBody>
          <a:bodyPr>
            <a:normAutofit fontScale="90000"/>
          </a:bodyPr>
          <a:lstStyle/>
          <a:p>
            <a:r>
              <a:rPr lang="bg-BG" dirty="0"/>
              <a:t>Екран за вход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245094" y="1213775"/>
            <a:ext cx="6515100" cy="5010150"/>
            <a:chOff x="2836862" y="1238250"/>
            <a:chExt cx="6515100" cy="50101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6862" y="1238250"/>
              <a:ext cx="6515100" cy="5010150"/>
            </a:xfrm>
            <a:prstGeom prst="roundRect">
              <a:avLst>
                <a:gd name="adj" fmla="val 673"/>
              </a:avLst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502644" y="1895272"/>
              <a:ext cx="914400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5094082" y="2598500"/>
              <a:ext cx="956522" cy="802532"/>
            </a:xfrm>
            <a:prstGeom prst="bentArrow">
              <a:avLst>
                <a:gd name="adj1" fmla="val 23788"/>
                <a:gd name="adj2" fmla="val 28102"/>
                <a:gd name="adj3" fmla="val 38696"/>
                <a:gd name="adj4" fmla="val 304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8256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4388" y="1280288"/>
            <a:ext cx="10517824" cy="2148712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showLoginView()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showView('viewLogin');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$('#formLogin').trigger('reset');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4388" y="3871088"/>
            <a:ext cx="10517824" cy="2148712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showRegisterView()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$('#formRegister').trigger('reset');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showView('viewRegister');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390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4388" y="1219200"/>
            <a:ext cx="10517824" cy="2176732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showCreateBookView()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$('#formCreateBook').trigger('reset');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showView('viewCreateBook');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4388" y="3733800"/>
            <a:ext cx="10517824" cy="622973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loginUser() { // 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4388" y="4651158"/>
            <a:ext cx="10517824" cy="622973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registerUser() { // 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34388" y="5609196"/>
            <a:ext cx="10517824" cy="622973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logoutUser() { // 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0418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4388" y="3321428"/>
            <a:ext cx="10517824" cy="622973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createBook() { // 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34388" y="4375962"/>
            <a:ext cx="10517824" cy="622973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editBook() { // 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34388" y="1295400"/>
            <a:ext cx="10517824" cy="166890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listBooks()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TODO: to be implemented later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34388" y="5430496"/>
            <a:ext cx="10517824" cy="622973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deleteBook() { // 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88048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9913054" cy="1320800"/>
          </a:xfrm>
        </p:spPr>
        <p:txBody>
          <a:bodyPr/>
          <a:lstStyle/>
          <a:p>
            <a:r>
              <a:rPr lang="bg-BG" dirty="0"/>
              <a:t>Тествайте навигацията в приложението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46" y="1911928"/>
            <a:ext cx="3828733" cy="31934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512" y="1446986"/>
            <a:ext cx="3772227" cy="43841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577" y="2110395"/>
            <a:ext cx="3406435" cy="39856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50943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80677" y="4724400"/>
            <a:ext cx="9832319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Вход / Регистрация / Изход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180677" y="5659312"/>
            <a:ext cx="9832319" cy="719034"/>
          </a:xfrm>
        </p:spPr>
        <p:txBody>
          <a:bodyPr/>
          <a:lstStyle/>
          <a:p>
            <a:r>
              <a:rPr lang="en-US" dirty="0"/>
              <a:t>User Management with Kinvey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28" y="1775165"/>
            <a:ext cx="2911869" cy="2415835"/>
          </a:xfrm>
          <a:prstGeom prst="roundRect">
            <a:avLst>
              <a:gd name="adj" fmla="val 904"/>
            </a:avLst>
          </a:prstGeom>
          <a:scene3d>
            <a:camera prst="perspectiveHeroicExtremeRightFacing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487" y="1775164"/>
            <a:ext cx="3289125" cy="2415835"/>
          </a:xfrm>
          <a:prstGeom prst="roundRect">
            <a:avLst>
              <a:gd name="adj" fmla="val 904"/>
            </a:avLst>
          </a:prstGeom>
          <a:scene3d>
            <a:camera prst="perspectiveHeroicExtremeLeftFacing"/>
            <a:lightRig rig="threePt" dir="t"/>
          </a:scene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48" y="1722333"/>
            <a:ext cx="4233788" cy="2116894"/>
          </a:xfrm>
          <a:prstGeom prst="roundRect">
            <a:avLst>
              <a:gd name="adj" fmla="val 1464"/>
            </a:avLst>
          </a:prstGeom>
        </p:spPr>
      </p:pic>
    </p:spTree>
    <p:extLst>
      <p:ext uri="{BB962C8B-B14F-4D97-AF65-F5344CB8AC3E}">
        <p14:creationId xmlns:p14="http://schemas.microsoft.com/office/powerpoint/2010/main" val="42078245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 Constants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522064"/>
            <a:ext cx="10822624" cy="3992613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kinveyBaseUrl = "https://baas.kinvey.com/";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kinveyAppKey = "kid_rkcLxcUr";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kinveyAppSecret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"e234a245b3864b2eb7ee41e19b8ca4e5";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kinveyAppAuthHeaders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'Authorization': "Basic 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btoa(kinveyAppKey + ":" + kinveyAppSecret),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6054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0370254" cy="1320800"/>
          </a:xfrm>
        </p:spPr>
        <p:txBody>
          <a:bodyPr/>
          <a:lstStyle/>
          <a:p>
            <a:r>
              <a:rPr lang="ru-RU" dirty="0"/>
              <a:t>Регистрация на </a:t>
            </a:r>
            <a:r>
              <a:rPr lang="ru-RU" dirty="0" err="1"/>
              <a:t>потребител</a:t>
            </a:r>
            <a:r>
              <a:rPr lang="ru-RU" dirty="0"/>
              <a:t>: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49279"/>
            <a:ext cx="10822624" cy="514677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registerUser()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userData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username: $('#formRegister input[name=username]').val(),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password: $('#formRegister input[name=passwd]').val()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"POST",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kinveyBaseUrl + "user/" + kinveyAppKey + "/",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kinveyAppAuthHeaders,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data: userData,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registerSuccess,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195700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1208454" cy="1320800"/>
          </a:xfrm>
        </p:spPr>
        <p:txBody>
          <a:bodyPr/>
          <a:lstStyle/>
          <a:p>
            <a:r>
              <a:rPr lang="ru-RU" dirty="0"/>
              <a:t>Регистрация на </a:t>
            </a:r>
            <a:r>
              <a:rPr lang="ru-RU" dirty="0" err="1"/>
              <a:t>потребител</a:t>
            </a:r>
            <a:r>
              <a:rPr lang="ru-RU" dirty="0"/>
              <a:t>: След заявка за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260722"/>
            <a:ext cx="10517824" cy="464894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registerUser()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registerSuccess(userInfo)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saveAuthInSession(userInfo);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showHideMenuLinks();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listBooks();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showInfo('User registration successful.');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56744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609600"/>
            <a:ext cx="12268200" cy="1320800"/>
          </a:xfrm>
        </p:spPr>
        <p:txBody>
          <a:bodyPr/>
          <a:lstStyle/>
          <a:p>
            <a:r>
              <a:rPr lang="ru-RU" dirty="0" err="1"/>
              <a:t>Запомнете</a:t>
            </a:r>
            <a:r>
              <a:rPr lang="ru-RU" dirty="0"/>
              <a:t> </a:t>
            </a:r>
            <a:r>
              <a:rPr lang="ru-RU" dirty="0" err="1"/>
              <a:t>данните</a:t>
            </a:r>
            <a:r>
              <a:rPr lang="ru-RU" dirty="0"/>
              <a:t> за </a:t>
            </a:r>
            <a:r>
              <a:rPr lang="ru-RU" dirty="0" err="1"/>
              <a:t>удостоверяване</a:t>
            </a:r>
            <a:r>
              <a:rPr lang="ru-RU" dirty="0"/>
              <a:t> на потребителя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338410"/>
            <a:ext cx="10670224" cy="468786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saveAuthInSession(userInfo)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userAuth = userInfo._kmd.authtoken;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sessionStorage.setItem('authToken', userAuth);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userId = userInfo._id;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sessionStorage.setItem('userId', userId);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username = userInfo.username;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$('#loggedInUser').text(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"Welcome, " + username + "!");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3268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78010"/>
            <a:ext cx="12351454" cy="1320800"/>
          </a:xfrm>
        </p:spPr>
        <p:txBody>
          <a:bodyPr/>
          <a:lstStyle/>
          <a:p>
            <a:r>
              <a:rPr lang="ru-RU" dirty="0"/>
              <a:t>Обработка на AJAX грешки : Покажете </a:t>
            </a:r>
            <a:r>
              <a:rPr lang="ru-RU" dirty="0" err="1"/>
              <a:t>полето</a:t>
            </a:r>
            <a:r>
              <a:rPr lang="ru-RU" dirty="0"/>
              <a:t> за грешка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338410"/>
            <a:ext cx="10670224" cy="519570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handleAjaxError(response)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errorMsg = JSON.stringify(response);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(response.readyState ===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errorMsg = "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Cannot connect due to network error.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(response.responseJSON &amp;&amp;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response.responseJSON.description)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errorMsg = response.responseJSON.description;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showError(errorMsg);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63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4685" y="451512"/>
            <a:ext cx="7779454" cy="660905"/>
          </a:xfrm>
        </p:spPr>
        <p:txBody>
          <a:bodyPr/>
          <a:lstStyle/>
          <a:p>
            <a:r>
              <a:rPr lang="ru-RU" dirty="0" err="1"/>
              <a:t>Екран</a:t>
            </a:r>
            <a:r>
              <a:rPr lang="ru-RU" dirty="0"/>
              <a:t> за вход: </a:t>
            </a:r>
            <a:r>
              <a:rPr lang="ru-RU" dirty="0" err="1"/>
              <a:t>Невалидно</a:t>
            </a:r>
            <a:r>
              <a:rPr lang="ru-RU" dirty="0"/>
              <a:t> </a:t>
            </a:r>
            <a:r>
              <a:rPr lang="ru-RU" dirty="0" err="1"/>
              <a:t>влизане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41850" y="1281881"/>
            <a:ext cx="7305124" cy="5124607"/>
            <a:chOff x="2441850" y="1276193"/>
            <a:chExt cx="7305124" cy="512460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1850" y="1276193"/>
              <a:ext cx="7305124" cy="5124607"/>
            </a:xfrm>
            <a:prstGeom prst="roundRect">
              <a:avLst>
                <a:gd name="adj" fmla="val 673"/>
              </a:avLst>
            </a:prstGeom>
          </p:spPr>
        </p:pic>
        <p:sp>
          <p:nvSpPr>
            <p:cNvPr id="6" name="Arrow: Bent 5"/>
            <p:cNvSpPr/>
            <p:nvPr/>
          </p:nvSpPr>
          <p:spPr>
            <a:xfrm rot="5400000" flipH="1">
              <a:off x="3708704" y="2919108"/>
              <a:ext cx="2333016" cy="2895600"/>
            </a:xfrm>
            <a:prstGeom prst="bentArrow">
              <a:avLst>
                <a:gd name="adj1" fmla="val 7432"/>
                <a:gd name="adj2" fmla="val 11746"/>
                <a:gd name="adj3" fmla="val 22738"/>
                <a:gd name="adj4" fmla="val 1223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7318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1437054" cy="1320800"/>
          </a:xfrm>
        </p:spPr>
        <p:txBody>
          <a:bodyPr/>
          <a:lstStyle/>
          <a:p>
            <a:r>
              <a:rPr lang="ru-RU" dirty="0" err="1"/>
              <a:t>Показване</a:t>
            </a:r>
            <a:r>
              <a:rPr lang="ru-RU" dirty="0"/>
              <a:t> на информация / </a:t>
            </a:r>
            <a:r>
              <a:rPr lang="ru-RU" dirty="0" err="1"/>
              <a:t>съобщение</a:t>
            </a:r>
            <a:r>
              <a:rPr lang="ru-RU" dirty="0"/>
              <a:t> за грешка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113816"/>
            <a:ext cx="10670224" cy="316161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showInfo(message)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$('#infoBox').text(message);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$('#infoBox').show();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setTimeout(function()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$('#infoBox').fadeOut();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}, 3000);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8188" y="4531845"/>
            <a:ext cx="10670224" cy="186895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showError(errorMsg)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$('#errorBox').text("Error: " + errorMsg);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$('#errorBox').show();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880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74" y="1278198"/>
            <a:ext cx="7921676" cy="504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737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1" y="1131898"/>
            <a:ext cx="6096002" cy="530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252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77825"/>
            <a:ext cx="10822624" cy="514677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loginUser()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userData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username: $('#formLogin input[name=username]').val(),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password: $('#formLogin input[name=passwd]').val()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"POST",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kinveyBaseUrl + "user/" + kinveyAppKey + "/login",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kinveyAppAuthHeaders,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data: userData,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loginSuccess,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5514379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219200"/>
            <a:ext cx="10822624" cy="485900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loginUser()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loginSuccess(userInfo)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saveAuthInSession(userInfo);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showHideMenuLinks();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listBooks();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showInfo('Login successful.');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88958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433194"/>
            <a:ext cx="10517824" cy="3672206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logoutUser()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sessionStorage.clear();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$('#loggedInUser').text("");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showHideMenuLinks();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showView('viewHome');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showInfo('Logout successful.');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13103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99289" y="4857344"/>
            <a:ext cx="9832319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Прилагане на </a:t>
            </a:r>
            <a:r>
              <a:rPr lang="en-US" dirty="0"/>
              <a:t>CRUD </a:t>
            </a:r>
            <a:r>
              <a:rPr lang="bg-BG" dirty="0"/>
              <a:t>операции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999289" y="5717680"/>
            <a:ext cx="9832319" cy="688256"/>
          </a:xfrm>
        </p:spPr>
        <p:txBody>
          <a:bodyPr/>
          <a:lstStyle/>
          <a:p>
            <a:r>
              <a:rPr lang="en-US" dirty="0"/>
              <a:t>List / Create / Delete / Edit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143000"/>
            <a:ext cx="7010400" cy="3393830"/>
          </a:xfrm>
          <a:prstGeom prst="roundRect">
            <a:avLst>
              <a:gd name="adj" fmla="val 1010"/>
            </a:avLst>
          </a:prstGeom>
        </p:spPr>
      </p:pic>
    </p:spTree>
    <p:extLst>
      <p:ext uri="{BB962C8B-B14F-4D97-AF65-F5344CB8AC3E}">
        <p14:creationId xmlns:p14="http://schemas.microsoft.com/office/powerpoint/2010/main" val="41302947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Списък</a:t>
            </a:r>
            <a:r>
              <a:rPr lang="ru-RU" dirty="0"/>
              <a:t> на </a:t>
            </a:r>
            <a:r>
              <a:rPr lang="ru-RU" dirty="0" err="1"/>
              <a:t>книгите</a:t>
            </a:r>
            <a:r>
              <a:rPr lang="ru-RU" dirty="0"/>
              <a:t>: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48636"/>
            <a:ext cx="10822624" cy="409276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listBooks()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$('#books').empty();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showView('viewBooks');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"GET",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kinveyBaseUrl + "appdata/" + kinveyAppKey + "/books",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getKinveyUserAuthHeaders(),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loadBooksSuccess,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loadBooksSuccess(books) { …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39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Kinvey</a:t>
            </a:r>
            <a:r>
              <a:rPr lang="en-US" dirty="0"/>
              <a:t> Authorization Headers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0588" y="1608206"/>
            <a:ext cx="10365424" cy="319239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getKinveyUserAuthHeaders()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'Authorization': "Kinvey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sessionStorage.getItem('authToken'),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68853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9608254" cy="1320800"/>
          </a:xfrm>
        </p:spPr>
        <p:txBody>
          <a:bodyPr/>
          <a:lstStyle/>
          <a:p>
            <a:r>
              <a:rPr lang="ru-RU" dirty="0" err="1"/>
              <a:t>Списък</a:t>
            </a:r>
            <a:r>
              <a:rPr lang="ru-RU" dirty="0"/>
              <a:t> на </a:t>
            </a:r>
            <a:r>
              <a:rPr lang="ru-RU" dirty="0" err="1"/>
              <a:t>книгите</a:t>
            </a:r>
            <a:r>
              <a:rPr lang="ru-RU" dirty="0"/>
              <a:t>: След заявка за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084747"/>
            <a:ext cx="10517824" cy="402339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loadBooksSuccess(books)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showInfo('Books loaded.');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(books.length ==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$('#books').text('No books in the library.');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booksTable = $('&lt;table&gt;')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.append($('&lt;tr&gt;').append(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'&lt;th&gt;Title&lt;/th&gt;&lt;th&gt;Author&lt;/th&gt;',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'&lt;th&gt;Description&lt;/th&gt;&lt;th&gt;Actions&lt;/th&gt;'));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(let book of books)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appendBookRow(book, booksTable);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$('#books').append(booksTable);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663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0584" y="379486"/>
            <a:ext cx="4807654" cy="619125"/>
          </a:xfrm>
        </p:spPr>
        <p:txBody>
          <a:bodyPr>
            <a:normAutofit fontScale="90000"/>
          </a:bodyPr>
          <a:lstStyle/>
          <a:p>
            <a:r>
              <a:rPr lang="bg-BG" dirty="0"/>
              <a:t>Екран за регистрация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841623" y="1295400"/>
            <a:ext cx="6505575" cy="5019675"/>
            <a:chOff x="2841624" y="1228725"/>
            <a:chExt cx="6505575" cy="50196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1624" y="1228725"/>
              <a:ext cx="6505575" cy="5019675"/>
            </a:xfrm>
            <a:prstGeom prst="roundRect">
              <a:avLst>
                <a:gd name="adj" fmla="val 673"/>
              </a:avLst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598628" y="1875816"/>
              <a:ext cx="1193227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6170612" y="2578841"/>
              <a:ext cx="1108922" cy="802532"/>
            </a:xfrm>
            <a:prstGeom prst="bentArrow">
              <a:avLst>
                <a:gd name="adj1" fmla="val 23788"/>
                <a:gd name="adj2" fmla="val 28102"/>
                <a:gd name="adj3" fmla="val 38696"/>
                <a:gd name="adj4" fmla="val 2678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1442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Показване на единична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260722"/>
            <a:ext cx="10517824" cy="4608166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appendBookRow(book, booksTable)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links = 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TODO: action links will come later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booksTable.append($('&lt;tr&gt;').append(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$('&lt;td&gt;').text(book.title),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$('&lt;td&gt;').text(book.author),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$('&lt;td&gt;').text(book.description),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$('&lt;td&gt;').append(links)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15025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7197" y="557922"/>
            <a:ext cx="8594429" cy="1320800"/>
          </a:xfrm>
        </p:spPr>
        <p:txBody>
          <a:bodyPr/>
          <a:lstStyle/>
          <a:p>
            <a:r>
              <a:rPr lang="bg-BG" dirty="0"/>
              <a:t>Тест: Списък на книгите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79806-80AB-443C-B511-B49EE86B5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7703" y="1752600"/>
            <a:ext cx="8153416" cy="3691395"/>
          </a:xfrm>
          <a:prstGeom prst="roundRect">
            <a:avLst>
              <a:gd name="adj" fmla="val 437"/>
            </a:avLst>
          </a:prstGeom>
        </p:spPr>
      </p:pic>
    </p:spTree>
    <p:extLst>
      <p:ext uri="{BB962C8B-B14F-4D97-AF65-F5344CB8AC3E}">
        <p14:creationId xmlns:p14="http://schemas.microsoft.com/office/powerpoint/2010/main" val="14149559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Създайте</a:t>
            </a:r>
            <a:r>
              <a:rPr lang="ru-RU" dirty="0"/>
              <a:t> нова книга: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20188" y="1160947"/>
            <a:ext cx="9893824" cy="4023391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createBook()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bookData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title: $('#formCreateBook input[name=title]').val(),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author: $('#formCreateBook input[name=author]').val(),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description: $('#formCreateBook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textarea[name=descr]').val()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"POST",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kinveyBaseUrl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"appdata/"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kinveyAppKey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"/books",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getKinveyUserAuthHeaders(),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data: bookData,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createBookSuccess,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111606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1208454" cy="1320800"/>
          </a:xfrm>
        </p:spPr>
        <p:txBody>
          <a:bodyPr/>
          <a:lstStyle/>
          <a:p>
            <a:r>
              <a:rPr lang="ru-RU" dirty="0" err="1"/>
              <a:t>Създаване</a:t>
            </a:r>
            <a:r>
              <a:rPr lang="ru-RU" dirty="0"/>
              <a:t> на нова книга: След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433194"/>
            <a:ext cx="10517824" cy="2684563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createBookSuccess(response)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listBooks();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showInfo('Book created.');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16601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812" y="22712"/>
            <a:ext cx="9577597" cy="111078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Показване</a:t>
            </a:r>
            <a:r>
              <a:rPr lang="ru-RU" dirty="0"/>
              <a:t> на </a:t>
            </a:r>
            <a:r>
              <a:rPr lang="ru-RU" dirty="0" err="1"/>
              <a:t>Редактиране</a:t>
            </a:r>
            <a:r>
              <a:rPr lang="ru-RU" dirty="0"/>
              <a:t> / </a:t>
            </a:r>
            <a:r>
              <a:rPr lang="ru-RU" dirty="0" err="1"/>
              <a:t>Изтриване</a:t>
            </a:r>
            <a:r>
              <a:rPr lang="ru-RU" dirty="0"/>
              <a:t> на </a:t>
            </a:r>
            <a:r>
              <a:rPr lang="ru-RU" dirty="0" err="1"/>
              <a:t>връзки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380112"/>
            <a:ext cx="10517824" cy="5131387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appendBookRow(book, booksTable)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links = 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(book._acl.creator == sessionStorage['userId'])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deleteLink = $('&lt;a href="#"&gt;[Delete]&lt;/a&gt;')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.click(deleteBook.bind(this, book));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editLink = $('&lt;a href="#"&gt;[Edit]&lt;/a&gt;')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.click(loadBookForEdit.bind(this, book));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links = [deleteLink, ' ', editLink];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booksTable.append($('&lt;tr&gt;')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.append( … </a:t>
            </a: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cells &amp; links</a:t>
            </a: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375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Изтриване</a:t>
            </a:r>
            <a:r>
              <a:rPr lang="ru-RU" dirty="0"/>
              <a:t> на книга: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6612" y="1412470"/>
            <a:ext cx="8993824" cy="4210456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deleteBook(book)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"DELETE",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kinveyBookUrl = kinveyBaseUrl + "appdata/"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kinveyAppKey + "/books/" + book._id,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getKinveyUserAuthHeaders(),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deleteBookSuccess,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deleteBookSuccess(response)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listBooks();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showInfo('Book deleted.');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898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2434" y="358903"/>
            <a:ext cx="8594429" cy="1320800"/>
          </a:xfrm>
        </p:spPr>
        <p:txBody>
          <a:bodyPr/>
          <a:lstStyle/>
          <a:p>
            <a:r>
              <a:rPr lang="bg-BG" dirty="0"/>
              <a:t>Тест: Изтриване 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888" y="1066800"/>
            <a:ext cx="9689523" cy="19223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637" y="3276600"/>
            <a:ext cx="7328024" cy="317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100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1511667" cy="1320800"/>
          </a:xfrm>
        </p:spPr>
        <p:txBody>
          <a:bodyPr/>
          <a:lstStyle/>
          <a:p>
            <a:r>
              <a:rPr lang="ru-RU" dirty="0" err="1"/>
              <a:t>Зареждане</a:t>
            </a:r>
            <a:r>
              <a:rPr lang="ru-RU" dirty="0"/>
              <a:t> на книга за </a:t>
            </a:r>
            <a:r>
              <a:rPr lang="ru-RU" dirty="0" err="1"/>
              <a:t>редактиране</a:t>
            </a:r>
            <a:r>
              <a:rPr lang="ru-RU" dirty="0"/>
              <a:t>: AJAX</a:t>
            </a:r>
            <a:r>
              <a:rPr lang="en-US" dirty="0"/>
              <a:t> </a:t>
            </a:r>
            <a:r>
              <a:rPr lang="bg-BG" dirty="0"/>
              <a:t>з</a:t>
            </a:r>
            <a:r>
              <a:rPr lang="ru-RU" dirty="0" err="1"/>
              <a:t>аявка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380011"/>
            <a:ext cx="10822624" cy="4885165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loadBookForEdit(book)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"GET",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kinveyBookUrl = kinveyBaseUrl + "appdata/"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kinveyAppKey + "/books/" + book._id,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getKinveyUserAuthHeaders(),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loadBookForEditSuccess,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33581329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812" y="635000"/>
            <a:ext cx="12199054" cy="1320800"/>
          </a:xfrm>
        </p:spPr>
        <p:txBody>
          <a:bodyPr/>
          <a:lstStyle/>
          <a:p>
            <a:r>
              <a:rPr lang="ru-RU" dirty="0" err="1"/>
              <a:t>Зареждане</a:t>
            </a:r>
            <a:r>
              <a:rPr lang="ru-RU" dirty="0"/>
              <a:t> на книга за </a:t>
            </a:r>
            <a:r>
              <a:rPr lang="ru-RU" dirty="0" err="1"/>
              <a:t>редактиране</a:t>
            </a:r>
            <a:r>
              <a:rPr lang="ru-RU" dirty="0"/>
              <a:t>: След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29588" y="1295400"/>
            <a:ext cx="11127424" cy="471588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loadBookForEditSuccess(book)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$('#formEditBook input[name=id]').val(book._id);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$('#formEditBook input[name=title]').val(book.title);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$('#formEditBook input[name=author]')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.val(book.author);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$('#formEditBook textarea[name=descr]')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.val(book.description);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showView('viewEditBook');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83750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Редактиране</a:t>
            </a:r>
            <a:r>
              <a:rPr lang="ru-RU" dirty="0"/>
              <a:t> на книга: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43000"/>
            <a:ext cx="10822624" cy="4986732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editBook()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bookData =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title: $('#formEditBook input[name=title]').val(),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author: $('#formEditBook input[name=author]').val(),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description: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$('#formEditBook textarea[name=descr]').val()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"PUT",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kinveyBaseUrl + "appdata/" + kinveyAppKey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"/books/" + $('#formEditBook input[name=id]').val(),</a:t>
            </a:r>
          </a:p>
        </p:txBody>
      </p:sp>
    </p:spTree>
    <p:extLst>
      <p:ext uri="{BB962C8B-B14F-4D97-AF65-F5344CB8AC3E}">
        <p14:creationId xmlns:p14="http://schemas.microsoft.com/office/powerpoint/2010/main" val="106335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09585" y="609600"/>
            <a:ext cx="5569654" cy="578111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Екран</a:t>
            </a:r>
            <a:r>
              <a:rPr lang="ru-RU" dirty="0"/>
              <a:t> на </a:t>
            </a:r>
            <a:r>
              <a:rPr lang="ru-RU" dirty="0" err="1"/>
              <a:t>списъка</a:t>
            </a:r>
            <a:r>
              <a:rPr lang="ru-RU" dirty="0"/>
              <a:t> с книги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0242" y="1272786"/>
            <a:ext cx="10048340" cy="5133702"/>
          </a:xfrm>
          <a:prstGeom prst="roundRect">
            <a:avLst>
              <a:gd name="adj" fmla="val 673"/>
            </a:avLst>
          </a:prstGeom>
        </p:spPr>
      </p:pic>
      <p:sp>
        <p:nvSpPr>
          <p:cNvPr id="6" name="Rectangle 5"/>
          <p:cNvSpPr/>
          <p:nvPr/>
        </p:nvSpPr>
        <p:spPr>
          <a:xfrm>
            <a:off x="4168332" y="1582368"/>
            <a:ext cx="1078152" cy="4182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55411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Редактиране</a:t>
            </a:r>
            <a:r>
              <a:rPr lang="ru-RU" dirty="0"/>
              <a:t> на книга: Заявка AJAX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43000"/>
            <a:ext cx="10822624" cy="4962431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getKinveyUserAuthHeaders(),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data: bookData,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editBookSuccess,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editBookSuccess(response)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listBooks();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showInfo('Book edited.');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51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9D2B-DE8C-4F91-AD7D-FA85ADE2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54" y="907871"/>
            <a:ext cx="4800600" cy="1320800"/>
          </a:xfrm>
        </p:spPr>
        <p:txBody>
          <a:bodyPr/>
          <a:lstStyle/>
          <a:p>
            <a:r>
              <a:rPr lang="bg-BG" dirty="0"/>
              <a:t>Създайте ново </a:t>
            </a:r>
            <a:r>
              <a:rPr lang="en-US" dirty="0"/>
              <a:t>GitHub repository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67E33-8C22-41FB-9CE6-8A30E158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0DDB2-A0B6-4D7C-8F25-13EAA7442F71}"/>
              </a:ext>
            </a:extLst>
          </p:cNvPr>
          <p:cNvSpPr txBox="1"/>
          <p:nvPr/>
        </p:nvSpPr>
        <p:spPr>
          <a:xfrm>
            <a:off x="666153" y="2228671"/>
            <a:ext cx="4572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Наименованието на новото ви хранилище за код трябва да бъде:</a:t>
            </a:r>
            <a:br>
              <a:rPr lang="bg-BG" dirty="0"/>
            </a:br>
            <a:r>
              <a:rPr lang="en-US" dirty="0"/>
              <a:t>{your-username}.github.io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A4532E-E17E-414B-B1F2-D008FFACD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906" y="609600"/>
            <a:ext cx="6176365" cy="588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310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23EB63-EBE8-4F9E-B04A-A23797839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788" y="1824037"/>
            <a:ext cx="12144375" cy="3209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59FB51-0321-49AD-8ED0-47E9D92158EF}"/>
              </a:ext>
            </a:extLst>
          </p:cNvPr>
          <p:cNvSpPr txBox="1"/>
          <p:nvPr/>
        </p:nvSpPr>
        <p:spPr>
          <a:xfrm>
            <a:off x="5649502" y="296703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След като го създадете, отидете на </a:t>
            </a:r>
            <a:r>
              <a:rPr lang="en-US" dirty="0"/>
              <a:t>Add File -&gt; Upload files</a:t>
            </a:r>
          </a:p>
        </p:txBody>
      </p:sp>
    </p:spTree>
    <p:extLst>
      <p:ext uri="{BB962C8B-B14F-4D97-AF65-F5344CB8AC3E}">
        <p14:creationId xmlns:p14="http://schemas.microsoft.com/office/powerpoint/2010/main" val="7175214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5C9472-0E61-4CD6-A82C-E8CA5C533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0814"/>
            <a:ext cx="12188825" cy="6647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41B8C7-10D7-4BCC-ABBA-82E7FEC274CB}"/>
              </a:ext>
            </a:extLst>
          </p:cNvPr>
          <p:cNvSpPr txBox="1"/>
          <p:nvPr/>
        </p:nvSpPr>
        <p:spPr>
          <a:xfrm>
            <a:off x="227012" y="2828835"/>
            <a:ext cx="7085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Изберете всички файлове, и ги плъзнете към прозореца, за да ги качите в хранилището</a:t>
            </a:r>
          </a:p>
          <a:p>
            <a:r>
              <a:rPr lang="bg-BG" dirty="0"/>
              <a:t>След което натиснете зеления бутон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Commit changes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6525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D253-2CFA-4A58-A769-0B96963E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58" y="609600"/>
            <a:ext cx="10598854" cy="2819400"/>
          </a:xfrm>
        </p:spPr>
        <p:txBody>
          <a:bodyPr>
            <a:normAutofit fontScale="90000"/>
          </a:bodyPr>
          <a:lstStyle/>
          <a:p>
            <a:r>
              <a:rPr lang="bg-BG" dirty="0"/>
              <a:t>След няколко минути, отидете на съответния адрес:</a:t>
            </a:r>
            <a:br>
              <a:rPr lang="bg-BG" dirty="0"/>
            </a:br>
            <a:r>
              <a:rPr lang="en-US" dirty="0"/>
              <a:t>https://{username}.github.io/</a:t>
            </a:r>
            <a:br>
              <a:rPr lang="bg-BG" dirty="0"/>
            </a:br>
            <a:r>
              <a:rPr lang="bg-BG" dirty="0"/>
              <a:t>Там трябва нашата библиотека да е качена и да работи успешно!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6E0B5-AA30-48BA-BE14-595F61F0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5F40C-45D9-45E5-BD49-C2B0705F9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212" y="2286000"/>
            <a:ext cx="59150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2044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8204" y="228600"/>
            <a:ext cx="3372416" cy="541521"/>
          </a:xfrm>
        </p:spPr>
        <p:txBody>
          <a:bodyPr>
            <a:normAutofit fontScale="90000"/>
          </a:bodyPr>
          <a:lstStyle/>
          <a:p>
            <a:r>
              <a:rPr lang="bg-BG" dirty="0"/>
              <a:t>Резюме: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451" y="770121"/>
            <a:ext cx="8647199" cy="5570355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Едностраничн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приложени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(SPA)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изграден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чрез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HTML5, AJAX и REST +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back-end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Навигацията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в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приложението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се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състои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от DOM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елементи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които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се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показват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скриват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Входът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регистрацията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излизането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обикновено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се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реализира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sessionStorage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CRUD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операциите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изпращат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AJAX заявка и представят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резултатите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след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това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При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редактирането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изтриването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се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налага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първо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да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заредите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елемента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, след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това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да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го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редактирате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потвърдите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изтриването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, след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което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да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публикувате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промени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3464" y="5660363"/>
            <a:ext cx="683161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567" y="3886200"/>
            <a:ext cx="2009177" cy="200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9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A71FCCF-C4EA-48D1-AF02-125AC699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285" y="564026"/>
            <a:ext cx="6560254" cy="453180"/>
          </a:xfrm>
        </p:spPr>
        <p:txBody>
          <a:bodyPr>
            <a:normAutofit fontScale="90000"/>
          </a:bodyPr>
          <a:lstStyle/>
          <a:p>
            <a:r>
              <a:rPr lang="bg-BG" dirty="0"/>
              <a:t>Екран за създаване на книга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B1381A-6A1B-40D4-86B8-6C9F04A29418}"/>
              </a:ext>
            </a:extLst>
          </p:cNvPr>
          <p:cNvGrpSpPr/>
          <p:nvPr/>
        </p:nvGrpSpPr>
        <p:grpSpPr>
          <a:xfrm>
            <a:off x="2927761" y="1295400"/>
            <a:ext cx="6333302" cy="5138205"/>
            <a:chOff x="3122612" y="1199761"/>
            <a:chExt cx="6333302" cy="513820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683962-D77C-4BFE-B351-F8B5FD1BF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2612" y="1199761"/>
              <a:ext cx="6333302" cy="5138205"/>
            </a:xfrm>
            <a:prstGeom prst="roundRect">
              <a:avLst>
                <a:gd name="adj" fmla="val 673"/>
              </a:avLst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8A7623-F6F1-47E2-93CF-10ECEFB4471B}"/>
                </a:ext>
              </a:extLst>
            </p:cNvPr>
            <p:cNvSpPr/>
            <p:nvPr/>
          </p:nvSpPr>
          <p:spPr>
            <a:xfrm>
              <a:off x="5475084" y="1666672"/>
              <a:ext cx="1219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" name="Arrow: Bent 8">
              <a:extLst>
                <a:ext uri="{FF2B5EF4-FFF2-40B4-BE49-F238E27FC236}">
                  <a16:creationId xmlns:a16="http://schemas.microsoft.com/office/drawing/2014/main" id="{67516097-B163-48FA-BAF3-161538A21AD5}"/>
                </a:ext>
              </a:extLst>
            </p:cNvPr>
            <p:cNvSpPr/>
            <p:nvPr/>
          </p:nvSpPr>
          <p:spPr>
            <a:xfrm flipH="1" flipV="1">
              <a:off x="5293500" y="2184653"/>
              <a:ext cx="870660" cy="659860"/>
            </a:xfrm>
            <a:prstGeom prst="bentArrow">
              <a:avLst>
                <a:gd name="adj1" fmla="val 23526"/>
                <a:gd name="adj2" fmla="val 30146"/>
                <a:gd name="adj3" fmla="val 43867"/>
                <a:gd name="adj4" fmla="val 2163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8196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1342</TotalTime>
  <Words>3992</Words>
  <Application>Microsoft Office PowerPoint</Application>
  <PresentationFormat>Custom</PresentationFormat>
  <Paragraphs>689</Paragraphs>
  <Slides>85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Calibri</vt:lpstr>
      <vt:lpstr>Consolas</vt:lpstr>
      <vt:lpstr>Trebuchet MS</vt:lpstr>
      <vt:lpstr>Wingdings 3</vt:lpstr>
      <vt:lpstr>Facet</vt:lpstr>
      <vt:lpstr>PowerPoint Presentation</vt:lpstr>
      <vt:lpstr>The Book Library Project</vt:lpstr>
      <vt:lpstr>The "Book Library" App</vt:lpstr>
      <vt:lpstr>Началния екран</vt:lpstr>
      <vt:lpstr>Екран за вход</vt:lpstr>
      <vt:lpstr>Екран за вход: Невалидно влизане</vt:lpstr>
      <vt:lpstr>Екран за регистрация</vt:lpstr>
      <vt:lpstr>Екран на списъка с книги</vt:lpstr>
      <vt:lpstr>Екран за създаване на книга</vt:lpstr>
      <vt:lpstr>Екран за редактиране на книга</vt:lpstr>
      <vt:lpstr>Екран за изтриване на книга</vt:lpstr>
      <vt:lpstr>Екран за излизане</vt:lpstr>
      <vt:lpstr>The Kinvey-Based Back-End</vt:lpstr>
      <vt:lpstr>Създай Kinvey App</vt:lpstr>
      <vt:lpstr>Създай колекция Books </vt:lpstr>
      <vt:lpstr>PowerPoint Presentation</vt:lpstr>
      <vt:lpstr>Тествай Kinvey Back-End: Създаване на потребител</vt:lpstr>
      <vt:lpstr>Вход на потребител</vt:lpstr>
      <vt:lpstr>Списък на всички книги</vt:lpstr>
      <vt:lpstr>Създай нова книга</vt:lpstr>
      <vt:lpstr>Test the Kinvey Back-End: Edit Book</vt:lpstr>
      <vt:lpstr>Test the Kinvey Back-End: Delete Book</vt:lpstr>
      <vt:lpstr>Създайте скелета на приложението</vt:lpstr>
      <vt:lpstr>Създайте структурата на проекта Ресурси може да намерите тук. https://github.com/profjordanov/hybrid-app-development/raw/master/03.%20Async%20JS/Library.zip</vt:lpstr>
      <vt:lpstr>Започнете с HTML страницата : books.html</vt:lpstr>
      <vt:lpstr>HTML структура на тялото</vt:lpstr>
      <vt:lpstr>Основна навигация (Меню)</vt:lpstr>
      <vt:lpstr>Раздели на приложения</vt:lpstr>
      <vt:lpstr>Изглед за вход</vt:lpstr>
      <vt:lpstr>Изглед за регистрация</vt:lpstr>
      <vt:lpstr>Изглед за книгите</vt:lpstr>
      <vt:lpstr>Изглед за създаване на книга</vt:lpstr>
      <vt:lpstr>Изглед за редактиране на книга</vt:lpstr>
      <vt:lpstr>CSS: Оформете лентата за навигация (меню)</vt:lpstr>
      <vt:lpstr>Оформете секциите и таблиците</vt:lpstr>
      <vt:lpstr>Оформете полетата за зареждане / информация / грешка</vt:lpstr>
      <vt:lpstr>Оформете долния колонтитул на приложението</vt:lpstr>
      <vt:lpstr>Тествайте скелета на приложението</vt:lpstr>
      <vt:lpstr>Session / Local Storage</vt:lpstr>
      <vt:lpstr>Session / Local Storage – Overview</vt:lpstr>
      <vt:lpstr>Local Storage</vt:lpstr>
      <vt:lpstr>PowerPoint Presentation</vt:lpstr>
      <vt:lpstr>Структура на приложението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Тествайте навигацията в приложението</vt:lpstr>
      <vt:lpstr>Вход / Регистрация / Изход</vt:lpstr>
      <vt:lpstr>App Constants</vt:lpstr>
      <vt:lpstr>Регистрация на потребител: Заявка AJAX</vt:lpstr>
      <vt:lpstr>Регистрация на потребител: След заявка за AJAX</vt:lpstr>
      <vt:lpstr>Запомнете данните за удостоверяване на потребителя</vt:lpstr>
      <vt:lpstr>Обработка на AJAX грешки : Покажете полето за грешка</vt:lpstr>
      <vt:lpstr>Показване на информация / съобщение за грешка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Прилагане на CRUD операции</vt:lpstr>
      <vt:lpstr>Списък на книгите: Заявка AJAX</vt:lpstr>
      <vt:lpstr>Kinvey Authorization Headers</vt:lpstr>
      <vt:lpstr>Списък на книгите: След заявка за AJAX</vt:lpstr>
      <vt:lpstr>Показване на единична книга</vt:lpstr>
      <vt:lpstr>Тест: Списък на книгите</vt:lpstr>
      <vt:lpstr>Създайте нова книга: Заявка AJAX</vt:lpstr>
      <vt:lpstr>Създаване на нова книга: След заявка AJAX</vt:lpstr>
      <vt:lpstr>Показване на Редактиране / Изтриване на връзки</vt:lpstr>
      <vt:lpstr>Изтриване на книга: Заявка AJAX</vt:lpstr>
      <vt:lpstr>Тест: Изтриване на книга</vt:lpstr>
      <vt:lpstr>Зареждане на книга за редактиране: AJAX заявка</vt:lpstr>
      <vt:lpstr>Зареждане на книга за редактиране: След заявка AJAX</vt:lpstr>
      <vt:lpstr>Редактиране на книга: Заявка AJAX</vt:lpstr>
      <vt:lpstr>Редактиране на книга: Заявка AJAX (2)</vt:lpstr>
      <vt:lpstr>Създайте ново GitHub repository</vt:lpstr>
      <vt:lpstr>PowerPoint Presentation</vt:lpstr>
      <vt:lpstr>PowerPoint Presentation</vt:lpstr>
      <vt:lpstr>След няколко минути, отидете на съответния адрес: https://{username}.github.io/ Там трябва нашата библиотека да е качена и да работи успешно!</vt:lpstr>
      <vt:lpstr>Резюме: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Apps (SPA) with AJAX, REST and Kinvey</dc:title>
  <dc:subject>JavaScript Applications - Practical Training Course @ SoftUni</dc:subject>
  <dc:creator>Software University Foundation</dc:creator>
  <cp:keywords>JS, JavaScript, programming, course, AJAX, jQuery, REST, SoftUni, Software University</cp:keywords>
  <dc:description>JavaScript Applications Course @ SoftUni - https://softuni.bg/courses/javascript-applications</dc:description>
  <cp:lastModifiedBy>Yordanov, Yordan (Varna) BGR</cp:lastModifiedBy>
  <cp:revision>272</cp:revision>
  <dcterms:created xsi:type="dcterms:W3CDTF">2014-01-02T17:00:34Z</dcterms:created>
  <dcterms:modified xsi:type="dcterms:W3CDTF">2020-12-14T13:29:01Z</dcterms:modified>
  <cp:category>JS, JavaScript, front-end, AJAX, REST, ES6,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