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6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3" r:id="rId2"/>
    <p:sldId id="266" r:id="rId3"/>
    <p:sldId id="347" r:id="rId4"/>
    <p:sldId id="268" r:id="rId5"/>
    <p:sldId id="280" r:id="rId6"/>
    <p:sldId id="282" r:id="rId7"/>
    <p:sldId id="348" r:id="rId8"/>
    <p:sldId id="349" r:id="rId9"/>
    <p:sldId id="271" r:id="rId10"/>
    <p:sldId id="283" r:id="rId11"/>
    <p:sldId id="350" r:id="rId12"/>
    <p:sldId id="351" r:id="rId13"/>
    <p:sldId id="352" r:id="rId14"/>
    <p:sldId id="354" r:id="rId15"/>
    <p:sldId id="353" r:id="rId16"/>
    <p:sldId id="355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Roth (mroth3)" initials="MR(" lastIdx="1" clrIdx="0">
    <p:extLst>
      <p:ext uri="{19B8F6BF-5375-455C-9EA6-DF929625EA0E}">
        <p15:presenceInfo xmlns:p15="http://schemas.microsoft.com/office/powerpoint/2012/main" userId="Maik Roth (mroth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7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624D-B59A-4A66-8C14-168E0681152D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338F-CA7E-498D-9D65-6897E9D5D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D344F-C9C7-4BD5-899E-D5917C59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D9A6B-F817-4740-AF01-5F246484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FE01D-0BB1-49A2-8AC4-82938B93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CCE-A6CC-497D-88AD-C2BFD862DD2C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8C620-F786-4E4D-B19A-AC944B4C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46BB8-3EBF-4734-9603-AE53EA2B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8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E2218-70F0-4B39-909F-93646856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15633D-2B97-4F81-8003-0F20E81C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02E9F-43AB-4F7C-AE57-7473E9D8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0EE5-4E2C-4CF0-94E3-55C8F489F083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696214-9AE8-4F7A-A489-6949E03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C5369-FDD4-42B2-896A-E44C9B32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7B4283-DCBE-49C2-8FBC-540F79BA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C23115-9A22-49FA-9F38-FCD73C41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15641-623A-4282-AF18-E76A3FD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0573-A2C8-41B0-8EBE-682B2E251EF3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FA950-99D3-4E04-8229-8A14DCEC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7ABEF-19B4-4B00-AC79-CFA6F72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B032-97D2-4A5F-BECB-2B4CD230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AD6CF-0808-4802-AE78-119772CF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54062-CEC9-4379-9A5C-4DCAE011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14E-E005-480C-B872-35B889EBCD81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3EF4B-690E-4368-993F-329CF240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81223-B4ED-4E37-B7C5-D05E80E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4D664-90BA-4D9F-AD63-62FF73D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64B60-5963-4961-A2F9-3F40CB58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26DD6-CE5A-4405-85AB-4A285E9F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CEB-118B-4AFC-9FD2-F1519B46BFDD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C2C42-9E84-4ED5-826C-1FC1F990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3519F-43B4-4544-950B-02C4190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FBABF-A612-4408-A5E2-DF9A8875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3DBF3-24E5-47A2-A69E-5B34C0C1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C8E30D-F7C0-4B64-8E49-0A24B776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8FF0A2-5B5E-4322-86AF-F22553FB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6F4-AAC8-4D7A-9A6B-A89D609DC1F3}" type="datetime1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AE713-9AF3-4EAD-81FF-AF129B79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29CF3-8977-40D8-AA77-64D4EF3C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2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CDDD7-2B95-4361-B74B-3CC66BD5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000F5-8914-41D0-8F82-C5315208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1B970B-03B4-4634-9651-01868499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8B9E0D-8FFA-49F1-94AA-C2423C74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E8868-FFF6-4FE1-9A32-26ABC6FB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408B4-4858-44E2-B73A-8DCCF1A9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DD00-24AF-4AA8-935D-11AC0924081E}" type="datetime1">
              <a:rPr lang="de-DE" smtClean="0"/>
              <a:t>26.11.2022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C2F33B-5F93-44EB-B336-DC6FC9C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3AE6F3-39F1-49FB-B825-882BBEDA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0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301-C97B-4379-B4B0-99A0F989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7750F1-B429-4031-8443-45F3572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0024-D118-40BE-A054-96B293995719}" type="datetime1">
              <a:rPr lang="de-DE" smtClean="0"/>
              <a:t>26.11.2022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554AA8-5749-4588-874D-1357C1FF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989C24-C620-4D9D-B660-99EBD045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8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981049-FE4E-4D66-8D28-1C4CBF9E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5BDD-A6D7-4298-BBC1-E26548DE9468}" type="datetime1">
              <a:rPr lang="de-DE" smtClean="0"/>
              <a:t>26.11.2022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9B1A3-3D15-415E-A333-A693944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4BFF08-A150-4B12-9E19-C7B6B24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1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01655-7EA8-49E7-BEF4-506ABAB1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653CE-92E2-4EDE-B9C3-662BFB18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81FF94-CF18-42D2-AB1B-8DB37D6F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F7698F-67B7-477E-A361-3FE95183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C98-4520-478E-BDA8-686B4364A0CE}" type="datetime1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17A8D-CD95-4BDD-BE70-840C8433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37DC9B-92FC-407C-892C-CF584834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1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A55D-45CA-41DA-881E-A6E135EA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9E5FE6-B556-441B-9508-414F533A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EEC659-6ADC-4F7D-B4B4-53A0075A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7B1D8E-4DE5-4CFA-9042-DCC4DEC4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92C8-ACD1-4022-9C02-A026EAB22C40}" type="datetime1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0126A-E198-4872-ACA6-EF0E614B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FC661-4F62-4E90-B910-6262392A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DD4C06-F71D-46A7-A91C-95E418BA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CCC90-3A1E-4EF7-8A25-011DE6E1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6D23B-211A-46D3-85BF-E572FF1CD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DEAB-A863-430F-8962-047DF4083C8E}" type="datetime1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15C33-36C5-4CE1-9208-5E490F3A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05A5F-3487-4BEA-9822-F29B250BF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55D2-2FE0-42DA-BA33-A5AAE8282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1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E9B3B9-FB97-4A60-9ED4-54E46A0CE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84" y="252687"/>
            <a:ext cx="5677264" cy="921864"/>
          </a:xfrm>
        </p:spPr>
        <p:txBody>
          <a:bodyPr>
            <a:normAutofit fontScale="90000"/>
          </a:bodyPr>
          <a:lstStyle/>
          <a:p>
            <a:r>
              <a:rPr lang="de-DE" sz="60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Bildersuchmaschine</a:t>
            </a:r>
            <a:endParaRPr lang="de-DE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722ADF2-B423-4F09-BEF6-5FF389E1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5" y="1054869"/>
            <a:ext cx="3634419" cy="492290"/>
          </a:xfrm>
        </p:spPr>
        <p:txBody>
          <a:bodyPr/>
          <a:lstStyle/>
          <a:p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Algorithmik Praktikum 1</a:t>
            </a:r>
            <a:endParaRPr lang="de-DE" sz="32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8" y="200499"/>
            <a:ext cx="1562482" cy="92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7EB58F3-4CF1-4C16-8811-77D560F92735}"/>
              </a:ext>
            </a:extLst>
          </p:cNvPr>
          <p:cNvSpPr txBox="1"/>
          <p:nvPr/>
        </p:nvSpPr>
        <p:spPr>
          <a:xfrm>
            <a:off x="9680481" y="6072726"/>
            <a:ext cx="20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Prof. Dr. Daniel </a:t>
            </a:r>
            <a:r>
              <a:rPr lang="de-DE" sz="16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Gaida</a:t>
            </a:r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Sven </a:t>
            </a:r>
            <a:r>
              <a:rPr lang="de-DE" sz="16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Kullack</a:t>
            </a:r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8E36790-0C25-41FB-B097-964F937E133A}"/>
              </a:ext>
            </a:extLst>
          </p:cNvPr>
          <p:cNvSpPr txBox="1"/>
          <p:nvPr/>
        </p:nvSpPr>
        <p:spPr>
          <a:xfrm>
            <a:off x="257220" y="5087841"/>
            <a:ext cx="286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de-DE" sz="1600" b="1" dirty="0">
              <a:solidFill>
                <a:schemeClr val="bg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Kai Kawamura 	11149431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192D09-09B9-88F9-6FA8-A354662D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2" y="2374376"/>
            <a:ext cx="1320649" cy="11308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0BCAD9-933D-1CD2-539B-B92A95133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1863932"/>
            <a:ext cx="3226131" cy="32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8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(1)</a:t>
            </a:r>
            <a:r>
              <a:rPr lang="de-DE" sz="2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583EF7-18B2-8E61-66DF-38298EBA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1154892"/>
            <a:ext cx="5578377" cy="16347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74B27EEA-7E0E-24E9-8CE0-E9D7669A070E}"/>
              </a:ext>
            </a:extLst>
          </p:cNvPr>
          <p:cNvSpPr/>
          <p:nvPr/>
        </p:nvSpPr>
        <p:spPr>
          <a:xfrm>
            <a:off x="8687144" y="1732420"/>
            <a:ext cx="511908" cy="9144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C496A24-708B-86E7-6A52-1EAB6EC26BB0}"/>
              </a:ext>
            </a:extLst>
          </p:cNvPr>
          <p:cNvSpPr txBox="1"/>
          <p:nvPr/>
        </p:nvSpPr>
        <p:spPr>
          <a:xfrm>
            <a:off x="9199052" y="2004954"/>
            <a:ext cx="90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500241B-A607-E01B-C9AC-0F7B5B222900}"/>
              </a:ext>
            </a:extLst>
          </p:cNvPr>
          <p:cNvSpPr txBox="1"/>
          <p:nvPr/>
        </p:nvSpPr>
        <p:spPr>
          <a:xfrm>
            <a:off x="3460698" y="3300676"/>
            <a:ext cx="34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f(n) = </a:t>
            </a:r>
            <a:r>
              <a:rPr lang="de-DE" dirty="0">
                <a:solidFill>
                  <a:srgbClr val="FF0000"/>
                </a:solidFill>
              </a:rPr>
              <a:t>4</a:t>
            </a:r>
            <a:r>
              <a:rPr lang="de-DE" dirty="0"/>
              <a:t>  </a:t>
            </a:r>
            <a:r>
              <a:rPr lang="de-DE" dirty="0">
                <a:sym typeface="Symbol" panose="05050102010706020507" pitchFamily="18" charset="2"/>
              </a:rPr>
              <a:t>  (1)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6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583EF7-18B2-8E61-66DF-38298EBA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1154892"/>
            <a:ext cx="5578377" cy="16347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ADE946-056D-876C-E161-7AB1C82D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22" y="1195746"/>
            <a:ext cx="5466012" cy="1769392"/>
          </a:xfrm>
          <a:prstGeom prst="rect">
            <a:avLst/>
          </a:prstGeom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6633081-D829-EE77-2275-C904F1D35F98}"/>
              </a:ext>
            </a:extLst>
          </p:cNvPr>
          <p:cNvSpPr/>
          <p:nvPr/>
        </p:nvSpPr>
        <p:spPr>
          <a:xfrm>
            <a:off x="6962413" y="1485240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9462D9C-D21D-7769-7E23-991D25386DAB}"/>
              </a:ext>
            </a:extLst>
          </p:cNvPr>
          <p:cNvSpPr/>
          <p:nvPr/>
        </p:nvSpPr>
        <p:spPr>
          <a:xfrm>
            <a:off x="8830734" y="1820333"/>
            <a:ext cx="264450" cy="97264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E91D5F-D3A2-A9EC-415B-50CA4A1E49E3}"/>
              </a:ext>
            </a:extLst>
          </p:cNvPr>
          <p:cNvSpPr txBox="1"/>
          <p:nvPr/>
        </p:nvSpPr>
        <p:spPr>
          <a:xfrm>
            <a:off x="7201775" y="1406407"/>
            <a:ext cx="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7A949E-515C-B8E3-6EDA-4B5CB3F456B5}"/>
              </a:ext>
            </a:extLst>
          </p:cNvPr>
          <p:cNvSpPr txBox="1"/>
          <p:nvPr/>
        </p:nvSpPr>
        <p:spPr>
          <a:xfrm>
            <a:off x="9095184" y="2121987"/>
            <a:ext cx="8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??? + 1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A1CE3B4-4859-1227-5D8F-5119DA3B51FE}"/>
              </a:ext>
            </a:extLst>
          </p:cNvPr>
          <p:cNvCxnSpPr/>
          <p:nvPr/>
        </p:nvCxnSpPr>
        <p:spPr>
          <a:xfrm>
            <a:off x="4555067" y="19558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583EF7-18B2-8E61-66DF-38298EBA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1154892"/>
            <a:ext cx="5578377" cy="16347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ADE946-056D-876C-E161-7AB1C82D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22" y="1195746"/>
            <a:ext cx="5466012" cy="1769392"/>
          </a:xfrm>
          <a:prstGeom prst="rect">
            <a:avLst/>
          </a:prstGeom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6633081-D829-EE77-2275-C904F1D35F98}"/>
              </a:ext>
            </a:extLst>
          </p:cNvPr>
          <p:cNvSpPr/>
          <p:nvPr/>
        </p:nvSpPr>
        <p:spPr>
          <a:xfrm>
            <a:off x="6962413" y="1485240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9462D9C-D21D-7769-7E23-991D25386DAB}"/>
              </a:ext>
            </a:extLst>
          </p:cNvPr>
          <p:cNvSpPr/>
          <p:nvPr/>
        </p:nvSpPr>
        <p:spPr>
          <a:xfrm>
            <a:off x="8830734" y="1820333"/>
            <a:ext cx="264450" cy="97264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E91D5F-D3A2-A9EC-415B-50CA4A1E49E3}"/>
              </a:ext>
            </a:extLst>
          </p:cNvPr>
          <p:cNvSpPr txBox="1"/>
          <p:nvPr/>
        </p:nvSpPr>
        <p:spPr>
          <a:xfrm>
            <a:off x="7201775" y="1406407"/>
            <a:ext cx="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163956-72B3-675F-D16C-8BC72320D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01" y="1205694"/>
            <a:ext cx="5820783" cy="3801494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284F917E-8AE3-57A9-AE56-20ACBCE8244A}"/>
              </a:ext>
            </a:extLst>
          </p:cNvPr>
          <p:cNvSpPr/>
          <p:nvPr/>
        </p:nvSpPr>
        <p:spPr>
          <a:xfrm>
            <a:off x="7747138" y="1485240"/>
            <a:ext cx="287552" cy="1046293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B4DC17-963B-7C2E-2B3D-4D4EABCD7A0E}"/>
              </a:ext>
            </a:extLst>
          </p:cNvPr>
          <p:cNvSpPr txBox="1"/>
          <p:nvPr/>
        </p:nvSpPr>
        <p:spPr>
          <a:xfrm>
            <a:off x="8038326" y="1813671"/>
            <a:ext cx="10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???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5E72D21-4E57-F9BF-33DF-AE8436193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400" y="1195745"/>
            <a:ext cx="6199799" cy="3801457"/>
          </a:xfrm>
          <a:prstGeom prst="rect">
            <a:avLst/>
          </a:prstGeom>
        </p:spPr>
      </p:pic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C15FE100-519C-2782-27DC-05A5A7AE9C16}"/>
              </a:ext>
            </a:extLst>
          </p:cNvPr>
          <p:cNvSpPr/>
          <p:nvPr/>
        </p:nvSpPr>
        <p:spPr>
          <a:xfrm>
            <a:off x="7645400" y="1529220"/>
            <a:ext cx="389290" cy="101226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2F4A2B2-092A-A5C1-E351-D56ACB9027B5}"/>
              </a:ext>
            </a:extLst>
          </p:cNvPr>
          <p:cNvSpPr txBox="1"/>
          <p:nvPr/>
        </p:nvSpPr>
        <p:spPr>
          <a:xfrm>
            <a:off x="8094997" y="1847645"/>
            <a:ext cx="10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</a:t>
            </a:r>
            <a:r>
              <a:rPr lang="de-DE" dirty="0"/>
              <a:t>???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3EFA4B6E-80CE-3E61-8AD6-DC66D22E232D}"/>
              </a:ext>
            </a:extLst>
          </p:cNvPr>
          <p:cNvSpPr/>
          <p:nvPr/>
        </p:nvSpPr>
        <p:spPr>
          <a:xfrm>
            <a:off x="6815667" y="3221876"/>
            <a:ext cx="146746" cy="359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7341A4-6BC0-6FCC-81AD-1832E4A7DA12}"/>
              </a:ext>
            </a:extLst>
          </p:cNvPr>
          <p:cNvSpPr txBox="1"/>
          <p:nvPr/>
        </p:nvSpPr>
        <p:spPr>
          <a:xfrm>
            <a:off x="6987813" y="3212068"/>
            <a:ext cx="9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 + 1</a:t>
            </a: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CB8891EC-D956-4095-3F16-6D3012E00D09}"/>
              </a:ext>
            </a:extLst>
          </p:cNvPr>
          <p:cNvSpPr/>
          <p:nvPr/>
        </p:nvSpPr>
        <p:spPr>
          <a:xfrm>
            <a:off x="9029650" y="3705503"/>
            <a:ext cx="146746" cy="359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2235816-3638-AFFC-9C51-2EC71485D60F}"/>
              </a:ext>
            </a:extLst>
          </p:cNvPr>
          <p:cNvSpPr txBox="1"/>
          <p:nvPr/>
        </p:nvSpPr>
        <p:spPr>
          <a:xfrm>
            <a:off x="9176396" y="3695695"/>
            <a:ext cx="11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</a:t>
            </a:r>
            <a:r>
              <a:rPr lang="de-DE" dirty="0"/>
              <a:t>???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4BE10C-DDDC-8B63-3435-70868E15DF12}"/>
              </a:ext>
            </a:extLst>
          </p:cNvPr>
          <p:cNvSpPr txBox="1"/>
          <p:nvPr/>
        </p:nvSpPr>
        <p:spPr>
          <a:xfrm>
            <a:off x="9176396" y="4283722"/>
            <a:ext cx="11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</a:t>
            </a:r>
            <a:r>
              <a:rPr lang="de-DE" dirty="0"/>
              <a:t>???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6167084-A726-8317-F613-205377D7A778}"/>
              </a:ext>
            </a:extLst>
          </p:cNvPr>
          <p:cNvCxnSpPr/>
          <p:nvPr/>
        </p:nvCxnSpPr>
        <p:spPr>
          <a:xfrm>
            <a:off x="5308600" y="196426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900CAE7-35EE-814F-47EE-3E196CD318C3}"/>
              </a:ext>
            </a:extLst>
          </p:cNvPr>
          <p:cNvCxnSpPr/>
          <p:nvPr/>
        </p:nvCxnSpPr>
        <p:spPr>
          <a:xfrm>
            <a:off x="5300133" y="414122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17CF614-3E3F-3DCD-0FE9-8DB090E288D3}"/>
              </a:ext>
            </a:extLst>
          </p:cNvPr>
          <p:cNvCxnSpPr/>
          <p:nvPr/>
        </p:nvCxnSpPr>
        <p:spPr>
          <a:xfrm>
            <a:off x="5291667" y="467157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FE06F8F-112A-D06A-918C-811A5BE7332B}"/>
              </a:ext>
            </a:extLst>
          </p:cNvPr>
          <p:cNvSpPr/>
          <p:nvPr/>
        </p:nvSpPr>
        <p:spPr>
          <a:xfrm>
            <a:off x="6723142" y="4726736"/>
            <a:ext cx="146746" cy="187342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E03198E-DE1E-0157-B097-9FF3E234830B}"/>
              </a:ext>
            </a:extLst>
          </p:cNvPr>
          <p:cNvSpPr txBox="1"/>
          <p:nvPr/>
        </p:nvSpPr>
        <p:spPr>
          <a:xfrm>
            <a:off x="6843548" y="4627870"/>
            <a:ext cx="7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CA6B1184-1E56-A911-4AB4-15CDA842CEE8}"/>
              </a:ext>
            </a:extLst>
          </p:cNvPr>
          <p:cNvSpPr/>
          <p:nvPr/>
        </p:nvSpPr>
        <p:spPr>
          <a:xfrm>
            <a:off x="8989044" y="4210040"/>
            <a:ext cx="146746" cy="51669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7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C5C93C0-A9A6-44B2-A746-57A4146A2C04}"/>
                  </a:ext>
                </a:extLst>
              </p:cNvPr>
              <p:cNvSpPr/>
              <p:nvPr/>
            </p:nvSpPr>
            <p:spPr>
              <a:xfrm>
                <a:off x="3173146" y="7197"/>
                <a:ext cx="9008286" cy="685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Geben Sie hier eine Formel ein.</a:t>
                    </a:fld>
                  </m:oMath>
                </a14:m>
                <a:r>
                  <a:rPr lang="de-D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Mathematische Grundlagen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C5C93C0-A9A6-44B2-A746-57A4146A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46" y="7197"/>
                <a:ext cx="9008286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fik 33">
            <a:extLst>
              <a:ext uri="{FF2B5EF4-FFF2-40B4-BE49-F238E27FC236}">
                <a16:creationId xmlns:a16="http://schemas.microsoft.com/office/drawing/2014/main" id="{BAD855AE-507C-A124-BB06-A85B6825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927820"/>
            <a:ext cx="5767021" cy="2206726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3EFA4B6E-80CE-3E61-8AD6-DC66D22E232D}"/>
              </a:ext>
            </a:extLst>
          </p:cNvPr>
          <p:cNvSpPr/>
          <p:nvPr/>
        </p:nvSpPr>
        <p:spPr>
          <a:xfrm>
            <a:off x="6912217" y="1330012"/>
            <a:ext cx="146746" cy="359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7341A4-6BC0-6FCC-81AD-1832E4A7DA12}"/>
              </a:ext>
            </a:extLst>
          </p:cNvPr>
          <p:cNvSpPr txBox="1"/>
          <p:nvPr/>
        </p:nvSpPr>
        <p:spPr>
          <a:xfrm>
            <a:off x="7084363" y="1320204"/>
            <a:ext cx="9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 + 1</a:t>
            </a: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CB8891EC-D956-4095-3F16-6D3012E00D09}"/>
              </a:ext>
            </a:extLst>
          </p:cNvPr>
          <p:cNvSpPr/>
          <p:nvPr/>
        </p:nvSpPr>
        <p:spPr>
          <a:xfrm>
            <a:off x="9126200" y="1813639"/>
            <a:ext cx="146746" cy="359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B7412B75-179E-8737-2E55-77703E345F97}"/>
              </a:ext>
            </a:extLst>
          </p:cNvPr>
          <p:cNvSpPr/>
          <p:nvPr/>
        </p:nvSpPr>
        <p:spPr>
          <a:xfrm>
            <a:off x="9085594" y="2318176"/>
            <a:ext cx="146746" cy="516696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2235816-3638-AFFC-9C51-2EC71485D60F}"/>
              </a:ext>
            </a:extLst>
          </p:cNvPr>
          <p:cNvSpPr txBox="1"/>
          <p:nvPr/>
        </p:nvSpPr>
        <p:spPr>
          <a:xfrm>
            <a:off x="9272946" y="1803831"/>
            <a:ext cx="11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</a:t>
            </a:r>
            <a:r>
              <a:rPr lang="de-DE" dirty="0"/>
              <a:t>???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4BE10C-DDDC-8B63-3435-70868E15DF12}"/>
              </a:ext>
            </a:extLst>
          </p:cNvPr>
          <p:cNvSpPr txBox="1"/>
          <p:nvPr/>
        </p:nvSpPr>
        <p:spPr>
          <a:xfrm>
            <a:off x="9272946" y="2391858"/>
            <a:ext cx="112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</a:t>
            </a:r>
            <a:r>
              <a:rPr lang="de-DE" dirty="0"/>
              <a:t>???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900CAE7-35EE-814F-47EE-3E196CD318C3}"/>
              </a:ext>
            </a:extLst>
          </p:cNvPr>
          <p:cNvCxnSpPr/>
          <p:nvPr/>
        </p:nvCxnSpPr>
        <p:spPr>
          <a:xfrm>
            <a:off x="5401733" y="2240065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17CF614-3E3F-3DCD-0FE9-8DB090E288D3}"/>
              </a:ext>
            </a:extLst>
          </p:cNvPr>
          <p:cNvCxnSpPr/>
          <p:nvPr/>
        </p:nvCxnSpPr>
        <p:spPr>
          <a:xfrm>
            <a:off x="5401733" y="2775248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DBE951A-CC5C-0527-DC98-686CFA4CDE23}"/>
              </a:ext>
            </a:extLst>
          </p:cNvPr>
          <p:cNvSpPr/>
          <p:nvPr/>
        </p:nvSpPr>
        <p:spPr>
          <a:xfrm>
            <a:off x="6819692" y="2834872"/>
            <a:ext cx="146746" cy="187342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7691C6-5CE8-F322-2901-2F82C26FD1AA}"/>
              </a:ext>
            </a:extLst>
          </p:cNvPr>
          <p:cNvSpPr txBox="1"/>
          <p:nvPr/>
        </p:nvSpPr>
        <p:spPr>
          <a:xfrm>
            <a:off x="6940098" y="2736006"/>
            <a:ext cx="7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DE7561B-48D2-ABC8-E9C6-417F3BE72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873" y="3420620"/>
            <a:ext cx="4751806" cy="2291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FD36288-26B5-9788-A90B-8C24881A432D}"/>
                  </a:ext>
                </a:extLst>
              </p:cNvPr>
              <p:cNvSpPr txBox="1"/>
              <p:nvPr/>
            </p:nvSpPr>
            <p:spPr>
              <a:xfrm>
                <a:off x="8610134" y="4110918"/>
                <a:ext cx="31386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𝑓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∈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(1)</m:t>
                      </m:r>
                    </m:oMath>
                  </m:oMathPara>
                </a14:m>
                <a:endParaRPr lang="de-DE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entspricht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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Wir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sind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Fall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2:</m:t>
                      </m:r>
                    </m:oMath>
                  </m:oMathPara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FD36288-26B5-9788-A90B-8C24881A4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134" y="4110918"/>
                <a:ext cx="3138660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64299935-7CAD-F42F-5029-237D91B72550}"/>
                  </a:ext>
                </a:extLst>
              </p:cNvPr>
              <p:cNvSpPr txBox="1"/>
              <p:nvPr/>
            </p:nvSpPr>
            <p:spPr>
              <a:xfrm>
                <a:off x="8627307" y="3429000"/>
                <a:ext cx="3138441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i="1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falls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sonst</m:t>
                            </m:r>
                          </m:e>
                        </m:eqAr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64299935-7CAD-F42F-5029-237D91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07" y="3429000"/>
                <a:ext cx="3138441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583EF7-18B2-8E61-66DF-38298EBA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1154892"/>
            <a:ext cx="5578377" cy="16347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ADE946-056D-876C-E161-7AB1C82D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22" y="1195746"/>
            <a:ext cx="5466012" cy="1769392"/>
          </a:xfrm>
          <a:prstGeom prst="rect">
            <a:avLst/>
          </a:prstGeom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6633081-D829-EE77-2275-C904F1D35F98}"/>
              </a:ext>
            </a:extLst>
          </p:cNvPr>
          <p:cNvSpPr/>
          <p:nvPr/>
        </p:nvSpPr>
        <p:spPr>
          <a:xfrm>
            <a:off x="6962413" y="1485240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9462D9C-D21D-7769-7E23-991D25386DAB}"/>
              </a:ext>
            </a:extLst>
          </p:cNvPr>
          <p:cNvSpPr/>
          <p:nvPr/>
        </p:nvSpPr>
        <p:spPr>
          <a:xfrm>
            <a:off x="8830734" y="1820333"/>
            <a:ext cx="264450" cy="97264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E91D5F-D3A2-A9EC-415B-50CA4A1E49E3}"/>
              </a:ext>
            </a:extLst>
          </p:cNvPr>
          <p:cNvSpPr txBox="1"/>
          <p:nvPr/>
        </p:nvSpPr>
        <p:spPr>
          <a:xfrm>
            <a:off x="7201775" y="1406407"/>
            <a:ext cx="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163956-72B3-675F-D16C-8BC72320D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01" y="1205694"/>
            <a:ext cx="5820783" cy="3801494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284F917E-8AE3-57A9-AE56-20ACBCE8244A}"/>
              </a:ext>
            </a:extLst>
          </p:cNvPr>
          <p:cNvSpPr/>
          <p:nvPr/>
        </p:nvSpPr>
        <p:spPr>
          <a:xfrm>
            <a:off x="7747138" y="1485240"/>
            <a:ext cx="287552" cy="1046293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B4DC17-963B-7C2E-2B3D-4D4EABCD7A0E}"/>
              </a:ext>
            </a:extLst>
          </p:cNvPr>
          <p:cNvSpPr txBox="1"/>
          <p:nvPr/>
        </p:nvSpPr>
        <p:spPr>
          <a:xfrm>
            <a:off x="8038326" y="1813671"/>
            <a:ext cx="10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 + ???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5E72D21-4E57-F9BF-33DF-AE8436193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400" y="1195745"/>
            <a:ext cx="6199799" cy="3801457"/>
          </a:xfrm>
          <a:prstGeom prst="rect">
            <a:avLst/>
          </a:prstGeom>
        </p:spPr>
      </p:pic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C15FE100-519C-2782-27DC-05A5A7AE9C16}"/>
              </a:ext>
            </a:extLst>
          </p:cNvPr>
          <p:cNvSpPr/>
          <p:nvPr/>
        </p:nvSpPr>
        <p:spPr>
          <a:xfrm>
            <a:off x="7645400" y="1529220"/>
            <a:ext cx="389290" cy="101226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3EFA4B6E-80CE-3E61-8AD6-DC66D22E232D}"/>
              </a:ext>
            </a:extLst>
          </p:cNvPr>
          <p:cNvSpPr/>
          <p:nvPr/>
        </p:nvSpPr>
        <p:spPr>
          <a:xfrm>
            <a:off x="6815667" y="3221876"/>
            <a:ext cx="146746" cy="359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7341A4-6BC0-6FCC-81AD-1832E4A7DA12}"/>
              </a:ext>
            </a:extLst>
          </p:cNvPr>
          <p:cNvSpPr txBox="1"/>
          <p:nvPr/>
        </p:nvSpPr>
        <p:spPr>
          <a:xfrm>
            <a:off x="6987813" y="3212068"/>
            <a:ext cx="17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Basisfall</a:t>
            </a:r>
            <a:r>
              <a:rPr lang="de-DE" dirty="0">
                <a:solidFill>
                  <a:srgbClr val="FF0000"/>
                </a:solidFill>
              </a:rPr>
              <a:t> 1 + 1 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6167084-A726-8317-F613-205377D7A778}"/>
              </a:ext>
            </a:extLst>
          </p:cNvPr>
          <p:cNvCxnSpPr/>
          <p:nvPr/>
        </p:nvCxnSpPr>
        <p:spPr>
          <a:xfrm>
            <a:off x="5308600" y="196426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900CAE7-35EE-814F-47EE-3E196CD318C3}"/>
              </a:ext>
            </a:extLst>
          </p:cNvPr>
          <p:cNvCxnSpPr/>
          <p:nvPr/>
        </p:nvCxnSpPr>
        <p:spPr>
          <a:xfrm>
            <a:off x="5300133" y="414122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17CF614-3E3F-3DCD-0FE9-8DB090E288D3}"/>
              </a:ext>
            </a:extLst>
          </p:cNvPr>
          <p:cNvCxnSpPr/>
          <p:nvPr/>
        </p:nvCxnSpPr>
        <p:spPr>
          <a:xfrm>
            <a:off x="5291667" y="4671577"/>
            <a:ext cx="69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FE06F8F-112A-D06A-918C-811A5BE7332B}"/>
              </a:ext>
            </a:extLst>
          </p:cNvPr>
          <p:cNvSpPr/>
          <p:nvPr/>
        </p:nvSpPr>
        <p:spPr>
          <a:xfrm>
            <a:off x="6723142" y="4726736"/>
            <a:ext cx="146746" cy="187342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E03198E-DE1E-0157-B097-9FF3E234830B}"/>
              </a:ext>
            </a:extLst>
          </p:cNvPr>
          <p:cNvSpPr txBox="1"/>
          <p:nvPr/>
        </p:nvSpPr>
        <p:spPr>
          <a:xfrm>
            <a:off x="6843548" y="4627870"/>
            <a:ext cx="7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A1014CFD-2A30-4861-E073-08F9562754AD}"/>
                  </a:ext>
                </a:extLst>
              </p:cNvPr>
              <p:cNvSpPr txBox="1"/>
              <p:nvPr/>
            </p:nvSpPr>
            <p:spPr>
              <a:xfrm>
                <a:off x="9512618" y="3908278"/>
                <a:ext cx="3138441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i="1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falls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sonst</m:t>
                            </m:r>
                          </m:e>
                        </m:eqAr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A1014CFD-2A30-4861-E073-08F95627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618" y="3908278"/>
                <a:ext cx="3138441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D9E6A420-0623-9BFD-1358-00EC24513462}"/>
              </a:ext>
            </a:extLst>
          </p:cNvPr>
          <p:cNvSpPr/>
          <p:nvPr/>
        </p:nvSpPr>
        <p:spPr>
          <a:xfrm>
            <a:off x="9015307" y="3664373"/>
            <a:ext cx="264450" cy="106233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F69A809-DF7C-EC11-613E-AFDEDE19240D}"/>
                  </a:ext>
                </a:extLst>
              </p:cNvPr>
              <p:cNvSpPr txBox="1"/>
              <p:nvPr/>
            </p:nvSpPr>
            <p:spPr>
              <a:xfrm>
                <a:off x="8472607" y="1688412"/>
                <a:ext cx="3138441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i="1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falls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sonst</m:t>
                            </m:r>
                          </m:e>
                        </m:eqAr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F69A809-DF7C-EC11-613E-AFDEDE19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07" y="1688412"/>
                <a:ext cx="3138441" cy="681918"/>
              </a:xfrm>
              <a:prstGeom prst="rect">
                <a:avLst/>
              </a:prstGeom>
              <a:blipFill>
                <a:blip r:embed="rId8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15F2081C-B031-82B4-C6B4-E1DC994E2FC4}"/>
              </a:ext>
            </a:extLst>
          </p:cNvPr>
          <p:cNvSpPr txBox="1"/>
          <p:nvPr/>
        </p:nvSpPr>
        <p:spPr>
          <a:xfrm>
            <a:off x="8167087" y="1823720"/>
            <a:ext cx="58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1+</a:t>
            </a:r>
          </a:p>
        </p:txBody>
      </p:sp>
    </p:spTree>
    <p:extLst>
      <p:ext uri="{BB962C8B-B14F-4D97-AF65-F5344CB8AC3E}">
        <p14:creationId xmlns:p14="http://schemas.microsoft.com/office/powerpoint/2010/main" val="32296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" y="3221876"/>
            <a:ext cx="3043550" cy="524201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583EF7-18B2-8E61-66DF-38298EBA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21" y="1154892"/>
            <a:ext cx="5578377" cy="16347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ADE946-056D-876C-E161-7AB1C82D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22" y="1195746"/>
            <a:ext cx="5466012" cy="1769392"/>
          </a:xfrm>
          <a:prstGeom prst="rect">
            <a:avLst/>
          </a:prstGeom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6633081-D829-EE77-2275-C904F1D35F98}"/>
              </a:ext>
            </a:extLst>
          </p:cNvPr>
          <p:cNvSpPr/>
          <p:nvPr/>
        </p:nvSpPr>
        <p:spPr>
          <a:xfrm>
            <a:off x="6962413" y="1485240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9462D9C-D21D-7769-7E23-991D25386DAB}"/>
              </a:ext>
            </a:extLst>
          </p:cNvPr>
          <p:cNvSpPr/>
          <p:nvPr/>
        </p:nvSpPr>
        <p:spPr>
          <a:xfrm>
            <a:off x="8830734" y="1820333"/>
            <a:ext cx="264450" cy="97264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E91D5F-D3A2-A9EC-415B-50CA4A1E49E3}"/>
              </a:ext>
            </a:extLst>
          </p:cNvPr>
          <p:cNvSpPr txBox="1"/>
          <p:nvPr/>
        </p:nvSpPr>
        <p:spPr>
          <a:xfrm>
            <a:off x="7201775" y="1406407"/>
            <a:ext cx="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A1CE3B4-4859-1227-5D8F-5119DA3B51FE}"/>
              </a:ext>
            </a:extLst>
          </p:cNvPr>
          <p:cNvCxnSpPr/>
          <p:nvPr/>
        </p:nvCxnSpPr>
        <p:spPr>
          <a:xfrm>
            <a:off x="4555067" y="19558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399B7C9-C90B-D142-A34C-2781BCF25993}"/>
              </a:ext>
            </a:extLst>
          </p:cNvPr>
          <p:cNvSpPr txBox="1"/>
          <p:nvPr/>
        </p:nvSpPr>
        <p:spPr>
          <a:xfrm>
            <a:off x="3598193" y="3485342"/>
            <a:ext cx="5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 </a:t>
            </a:r>
            <a:r>
              <a:rPr lang="de-DE" dirty="0" err="1">
                <a:sym typeface="Symbol" panose="05050102010706020507" pitchFamily="18" charset="2"/>
              </a:rPr>
              <a:t>get_image_avl</a:t>
            </a:r>
            <a:r>
              <a:rPr lang="de-DE" dirty="0">
                <a:sym typeface="Symbol" panose="05050102010706020507" pitchFamily="18" charset="2"/>
              </a:rPr>
              <a:t> hat eine Laufzeit von (log n)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E4E63DC-2093-526D-57B9-32C22C1A7482}"/>
                  </a:ext>
                </a:extLst>
              </p:cNvPr>
              <p:cNvSpPr txBox="1"/>
              <p:nvPr/>
            </p:nvSpPr>
            <p:spPr>
              <a:xfrm>
                <a:off x="9099173" y="1985990"/>
                <a:ext cx="3138441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i="1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falls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sonst</m:t>
                            </m:r>
                          </m:e>
                        </m:eqAr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E4E63DC-2093-526D-57B9-32C22C1A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73" y="1985990"/>
                <a:ext cx="3138441" cy="681918"/>
              </a:xfrm>
              <a:prstGeom prst="rect">
                <a:avLst/>
              </a:prstGeom>
              <a:blipFill>
                <a:blip r:embed="rId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0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9" y="3361999"/>
            <a:ext cx="3043550" cy="524201"/>
          </a:xfrm>
        </p:spPr>
        <p:txBody>
          <a:bodyPr>
            <a:noAutofit/>
          </a:bodyPr>
          <a:lstStyle/>
          <a:p>
            <a:r>
              <a:rPr lang="de-DE" sz="16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getMostSimilar</a:t>
            </a:r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()-Methode </a:t>
            </a:r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Symbol" panose="05050102010706020507" pitchFamily="18" charset="2"/>
              </a:rPr>
              <a:t>(log n)</a:t>
            </a:r>
            <a:r>
              <a:rPr lang="de-DE" sz="1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98" y="95169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026D53DA-5817-416A-A1F9-19D5BACB9AA1}"/>
              </a:ext>
            </a:extLst>
          </p:cNvPr>
          <p:cNvSpPr txBox="1"/>
          <p:nvPr/>
        </p:nvSpPr>
        <p:spPr>
          <a:xfrm>
            <a:off x="10437614" y="5066042"/>
            <a:ext cx="21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796CEB-2B4C-7FAA-07E3-0A0256BF19C0}"/>
              </a:ext>
            </a:extLst>
          </p:cNvPr>
          <p:cNvSpPr txBox="1"/>
          <p:nvPr/>
        </p:nvSpPr>
        <p:spPr>
          <a:xfrm>
            <a:off x="56515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91845F6F-588C-CA18-FDF5-66C9BB61436D}"/>
              </a:ext>
            </a:extLst>
          </p:cNvPr>
          <p:cNvSpPr/>
          <p:nvPr/>
        </p:nvSpPr>
        <p:spPr>
          <a:xfrm>
            <a:off x="6987813" y="1468307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F6C65-7B80-D212-5647-9D32F69EC8D3}"/>
              </a:ext>
            </a:extLst>
          </p:cNvPr>
          <p:cNvSpPr txBox="1"/>
          <p:nvPr/>
        </p:nvSpPr>
        <p:spPr>
          <a:xfrm>
            <a:off x="7235980" y="1389474"/>
            <a:ext cx="5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6633081-D829-EE77-2275-C904F1D35F98}"/>
              </a:ext>
            </a:extLst>
          </p:cNvPr>
          <p:cNvSpPr/>
          <p:nvPr/>
        </p:nvSpPr>
        <p:spPr>
          <a:xfrm>
            <a:off x="6962413" y="1485240"/>
            <a:ext cx="186267" cy="21166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9462D9C-D21D-7769-7E23-991D25386DAB}"/>
              </a:ext>
            </a:extLst>
          </p:cNvPr>
          <p:cNvSpPr/>
          <p:nvPr/>
        </p:nvSpPr>
        <p:spPr>
          <a:xfrm>
            <a:off x="8830734" y="1820333"/>
            <a:ext cx="264450" cy="97264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E91D5F-D3A2-A9EC-415B-50CA4A1E49E3}"/>
              </a:ext>
            </a:extLst>
          </p:cNvPr>
          <p:cNvSpPr txBox="1"/>
          <p:nvPr/>
        </p:nvSpPr>
        <p:spPr>
          <a:xfrm>
            <a:off x="7201775" y="1406407"/>
            <a:ext cx="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A1CE3B4-4859-1227-5D8F-5119DA3B51FE}"/>
              </a:ext>
            </a:extLst>
          </p:cNvPr>
          <p:cNvCxnSpPr/>
          <p:nvPr/>
        </p:nvCxnSpPr>
        <p:spPr>
          <a:xfrm>
            <a:off x="4555067" y="19558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171C4469-4345-F859-D511-8BDBA676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46" y="10842"/>
            <a:ext cx="7283824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2. Implementation der Methoden</a:t>
            </a:r>
          </a:p>
        </p:txBody>
      </p:sp>
    </p:spTree>
    <p:extLst>
      <p:ext uri="{BB962C8B-B14F-4D97-AF65-F5344CB8AC3E}">
        <p14:creationId xmlns:p14="http://schemas.microsoft.com/office/powerpoint/2010/main" val="5327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25" y="2766218"/>
            <a:ext cx="3043550" cy="1325563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Vielen Dank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17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58" y="32341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4201011" y="3696816"/>
            <a:ext cx="3789977" cy="45719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598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83714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043550" cy="1325563"/>
          </a:xfrm>
        </p:spPr>
        <p:txBody>
          <a:bodyPr/>
          <a:lstStyle/>
          <a:p>
            <a:r>
              <a:rPr lang="de-DE" sz="4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Gliederung</a:t>
            </a:r>
            <a:endParaRPr lang="de-DE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061" y="2349282"/>
            <a:ext cx="7508759" cy="215943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</a:rPr>
              <a:t>1.</a:t>
            </a:r>
            <a:r>
              <a:rPr lang="de-DE" dirty="0"/>
              <a:t>	Datensatz und Datentypen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</a:rPr>
              <a:t>2.</a:t>
            </a:r>
            <a:r>
              <a:rPr lang="de-DE" dirty="0"/>
              <a:t>	Implementation der Methoden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</a:rPr>
              <a:t>3.</a:t>
            </a:r>
            <a:r>
              <a:rPr lang="de-DE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9ABC2B-E953-4FCC-B27B-680CCBA0AEF8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1C4FA12-EEBF-46D8-BB89-C442486EB67A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52A35D9-5841-4C12-9F73-1AD6C9136A09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B761AEB-8C66-4A98-B9F9-15A322915FF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6897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83714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766216"/>
            <a:ext cx="3043550" cy="1325563"/>
          </a:xfrm>
        </p:spPr>
        <p:txBody>
          <a:bodyPr/>
          <a:lstStyle/>
          <a:p>
            <a:r>
              <a:rPr lang="de-DE" sz="4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Einleitung</a:t>
            </a:r>
            <a:endParaRPr lang="de-DE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9ABC2B-E953-4FCC-B27B-680CCBA0AEF8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1C4FA12-EEBF-46D8-BB89-C442486EB67A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52A35D9-5841-4C12-9F73-1AD6C9136A09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B761AEB-8C66-4A98-B9F9-15A322915FF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09C5E0A-4004-498D-B839-72AB172AD039}"/>
              </a:ext>
            </a:extLst>
          </p:cNvPr>
          <p:cNvSpPr txBox="1"/>
          <p:nvPr/>
        </p:nvSpPr>
        <p:spPr>
          <a:xfrm>
            <a:off x="3370798" y="423987"/>
            <a:ext cx="8634117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 des Praktikums: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>
              <a:solidFill>
                <a:prstClr val="black"/>
              </a:solidFill>
              <a:latin typeface="Calibri" panose="020F0502020204030204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>
              <a:solidFill>
                <a:prstClr val="black"/>
              </a:solidFill>
              <a:latin typeface="Calibri" panose="020F0502020204030204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Eine Bildersuchmaschine mit folgenden 2 Operationen erstellen:</a:t>
            </a:r>
            <a:endParaRPr lang="de-DE" sz="400" dirty="0">
              <a:solidFill>
                <a:prstClr val="black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prstClr val="black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Möglichst effiziente </a:t>
            </a:r>
            <a:r>
              <a:rPr lang="de-DE" b="1" dirty="0" err="1">
                <a:solidFill>
                  <a:prstClr val="black"/>
                </a:solidFill>
                <a:latin typeface="Calibri" panose="020F0502020204030204"/>
              </a:rPr>
              <a:t>get</a:t>
            </a:r>
            <a:r>
              <a:rPr lang="de-DE" b="1" dirty="0">
                <a:solidFill>
                  <a:prstClr val="black"/>
                </a:solidFill>
                <a:latin typeface="Calibri" panose="020F0502020204030204"/>
              </a:rPr>
              <a:t>()-Methode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, 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Prüft ob ein übergebenes Bild im Datensatz enthalten 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400" dirty="0">
              <a:solidFill>
                <a:prstClr val="black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prstClr val="black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Möglichst effiziente </a:t>
            </a:r>
            <a:r>
              <a:rPr lang="de-DE" b="1" dirty="0" err="1">
                <a:solidFill>
                  <a:prstClr val="black"/>
                </a:solidFill>
                <a:latin typeface="Calibri" panose="020F0502020204030204"/>
              </a:rPr>
              <a:t>getMostSimilar</a:t>
            </a:r>
            <a:r>
              <a:rPr lang="de-DE" b="1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de-DE" b="1" dirty="0" err="1">
                <a:solidFill>
                  <a:prstClr val="black"/>
                </a:solidFill>
                <a:latin typeface="Calibri" panose="020F0502020204030204"/>
              </a:rPr>
              <a:t>image</a:t>
            </a:r>
            <a:r>
              <a:rPr lang="de-DE" b="1" dirty="0">
                <a:solidFill>
                  <a:prstClr val="black"/>
                </a:solidFill>
                <a:latin typeface="Calibri" panose="020F0502020204030204"/>
              </a:rPr>
              <a:t>)-Methode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, 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ED7D31"/>
              </a:buClr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Gibt das ähnlichste Bild zum übergebenen Bild zurück</a:t>
            </a:r>
            <a:endParaRPr lang="de-DE" sz="6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endParaRPr lang="de-DE" sz="1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    </a:t>
            </a:r>
            <a:endParaRPr lang="de-DE" sz="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1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 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45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885" y="2766218"/>
            <a:ext cx="7048223" cy="1325563"/>
          </a:xfrm>
        </p:spPr>
        <p:txBody>
          <a:bodyPr>
            <a:normAutofit fontScale="90000"/>
          </a:bodyPr>
          <a:lstStyle/>
          <a:p>
            <a:r>
              <a:rPr lang="de-DE" sz="49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Datensatz und Datentypen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58" y="32341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4201009" y="3439956"/>
            <a:ext cx="3789977" cy="45719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3366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83714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1. Mathematische Grundlagen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" y="2992615"/>
            <a:ext cx="3043550" cy="1562163"/>
          </a:xfrm>
        </p:spPr>
        <p:txBody>
          <a:bodyPr>
            <a:noAutofit/>
          </a:bodyPr>
          <a:lstStyle/>
          <a:p>
            <a:r>
              <a:rPr lang="de-DE" sz="3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Cats </a:t>
            </a:r>
            <a:r>
              <a:rPr lang="de-DE" sz="3600" b="1" dirty="0" err="1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vs</a:t>
            </a:r>
            <a:r>
              <a:rPr lang="de-DE" sz="3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Dogs</a:t>
            </a:r>
            <a:br>
              <a:rPr lang="de-DE" sz="36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endParaRPr lang="de-DE" sz="36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367" y="842321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Images: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Test Images: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5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29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1. Datensatz und Datentypen</a:t>
            </a:r>
          </a:p>
        </p:txBody>
      </p:sp>
      <p:pic>
        <p:nvPicPr>
          <p:cNvPr id="5" name="Grafik 4" descr="Ein Bild, das Katze, Wand, drinnen, orange enthält.&#10;&#10;Automatisch generierte Beschreibung">
            <a:extLst>
              <a:ext uri="{FF2B5EF4-FFF2-40B4-BE49-F238E27FC236}">
                <a16:creationId xmlns:a16="http://schemas.microsoft.com/office/drawing/2014/main" id="{B97A9B04-EC4A-FD00-13C8-AC4232F5E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18" y="1261485"/>
            <a:ext cx="1567807" cy="1175855"/>
          </a:xfrm>
          <a:prstGeom prst="rect">
            <a:avLst/>
          </a:prstGeom>
        </p:spPr>
      </p:pic>
      <p:pic>
        <p:nvPicPr>
          <p:cNvPr id="7" name="Grafik 6" descr="Ein Bild, das Hund, drinnen, Boden, braun enthält.&#10;&#10;Automatisch generierte Beschreibung">
            <a:extLst>
              <a:ext uri="{FF2B5EF4-FFF2-40B4-BE49-F238E27FC236}">
                <a16:creationId xmlns:a16="http://schemas.microsoft.com/office/drawing/2014/main" id="{FCA48DAA-A932-8927-0893-2F98A1D7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35" y="842321"/>
            <a:ext cx="1316546" cy="2013067"/>
          </a:xfrm>
          <a:prstGeom prst="rect">
            <a:avLst/>
          </a:prstGeom>
        </p:spPr>
      </p:pic>
      <p:pic>
        <p:nvPicPr>
          <p:cNvPr id="17" name="Grafik 16" descr="Ein Bild, das Katze, drinnen, weiß, Säugetier enthält.&#10;&#10;Automatisch generierte Beschreibung">
            <a:extLst>
              <a:ext uri="{FF2B5EF4-FFF2-40B4-BE49-F238E27FC236}">
                <a16:creationId xmlns:a16="http://schemas.microsoft.com/office/drawing/2014/main" id="{2BABD70A-7B4C-4337-4EF9-DE3156CDE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91" y="1163054"/>
            <a:ext cx="1676400" cy="1371600"/>
          </a:xfrm>
          <a:prstGeom prst="rect">
            <a:avLst/>
          </a:prstGeom>
        </p:spPr>
      </p:pic>
      <p:pic>
        <p:nvPicPr>
          <p:cNvPr id="20" name="Grafik 19" descr="Ein Bild, das Katze, Baum, draußen, sitzend enthält.&#10;&#10;Automatisch generierte Beschreibung">
            <a:extLst>
              <a:ext uri="{FF2B5EF4-FFF2-40B4-BE49-F238E27FC236}">
                <a16:creationId xmlns:a16="http://schemas.microsoft.com/office/drawing/2014/main" id="{817FF7EC-EB59-A24F-4A67-D2295F9A1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38" y="1163053"/>
            <a:ext cx="1445199" cy="1371601"/>
          </a:xfrm>
          <a:prstGeom prst="rect">
            <a:avLst/>
          </a:prstGeom>
        </p:spPr>
      </p:pic>
      <p:pic>
        <p:nvPicPr>
          <p:cNvPr id="22" name="Grafik 21" descr="Ein Bild, das Hund, drinnen, Wand, sitzend enthält.&#10;&#10;Automatisch generierte Beschreibung">
            <a:extLst>
              <a:ext uri="{FF2B5EF4-FFF2-40B4-BE49-F238E27FC236}">
                <a16:creationId xmlns:a16="http://schemas.microsoft.com/office/drawing/2014/main" id="{D70836C3-6580-D948-0192-413300CFD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71" y="1109220"/>
            <a:ext cx="1254611" cy="1479266"/>
          </a:xfrm>
          <a:prstGeom prst="rect">
            <a:avLst/>
          </a:prstGeom>
        </p:spPr>
      </p:pic>
      <p:pic>
        <p:nvPicPr>
          <p:cNvPr id="24" name="Grafik 23" descr="Ein Bild, das Katze, drinnen, Säugetier, Hund enthält.&#10;&#10;Automatisch generierte Beschreibung">
            <a:extLst>
              <a:ext uri="{FF2B5EF4-FFF2-40B4-BE49-F238E27FC236}">
                <a16:creationId xmlns:a16="http://schemas.microsoft.com/office/drawing/2014/main" id="{E9602E5F-8911-1ED6-1E7C-BABD65DA5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74" y="3421543"/>
            <a:ext cx="1026096" cy="718267"/>
          </a:xfrm>
          <a:prstGeom prst="rect">
            <a:avLst/>
          </a:prstGeom>
        </p:spPr>
      </p:pic>
      <p:pic>
        <p:nvPicPr>
          <p:cNvPr id="26" name="Grafik 25" descr="Ein Bild, das Hund, Boden, drinnen, schwarz enthält.&#10;&#10;Automatisch generierte Beschreibung">
            <a:extLst>
              <a:ext uri="{FF2B5EF4-FFF2-40B4-BE49-F238E27FC236}">
                <a16:creationId xmlns:a16="http://schemas.microsoft.com/office/drawing/2014/main" id="{DBF71C4F-54B7-67C4-6D7C-6C7867AA7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18" y="3094876"/>
            <a:ext cx="1828800" cy="1371600"/>
          </a:xfrm>
          <a:prstGeom prst="rect">
            <a:avLst/>
          </a:prstGeom>
        </p:spPr>
      </p:pic>
      <p:pic>
        <p:nvPicPr>
          <p:cNvPr id="28" name="Grafik 27" descr="Ein Bild, das Katze, Boden, drinnen, Säugetier enthält.&#10;&#10;Automatisch generierte Beschreibung">
            <a:extLst>
              <a:ext uri="{FF2B5EF4-FFF2-40B4-BE49-F238E27FC236}">
                <a16:creationId xmlns:a16="http://schemas.microsoft.com/office/drawing/2014/main" id="{6A964CCD-2F7A-612B-E06D-DDEFC3943A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86" y="3290138"/>
            <a:ext cx="1019175" cy="981075"/>
          </a:xfrm>
          <a:prstGeom prst="rect">
            <a:avLst/>
          </a:prstGeom>
        </p:spPr>
      </p:pic>
      <p:pic>
        <p:nvPicPr>
          <p:cNvPr id="30" name="Grafik 29" descr="Ein Bild, das Hund, Gras, braun, draußen enthält.&#10;&#10;Automatisch generierte Beschreibung">
            <a:extLst>
              <a:ext uri="{FF2B5EF4-FFF2-40B4-BE49-F238E27FC236}">
                <a16:creationId xmlns:a16="http://schemas.microsoft.com/office/drawing/2014/main" id="{B973858E-BBCA-F41A-3FCF-73DA3F9CC9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12" y="3162322"/>
            <a:ext cx="1468771" cy="1236705"/>
          </a:xfrm>
          <a:prstGeom prst="rect">
            <a:avLst/>
          </a:prstGeom>
        </p:spPr>
      </p:pic>
      <p:pic>
        <p:nvPicPr>
          <p:cNvPr id="32" name="Grafik 31" descr="Ein Bild, das Hund, drinnen, Person, Säugetier enthält.&#10;&#10;Automatisch generierte Beschreibung">
            <a:extLst>
              <a:ext uri="{FF2B5EF4-FFF2-40B4-BE49-F238E27FC236}">
                <a16:creationId xmlns:a16="http://schemas.microsoft.com/office/drawing/2014/main" id="{BE78DF2B-3989-F533-BFE8-8B4EDDDFD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56" y="3323474"/>
            <a:ext cx="1219200" cy="914400"/>
          </a:xfrm>
          <a:prstGeom prst="rect">
            <a:avLst/>
          </a:prstGeom>
        </p:spPr>
      </p:pic>
      <p:pic>
        <p:nvPicPr>
          <p:cNvPr id="34" name="Grafik 33" descr="Ein Bild, das Hund, drinnen, Säugetier, braun enthält.&#10;&#10;Automatisch generierte Beschreibung">
            <a:extLst>
              <a:ext uri="{FF2B5EF4-FFF2-40B4-BE49-F238E27FC236}">
                <a16:creationId xmlns:a16="http://schemas.microsoft.com/office/drawing/2014/main" id="{43F608C3-2964-1C8E-5FD3-483F90136D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04" y="4914334"/>
            <a:ext cx="2126841" cy="1467147"/>
          </a:xfrm>
          <a:prstGeom prst="rect">
            <a:avLst/>
          </a:prstGeom>
        </p:spPr>
      </p:pic>
      <p:pic>
        <p:nvPicPr>
          <p:cNvPr id="36" name="Grafik 35" descr="Ein Bild, das Hund, drinnen, Wand, sitzend enthält.&#10;&#10;Automatisch generierte Beschreibung">
            <a:extLst>
              <a:ext uri="{FF2B5EF4-FFF2-40B4-BE49-F238E27FC236}">
                <a16:creationId xmlns:a16="http://schemas.microsoft.com/office/drawing/2014/main" id="{7CB32615-ADB5-567B-EFFC-DA99D16B86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34" y="4697364"/>
            <a:ext cx="1472121" cy="1735724"/>
          </a:xfrm>
          <a:prstGeom prst="rect">
            <a:avLst/>
          </a:prstGeom>
        </p:spPr>
      </p:pic>
      <p:pic>
        <p:nvPicPr>
          <p:cNvPr id="38" name="Grafik 37" descr="Ein Bild, das Katze, Säugetier, drinnen, suchend enthält.&#10;&#10;Automatisch generierte Beschreibung">
            <a:extLst>
              <a:ext uri="{FF2B5EF4-FFF2-40B4-BE49-F238E27FC236}">
                <a16:creationId xmlns:a16="http://schemas.microsoft.com/office/drawing/2014/main" id="{3DAEBDDE-C917-890D-4A5F-2F7EEF8F25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73" y="5314006"/>
            <a:ext cx="1320940" cy="741534"/>
          </a:xfrm>
          <a:prstGeom prst="rect">
            <a:avLst/>
          </a:prstGeom>
        </p:spPr>
      </p:pic>
      <p:pic>
        <p:nvPicPr>
          <p:cNvPr id="40" name="Grafik 39" descr="Ein Bild, das Katze, Säugetier, Hauskatze, Boden enthält.&#10;&#10;Automatisch generierte Beschreibung">
            <a:extLst>
              <a:ext uri="{FF2B5EF4-FFF2-40B4-BE49-F238E27FC236}">
                <a16:creationId xmlns:a16="http://schemas.microsoft.com/office/drawing/2014/main" id="{86024666-12FF-A7C6-C066-C82823590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138" y="5283314"/>
            <a:ext cx="934734" cy="934734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F03EBE8-4C53-2C99-80CA-C0B6E3675E54}"/>
              </a:ext>
            </a:extLst>
          </p:cNvPr>
          <p:cNvCxnSpPr/>
          <p:nvPr/>
        </p:nvCxnSpPr>
        <p:spPr>
          <a:xfrm>
            <a:off x="3173146" y="4554778"/>
            <a:ext cx="90188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8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Set: imageHashSet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4" y="3215468"/>
            <a:ext cx="3043550" cy="486364"/>
          </a:xfrm>
        </p:spPr>
        <p:txBody>
          <a:bodyPr>
            <a:noAutofit/>
          </a:bodyPr>
          <a:lstStyle/>
          <a:p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Genutzte Datentypen</a:t>
            </a:r>
            <a:endParaRPr lang="de-DE" sz="24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287" y="72426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29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1. Datensatz und Datentypen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D55FA4E-E2E8-436A-B484-835042330D3F}"/>
              </a:ext>
            </a:extLst>
          </p:cNvPr>
          <p:cNvSpPr txBox="1"/>
          <p:nvPr/>
        </p:nvSpPr>
        <p:spPr>
          <a:xfrm>
            <a:off x="3445287" y="577528"/>
            <a:ext cx="23616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Set aller Image Hashes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B0903C-0ACD-5454-F890-CD75E3CD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08" y="1069168"/>
            <a:ext cx="5004259" cy="5043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00C451-0F18-520C-F13B-0BBCB8AC502F}"/>
              </a:ext>
            </a:extLst>
          </p:cNvPr>
          <p:cNvSpPr txBox="1"/>
          <p:nvPr/>
        </p:nvSpPr>
        <p:spPr>
          <a:xfrm>
            <a:off x="8610600" y="724262"/>
            <a:ext cx="3218848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Vorteil: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Ermöglicht mit Laufzeit von </a:t>
            </a:r>
            <a:r>
              <a:rPr lang="de-DE" dirty="0">
                <a:sym typeface="Symbol" panose="05050102010706020507" pitchFamily="18" charset="2"/>
              </a:rPr>
              <a:t>(1) herauszufinden, ob ein Hash im Images Ordner vorhanden ist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>
              <a:sym typeface="Symbol" panose="05050102010706020507" pitchFamily="18" charset="2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Symbol" panose="05050102010706020507" pitchFamily="18" charset="2"/>
              </a:rPr>
              <a:t>Nachteil: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Problem, wenn mehrere Bilder mit gleichem Hash im Image Ordner sind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Relevant für </a:t>
            </a:r>
            <a:r>
              <a:rPr lang="de-DE" dirty="0" err="1"/>
              <a:t>get</a:t>
            </a:r>
            <a:r>
              <a:rPr lang="de-DE" dirty="0"/>
              <a:t>()-Methode mit Laufzeit </a:t>
            </a:r>
            <a:r>
              <a:rPr lang="de-DE" dirty="0">
                <a:sym typeface="Symbol" panose="05050102010706020507" pitchFamily="18" charset="2"/>
              </a:rPr>
              <a:t>(1) 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2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Set: imageHashSet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4" y="3215468"/>
            <a:ext cx="3043550" cy="486364"/>
          </a:xfrm>
        </p:spPr>
        <p:txBody>
          <a:bodyPr>
            <a:noAutofit/>
          </a:bodyPr>
          <a:lstStyle/>
          <a:p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Genutzte Datentypen</a:t>
            </a:r>
            <a:endParaRPr lang="de-DE" sz="24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287" y="72426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29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1. Datensatz und Datentypen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D55FA4E-E2E8-436A-B484-835042330D3F}"/>
              </a:ext>
            </a:extLst>
          </p:cNvPr>
          <p:cNvSpPr txBox="1"/>
          <p:nvPr/>
        </p:nvSpPr>
        <p:spPr>
          <a:xfrm>
            <a:off x="3445287" y="577528"/>
            <a:ext cx="45697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Set aller Image Hashes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Dictionary aller Image </a:t>
            </a:r>
            <a:r>
              <a:rPr lang="de-DE" dirty="0" err="1"/>
              <a:t>Paths</a:t>
            </a:r>
            <a:r>
              <a:rPr lang="de-DE" dirty="0"/>
              <a:t> mit Hashes als </a:t>
            </a:r>
            <a:r>
              <a:rPr lang="de-DE" dirty="0" err="1"/>
              <a:t>key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B0903C-0ACD-5454-F890-CD75E3CD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6" y="1077253"/>
            <a:ext cx="5004259" cy="5043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00C451-0F18-520C-F13B-0BBCB8AC502F}"/>
              </a:ext>
            </a:extLst>
          </p:cNvPr>
          <p:cNvSpPr txBox="1"/>
          <p:nvPr/>
        </p:nvSpPr>
        <p:spPr>
          <a:xfrm>
            <a:off x="8610600" y="724262"/>
            <a:ext cx="321884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Vorteil: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Ermöglicht mit Laufzeit von </a:t>
            </a:r>
            <a:r>
              <a:rPr lang="de-DE" dirty="0">
                <a:sym typeface="Symbol" panose="05050102010706020507" pitchFamily="18" charset="2"/>
              </a:rPr>
              <a:t>(1) den Image Path eines Bildes anhand seines Hashes zu ermitteln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>
              <a:sym typeface="Symbol" panose="05050102010706020507" pitchFamily="18" charset="2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Symbol" panose="05050102010706020507" pitchFamily="18" charset="2"/>
              </a:rPr>
              <a:t>Nachteil: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Problem, wenn mehrere Bilder mit gleichem Hash im Image Ordner sind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Relevant für </a:t>
            </a:r>
            <a:r>
              <a:rPr lang="de-DE" dirty="0" err="1"/>
              <a:t>get</a:t>
            </a:r>
            <a:r>
              <a:rPr lang="de-DE" dirty="0"/>
              <a:t>()-Methode mit Laufzeit </a:t>
            </a:r>
            <a:r>
              <a:rPr lang="de-DE" dirty="0">
                <a:sym typeface="Symbol" panose="05050102010706020507" pitchFamily="18" charset="2"/>
              </a:rPr>
              <a:t>(1) 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ext, Katze, Screenshot enthält.&#10;&#10;Automatisch generierte Beschreibung">
            <a:extLst>
              <a:ext uri="{FF2B5EF4-FFF2-40B4-BE49-F238E27FC236}">
                <a16:creationId xmlns:a16="http://schemas.microsoft.com/office/drawing/2014/main" id="{17E7E54C-8C5C-36FA-3E9A-AAC96FA1E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42" y="2213412"/>
            <a:ext cx="5007203" cy="10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C5C93C0-A9A6-44B2-A746-57A4146A2C04}"/>
              </a:ext>
            </a:extLst>
          </p:cNvPr>
          <p:cNvSpPr/>
          <p:nvPr/>
        </p:nvSpPr>
        <p:spPr>
          <a:xfrm>
            <a:off x="3173146" y="0"/>
            <a:ext cx="90082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Set: imageHashSet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4" y="3215468"/>
            <a:ext cx="3043550" cy="486364"/>
          </a:xfrm>
        </p:spPr>
        <p:txBody>
          <a:bodyPr>
            <a:noAutofit/>
          </a:bodyPr>
          <a:lstStyle/>
          <a:p>
            <a:r>
              <a:rPr lang="de-DE" sz="24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Genutzte Datentypen</a:t>
            </a:r>
            <a:endParaRPr lang="de-DE" sz="24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EB80DD-5EE4-478A-9BB2-6C224BE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287" y="724262"/>
            <a:ext cx="7508759" cy="50645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de-DE" sz="1800" kern="150" dirty="0">
              <a:solidFill>
                <a:srgbClr val="353536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" y="20327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129596" y="3750212"/>
            <a:ext cx="2716502" cy="47552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5581FF3-40F6-49F7-8029-A0B90507A3E4}"/>
              </a:ext>
            </a:extLst>
          </p:cNvPr>
          <p:cNvSpPr txBox="1"/>
          <p:nvPr/>
        </p:nvSpPr>
        <p:spPr>
          <a:xfrm>
            <a:off x="8943098" y="208196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1. Unser Datensatz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D55FA4E-E2E8-436A-B484-835042330D3F}"/>
              </a:ext>
            </a:extLst>
          </p:cNvPr>
          <p:cNvSpPr txBox="1"/>
          <p:nvPr/>
        </p:nvSpPr>
        <p:spPr>
          <a:xfrm>
            <a:off x="3445287" y="577528"/>
            <a:ext cx="4569777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Set aller Image Hashes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Dictionary aller Image </a:t>
            </a:r>
            <a:r>
              <a:rPr lang="de-DE" dirty="0" err="1"/>
              <a:t>Paths</a:t>
            </a:r>
            <a:r>
              <a:rPr lang="de-DE" dirty="0"/>
              <a:t> mit Hashes als </a:t>
            </a:r>
            <a:r>
              <a:rPr lang="de-DE" dirty="0" err="1"/>
              <a:t>key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AVL </a:t>
            </a:r>
            <a:r>
              <a:rPr lang="de-DE" dirty="0" err="1"/>
              <a:t>Tree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B0903C-0ACD-5454-F890-CD75E3CD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6" y="1077253"/>
            <a:ext cx="5004259" cy="5043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00C451-0F18-520C-F13B-0BBCB8AC502F}"/>
              </a:ext>
            </a:extLst>
          </p:cNvPr>
          <p:cNvSpPr txBox="1"/>
          <p:nvPr/>
        </p:nvSpPr>
        <p:spPr>
          <a:xfrm>
            <a:off x="8610600" y="724262"/>
            <a:ext cx="3218848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Vorteil: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Ermöglicht mit Laufzeit von </a:t>
            </a:r>
            <a:r>
              <a:rPr lang="de-DE" dirty="0">
                <a:sym typeface="Symbol" panose="05050102010706020507" pitchFamily="18" charset="2"/>
              </a:rPr>
              <a:t>(log n) den Image Path eines gesuchten Bildes zu ermitteln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Symbol" panose="05050102010706020507" pitchFamily="18" charset="2"/>
              </a:rPr>
              <a:t>Ermöglicht mehrere Pfade zu unterschiedlichen Bildern mit selben Hash zu speichern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>
              <a:sym typeface="Symbol" panose="05050102010706020507" pitchFamily="18" charset="2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Symbol" panose="05050102010706020507" pitchFamily="18" charset="2"/>
              </a:rPr>
              <a:t>Nachteil: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???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Relevant für </a:t>
            </a:r>
            <a:r>
              <a:rPr lang="de-DE" dirty="0" err="1"/>
              <a:t>get</a:t>
            </a:r>
            <a:r>
              <a:rPr lang="de-DE" dirty="0"/>
              <a:t>()-Methode und </a:t>
            </a:r>
            <a:r>
              <a:rPr lang="de-DE" dirty="0" err="1"/>
              <a:t>getMostSimilar</a:t>
            </a:r>
            <a:r>
              <a:rPr lang="de-DE" dirty="0"/>
              <a:t>()-Methode mit Laufzeit von </a:t>
            </a:r>
            <a:r>
              <a:rPr lang="de-DE" dirty="0">
                <a:sym typeface="Symbol" panose="05050102010706020507" pitchFamily="18" charset="2"/>
              </a:rPr>
              <a:t>(log n) 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ext, Katze, Screenshot enthält.&#10;&#10;Automatisch generierte Beschreibung">
            <a:extLst>
              <a:ext uri="{FF2B5EF4-FFF2-40B4-BE49-F238E27FC236}">
                <a16:creationId xmlns:a16="http://schemas.microsoft.com/office/drawing/2014/main" id="{17E7E54C-8C5C-36FA-3E9A-AAC96FA1E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42" y="2213412"/>
            <a:ext cx="5007203" cy="1004921"/>
          </a:xfrm>
          <a:prstGeom prst="rect">
            <a:avLst/>
          </a:prstGeom>
        </p:spPr>
      </p:pic>
      <p:pic>
        <p:nvPicPr>
          <p:cNvPr id="3" name="Grafik 2" descr="Ein Bild, das Text, Katze, verschieden, Screenshot enthält.&#10;&#10;Automatisch generierte Beschreibung">
            <a:extLst>
              <a:ext uri="{FF2B5EF4-FFF2-40B4-BE49-F238E27FC236}">
                <a16:creationId xmlns:a16="http://schemas.microsoft.com/office/drawing/2014/main" id="{0097DE1B-9734-8E53-6E89-7B550EF94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0" y="3773086"/>
            <a:ext cx="5005305" cy="26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60000">
              <a:srgbClr val="A178B0"/>
            </a:gs>
            <a:gs pos="88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41C5DBA-64A1-4A52-9526-DA5A86E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71" y="2766218"/>
            <a:ext cx="7757452" cy="1325563"/>
          </a:xfrm>
        </p:spPr>
        <p:txBody>
          <a:bodyPr>
            <a:normAutofit fontScale="90000"/>
          </a:bodyPr>
          <a:lstStyle/>
          <a:p>
            <a:r>
              <a:rPr lang="de-DE" sz="49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Implementation der Methoden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83F55-50A3-4B5C-B90E-05C60461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5D2-2FE0-42DA-BA33-A5AAE8282E83}" type="slidenum">
              <a:rPr lang="de-DE" smtClean="0">
                <a:solidFill>
                  <a:schemeClr val="tx1"/>
                </a:solidFill>
              </a:rPr>
              <a:t>9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8AEF72-1879-4EAD-A685-42E1CB3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58" y="323410"/>
            <a:ext cx="1222283" cy="72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13D31-9B82-4B14-83E8-51F35470266D}"/>
              </a:ext>
            </a:extLst>
          </p:cNvPr>
          <p:cNvGrpSpPr/>
          <p:nvPr/>
        </p:nvGrpSpPr>
        <p:grpSpPr>
          <a:xfrm>
            <a:off x="4201009" y="3439956"/>
            <a:ext cx="3789977" cy="45719"/>
            <a:chOff x="0" y="0"/>
            <a:chExt cx="6633210" cy="36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D47A385-9DFA-49FC-B31C-4D4D6BCD233C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6E57EB2-08A3-418A-95AE-D6D750C7F006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E0F582C-12C4-4F3D-B433-D1C481995E17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311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594</Words>
  <Application>Microsoft Office PowerPoint</Application>
  <PresentationFormat>Breitbild</PresentationFormat>
  <Paragraphs>316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</vt:lpstr>
      <vt:lpstr>Bildersuchmaschine</vt:lpstr>
      <vt:lpstr>Gliederung</vt:lpstr>
      <vt:lpstr>Einleitung</vt:lpstr>
      <vt:lpstr>1. Datensatz und Datentypen </vt:lpstr>
      <vt:lpstr>Cats vs Dogs </vt:lpstr>
      <vt:lpstr>Genutzte Datentypen</vt:lpstr>
      <vt:lpstr>Genutzte Datentypen</vt:lpstr>
      <vt:lpstr>Genutzte Datentypen</vt:lpstr>
      <vt:lpstr>2. Implementation der Methoden </vt:lpstr>
      <vt:lpstr>get()-Methode (1) </vt:lpstr>
      <vt:lpstr>get()-Methode (log n) </vt:lpstr>
      <vt:lpstr>get()-Methode (log n) </vt:lpstr>
      <vt:lpstr>get()-Methode (log n) </vt:lpstr>
      <vt:lpstr>get()-Methode (log n) </vt:lpstr>
      <vt:lpstr>get()-Methode (log n) </vt:lpstr>
      <vt:lpstr>getMostSimilar()-Methode (log n)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Khan (mkhan4)</dc:creator>
  <cp:lastModifiedBy>Kai Kawamura (kkawamur)</cp:lastModifiedBy>
  <cp:revision>126</cp:revision>
  <dcterms:created xsi:type="dcterms:W3CDTF">2021-06-15T10:11:23Z</dcterms:created>
  <dcterms:modified xsi:type="dcterms:W3CDTF">2022-11-26T16:33:17Z</dcterms:modified>
</cp:coreProperties>
</file>