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660" autoAdjust="0"/>
  </p:normalViewPr>
  <p:slideViewPr>
    <p:cSldViewPr snapToGrid="0">
      <p:cViewPr varScale="1">
        <p:scale>
          <a:sx n="102" d="100"/>
          <a:sy n="102" d="100"/>
        </p:scale>
        <p:origin x="180" y="53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A5C76-A3B9-9C99-2C5E-5E9A6D78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39069-2D5C-6305-0A85-472EAE5A5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F68249-8B5C-5AD3-FED1-9C2BB9CC8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18304-1AAB-6AA1-42F1-268D4DD05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C33A0-431A-E1CA-7744-2D9178343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3DAC0-FA1C-D7E7-DB80-C492F5E92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05987-2222-AE0E-89BE-AF2CE6DDA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04D7-17A4-97BB-BE0D-B083CFC4A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DA658-494F-05BC-2EA4-6BED1298F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B568B-2CDF-BB48-EC50-68E01C7F1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32E55-E2FE-489B-AF75-8DE7E4A7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9C51A-F2CD-EB0E-7106-EE505158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24970-86D4-F1F3-9554-41A9DBC4A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5B520-9426-7902-697D-A46C551D4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D1D02-6CFD-6AE5-9952-505F67555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05B92-8C98-F84A-46D9-9A10D9720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B71B-D6A0-EDFB-2C09-E1E21909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7B7DB-17C8-C13D-E950-B3E400302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4F0E2-12ED-3742-9D19-4B75975A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8B52F-C6A3-9275-7817-B7615CE97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5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B3D8-C35E-B3FF-F279-F4DDA4F4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FB02C-B1C7-79F4-92DB-0C93CF3BD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65D3C-A12C-2C34-F1A7-81B48456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3C300-1492-0A36-59C3-D90A4D3E8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4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10FA-62DF-4E6B-7E5F-602619AE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9B4F4-1C88-04EC-8D07-C601973A1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CECDD-45C3-5185-DCDA-EA8945BEA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0BB0-280B-D862-68A1-33724FC79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1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EAEF7-70B4-6DF2-99CE-8E124759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A1DDC-B216-EDA0-A140-ADBB14B4F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267BA-AA8C-E669-2AC9-F004B24AF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0B64-3978-06C3-60DA-3B7D8CEE3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8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11" r:id="rId13"/>
    <p:sldLayoutId id="2147483716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993" y="1147053"/>
            <a:ext cx="11394219" cy="1975509"/>
          </a:xfrm>
        </p:spPr>
        <p:txBody>
          <a:bodyPr>
            <a:noAutofit/>
          </a:bodyPr>
          <a:lstStyle/>
          <a:p>
            <a:r>
              <a:rPr lang="en-US" sz="6600" dirty="0"/>
              <a:t>Home Credit Scorecard Classification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A8E3-D9F3-04E3-A2AF-83E42D392E2F}"/>
              </a:ext>
            </a:extLst>
          </p:cNvPr>
          <p:cNvSpPr txBox="1">
            <a:spLocks/>
          </p:cNvSpPr>
          <p:nvPr/>
        </p:nvSpPr>
        <p:spPr>
          <a:xfrm>
            <a:off x="1017359" y="3962400"/>
            <a:ext cx="9570430" cy="2655216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Deni </a:t>
            </a:r>
            <a:r>
              <a:rPr lang="en-US" sz="2400" dirty="0" err="1"/>
              <a:t>Yuniawan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 Task of Project-Based Internship Home Credit Indonesia x </a:t>
            </a:r>
            <a:r>
              <a:rPr lang="en-US" sz="2400" dirty="0" err="1"/>
              <a:t>Rakamin</a:t>
            </a:r>
            <a:r>
              <a:rPr lang="en-US" sz="2400" dirty="0"/>
              <a:t> Academy Batch December 2024</a:t>
            </a:r>
          </a:p>
          <a:p>
            <a:pPr marL="0" indent="0">
              <a:buNone/>
            </a:pPr>
            <a:r>
              <a:rPr lang="en-US" sz="2400" dirty="0" err="1"/>
              <a:t>Github</a:t>
            </a:r>
            <a:r>
              <a:rPr lang="en-US" sz="2400" dirty="0"/>
              <a:t> : https://github.com/deniywn/rakamin-hci_pbi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46CED-0CC1-9401-781E-1F77CEBD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9C7F-F727-F244-6C5C-6E0995A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02" y="2894275"/>
            <a:ext cx="3913356" cy="147193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C0D6-2A0F-F15E-2937-6913599FD0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21546" y="1341961"/>
            <a:ext cx="5974767" cy="41740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Decision Tree model provides better results for this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Older individuals, experienced professionals, and those with higher education levels are more likely to have good credit scores.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Home Credit can target these customer segments to offer their products.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Grafik 7" descr="Papan Klip Tercampur kerangka">
            <a:extLst>
              <a:ext uri="{FF2B5EF4-FFF2-40B4-BE49-F238E27FC236}">
                <a16:creationId xmlns:a16="http://schemas.microsoft.com/office/drawing/2014/main" id="{AF1DB4F1-AA63-6427-3A38-86ED6712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82796" y="1253283"/>
            <a:ext cx="1099314" cy="10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1" y="1002631"/>
            <a:ext cx="3913356" cy="66581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Problem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8665" y="2176117"/>
            <a:ext cx="5974767" cy="1954726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Home Credit Indonesia aims to develop a model to predict the credit scores of their customers.</a:t>
            </a:r>
          </a:p>
          <a:p>
            <a:pPr algn="l"/>
            <a:r>
              <a:rPr lang="en-US" dirty="0"/>
              <a:t>The dataset includes 122 columns, with one TARGET column.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80A0F5-A5E2-161D-901F-7401C0AC66B0}"/>
              </a:ext>
            </a:extLst>
          </p:cNvPr>
          <p:cNvSpPr txBox="1">
            <a:spLocks/>
          </p:cNvSpPr>
          <p:nvPr/>
        </p:nvSpPr>
        <p:spPr>
          <a:xfrm>
            <a:off x="825038" y="3741819"/>
            <a:ext cx="3135314" cy="195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Dataset sourced from PBI HCI x </a:t>
            </a:r>
            <a:r>
              <a:rPr lang="en-US" dirty="0" err="1"/>
              <a:t>Rakamin</a:t>
            </a:r>
            <a:r>
              <a:rPr lang="en-US" dirty="0"/>
              <a:t> Academy.</a:t>
            </a:r>
          </a:p>
        </p:txBody>
      </p:sp>
      <p:pic>
        <p:nvPicPr>
          <p:cNvPr id="8" name="Grafik 7" descr="Dokumen kerangka">
            <a:extLst>
              <a:ext uri="{FF2B5EF4-FFF2-40B4-BE49-F238E27FC236}">
                <a16:creationId xmlns:a16="http://schemas.microsoft.com/office/drawing/2014/main" id="{EE6A6658-8FBD-0985-135D-5284608AD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7639" y="269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BE283-0DA9-6AC3-AF34-28DC8B5B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6AB-EF08-69B2-E7F1-ACEBEB58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Goal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2AE6EA2-C382-962E-90DB-8FED6A4EC8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3040567"/>
            <a:ext cx="3240511" cy="1406024"/>
          </a:xfrm>
        </p:spPr>
        <p:txBody>
          <a:bodyPr>
            <a:normAutofit/>
          </a:bodyPr>
          <a:lstStyle/>
          <a:p>
            <a:r>
              <a:rPr lang="en-US" sz="1600" dirty="0"/>
              <a:t>Speed up credit score calculations using a machine learning model to avoid rejecting potential customers.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E9C032-B648-EB4A-271A-EEBC1B6F10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776093" y="3040567"/>
            <a:ext cx="3084483" cy="463842"/>
          </a:xfrm>
        </p:spPr>
        <p:txBody>
          <a:bodyPr>
            <a:normAutofit/>
          </a:bodyPr>
          <a:lstStyle/>
          <a:p>
            <a:r>
              <a:rPr lang="en-US" dirty="0"/>
              <a:t>Metric: credit score ratio </a:t>
            </a:r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BD5485-8950-493B-4B9C-B0D687B5AB60}"/>
              </a:ext>
            </a:extLst>
          </p:cNvPr>
          <p:cNvSpPr txBox="1">
            <a:spLocks/>
          </p:cNvSpPr>
          <p:nvPr/>
        </p:nvSpPr>
        <p:spPr>
          <a:xfrm>
            <a:off x="1134140" y="2289698"/>
            <a:ext cx="1413055" cy="534093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Objective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F8E21C2-1DD7-69F6-7532-2FFDEEBAA4D8}"/>
              </a:ext>
            </a:extLst>
          </p:cNvPr>
          <p:cNvSpPr txBox="1">
            <a:spLocks/>
          </p:cNvSpPr>
          <p:nvPr/>
        </p:nvSpPr>
        <p:spPr>
          <a:xfrm>
            <a:off x="3996796" y="3040567"/>
            <a:ext cx="3454762" cy="207393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Tx/>
              <a:buNone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● Develop a machine learning model for credit score classification.</a:t>
            </a:r>
          </a:p>
          <a:p>
            <a:r>
              <a:rPr lang="en-US" sz="1600" dirty="0"/>
              <a:t>● Provide business recommendations.</a:t>
            </a:r>
          </a:p>
          <a:p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DDD5E9-973D-8285-EE90-2F58350DD475}"/>
              </a:ext>
            </a:extLst>
          </p:cNvPr>
          <p:cNvSpPr txBox="1">
            <a:spLocks/>
          </p:cNvSpPr>
          <p:nvPr/>
        </p:nvSpPr>
        <p:spPr>
          <a:xfrm>
            <a:off x="4640357" y="2233758"/>
            <a:ext cx="1413055" cy="534093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1AF76D-EB70-FD26-3042-42F80A287ADD}"/>
              </a:ext>
            </a:extLst>
          </p:cNvPr>
          <p:cNvSpPr txBox="1">
            <a:spLocks/>
          </p:cNvSpPr>
          <p:nvPr/>
        </p:nvSpPr>
        <p:spPr>
          <a:xfrm>
            <a:off x="8360652" y="2304010"/>
            <a:ext cx="3084482" cy="463841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Business Metrics </a:t>
            </a:r>
          </a:p>
        </p:txBody>
      </p:sp>
      <p:pic>
        <p:nvPicPr>
          <p:cNvPr id="16" name="Grafik 15" descr="Presentasi dengan daftar periksa kerangka">
            <a:extLst>
              <a:ext uri="{FF2B5EF4-FFF2-40B4-BE49-F238E27FC236}">
                <a16:creationId xmlns:a16="http://schemas.microsoft.com/office/drawing/2014/main" id="{1CA557E0-F996-9C9A-AC30-EBED9F8B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38" y="2289698"/>
            <a:ext cx="553592" cy="553592"/>
          </a:xfrm>
          <a:prstGeom prst="rect">
            <a:avLst/>
          </a:prstGeom>
        </p:spPr>
      </p:pic>
      <p:pic>
        <p:nvPicPr>
          <p:cNvPr id="17" name="Grafik 16" descr="Bintang kerangka">
            <a:extLst>
              <a:ext uri="{FF2B5EF4-FFF2-40B4-BE49-F238E27FC236}">
                <a16:creationId xmlns:a16="http://schemas.microsoft.com/office/drawing/2014/main" id="{C50E82C2-F260-5761-3D11-872FB8155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96796" y="2233758"/>
            <a:ext cx="553592" cy="553592"/>
          </a:xfrm>
          <a:prstGeom prst="rect">
            <a:avLst/>
          </a:prstGeom>
        </p:spPr>
      </p:pic>
      <p:pic>
        <p:nvPicPr>
          <p:cNvPr id="18" name="Grafik 17" descr="Grafik batang dengan tren naik kerangka">
            <a:extLst>
              <a:ext uri="{FF2B5EF4-FFF2-40B4-BE49-F238E27FC236}">
                <a16:creationId xmlns:a16="http://schemas.microsoft.com/office/drawing/2014/main" id="{41B90A5D-2E04-37E5-E153-54A289AAC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713803" y="2254952"/>
            <a:ext cx="553592" cy="5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80A8A-2013-0F6B-896C-D03F863F7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D9-2568-19BE-7D90-2824128C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2" y="3096091"/>
            <a:ext cx="3913356" cy="66581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96C6-2FD0-267C-3F4C-478809C623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21545" y="1173533"/>
            <a:ext cx="5974767" cy="454273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and remove features with a significant amount of missing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Conduct univariate analysis and clean the features.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the 'days' column to 'age/year'.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 binary categorical features into binary numerical ones.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 the correlation among numerical features.</a:t>
            </a:r>
          </a:p>
        </p:txBody>
      </p:sp>
      <p:pic>
        <p:nvPicPr>
          <p:cNvPr id="8" name="Grafik 7" descr="Diagram jaringan kerangka">
            <a:extLst>
              <a:ext uri="{FF2B5EF4-FFF2-40B4-BE49-F238E27FC236}">
                <a16:creationId xmlns:a16="http://schemas.microsoft.com/office/drawing/2014/main" id="{DED91E3B-56FB-1FB6-6C6D-526D705B1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0646" y="1192989"/>
            <a:ext cx="1188792" cy="11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D20F5-BE00-97DB-32D3-F44DC233A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5D1197-074E-957D-85BF-A32DBA9AEBA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32992" y="4143982"/>
            <a:ext cx="4934138" cy="20103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features that have a zero correlation with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features with a correlation greater than 0.6 with another feature to prevent multicollinearity.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93CD92-A8EF-AA96-1FFC-1E1BC9511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09374" y="4136033"/>
            <a:ext cx="5349634" cy="2869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err="1"/>
              <a:t>StandardScaler</a:t>
            </a:r>
            <a:r>
              <a:rPr lang="en-US" dirty="0"/>
              <a:t> to non-binary numerical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selected categorical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oversampling to handle imbalanced data.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C30290E5-5222-5C42-F7D2-037A02DE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4" t="5299" r="61708" b="-509"/>
          <a:stretch/>
        </p:blipFill>
        <p:spPr>
          <a:xfrm>
            <a:off x="819227" y="366215"/>
            <a:ext cx="3825499" cy="35248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0168E22E-1C2B-C162-462E-89FBC84E3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298" y="366215"/>
            <a:ext cx="3850220" cy="35248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6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18742-C760-4CDB-732C-24210F15E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3A8E-E33F-AF37-E51C-C8131F0B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2" y="3151749"/>
            <a:ext cx="3913356" cy="665817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Data Visualization &amp; Business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27D6-9F28-E829-DF6A-9E53B3B011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24903" y="3674788"/>
            <a:ext cx="6507772" cy="242887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Target value: 0 indicates good credit scores, 1 indicates bad credit scores.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Customers with higher credit amounts tend to have better scores.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Older customers and those with longer employment tend to have better credit scores, possibly due to increased maturity, responsibility, and financial stability.</a:t>
            </a:r>
          </a:p>
        </p:txBody>
      </p:sp>
      <p:pic>
        <p:nvPicPr>
          <p:cNvPr id="8" name="Grafik 7" descr="Blog kerangka">
            <a:extLst>
              <a:ext uri="{FF2B5EF4-FFF2-40B4-BE49-F238E27FC236}">
                <a16:creationId xmlns:a16="http://schemas.microsoft.com/office/drawing/2014/main" id="{705E0E7A-EB23-249C-409A-F14C46BCB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82795" y="1233828"/>
            <a:ext cx="1128497" cy="112849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0256593-422D-5472-A604-40B3D09E4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251" y="342089"/>
            <a:ext cx="6177836" cy="32589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2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FDE3-5830-26C1-6D0B-D840FDB9E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69A635-AC2C-73EE-7514-618B2CA0B1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16891" y="1522391"/>
            <a:ext cx="5819733" cy="502923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is the most significant feature according to the ANOVA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customers are generally more likely to have better credit </a:t>
            </a:r>
            <a:r>
              <a:rPr lang="en-US" dirty="0" err="1"/>
              <a:t>scores.It</a:t>
            </a:r>
            <a:r>
              <a:rPr lang="en-US" dirty="0"/>
              <a:t> is possible because most older people are more mature, responsible, and financially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important features include region rating and education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education levels higher than secondary rarely have bad credit scores.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AA373EA-6E81-F845-913C-55BAEF13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2" y="235546"/>
            <a:ext cx="5398686" cy="43674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43D9A86E-7663-0048-9F73-46CC510F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3" t="4225"/>
          <a:stretch/>
        </p:blipFill>
        <p:spPr>
          <a:xfrm>
            <a:off x="620154" y="4700955"/>
            <a:ext cx="2321011" cy="2006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7B08A0D4-CF61-70D6-6165-C9B21FF8C53B}"/>
              </a:ext>
            </a:extLst>
          </p:cNvPr>
          <p:cNvSpPr txBox="1">
            <a:spLocks/>
          </p:cNvSpPr>
          <p:nvPr/>
        </p:nvSpPr>
        <p:spPr>
          <a:xfrm>
            <a:off x="5916891" y="688158"/>
            <a:ext cx="1888503" cy="53859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Tx/>
              <a:buNone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Insight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CAC90093-584D-D111-3CC9-231A2D821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974" y="4715556"/>
            <a:ext cx="2142905" cy="19821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31596C-8EB3-B3F0-613A-13FFB67C5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89E9-33CB-B328-3C09-8D79111D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02" y="2894275"/>
            <a:ext cx="3913356" cy="1471931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Machine Learning Implementation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0C94-DF8B-5274-7D29-9B9B3D4809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3351" y="1860963"/>
            <a:ext cx="5974767" cy="3136074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Metode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Decision Tree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Hyperparameter Tuning</a:t>
            </a:r>
          </a:p>
        </p:txBody>
      </p:sp>
      <p:pic>
        <p:nvPicPr>
          <p:cNvPr id="8" name="Grafik 7" descr="Alur Kerja kerangka">
            <a:extLst>
              <a:ext uri="{FF2B5EF4-FFF2-40B4-BE49-F238E27FC236}">
                <a16:creationId xmlns:a16="http://schemas.microsoft.com/office/drawing/2014/main" id="{FBE5670E-D6DF-A88E-D1F1-7E784AE7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57924" y="1138137"/>
            <a:ext cx="1253372" cy="1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3C68-1318-F2DC-BD4A-CDF672D0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C956-5C28-3AFA-A7FC-1721C5F8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68C6F16-0123-8192-9D09-55F95B7C713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50721263"/>
              </p:ext>
            </p:extLst>
          </p:nvPr>
        </p:nvGraphicFramePr>
        <p:xfrm>
          <a:off x="568325" y="2082800"/>
          <a:ext cx="10635062" cy="21276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72167">
                  <a:extLst>
                    <a:ext uri="{9D8B030D-6E8A-4147-A177-3AD203B41FA5}">
                      <a16:colId xmlns:a16="http://schemas.microsoft.com/office/drawing/2014/main" val="3473963133"/>
                    </a:ext>
                  </a:extLst>
                </a:gridCol>
                <a:gridCol w="1774631">
                  <a:extLst>
                    <a:ext uri="{9D8B030D-6E8A-4147-A177-3AD203B41FA5}">
                      <a16:colId xmlns:a16="http://schemas.microsoft.com/office/drawing/2014/main" val="3896826281"/>
                    </a:ext>
                  </a:extLst>
                </a:gridCol>
                <a:gridCol w="1963973">
                  <a:extLst>
                    <a:ext uri="{9D8B030D-6E8A-4147-A177-3AD203B41FA5}">
                      <a16:colId xmlns:a16="http://schemas.microsoft.com/office/drawing/2014/main" val="139167186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820157022"/>
                    </a:ext>
                  </a:extLst>
                </a:gridCol>
                <a:gridCol w="2329731">
                  <a:extLst>
                    <a:ext uri="{9D8B030D-6E8A-4147-A177-3AD203B41FA5}">
                      <a16:colId xmlns:a16="http://schemas.microsoft.com/office/drawing/2014/main" val="919836124"/>
                    </a:ext>
                  </a:extLst>
                </a:gridCol>
              </a:tblGrid>
              <a:tr h="33363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 Hyperparameter Tuning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After Hyperparameter Tuning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72789"/>
                  </a:ext>
                </a:extLst>
              </a:tr>
              <a:tr h="33363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 (train)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Accuracy (test)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 (train)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 (test)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00392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65.735%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60.047%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65.735%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60.047%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66626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82.464%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87.877%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91230"/>
                  </a:ext>
                </a:extLst>
              </a:tr>
            </a:tbl>
          </a:graphicData>
        </a:graphic>
      </p:graphicFrame>
      <p:sp>
        <p:nvSpPr>
          <p:cNvPr id="3" name="Subtitle 7">
            <a:extLst>
              <a:ext uri="{FF2B5EF4-FFF2-40B4-BE49-F238E27FC236}">
                <a16:creationId xmlns:a16="http://schemas.microsoft.com/office/drawing/2014/main" id="{EDB4297B-0969-6949-EFAB-B9789B811B16}"/>
              </a:ext>
            </a:extLst>
          </p:cNvPr>
          <p:cNvSpPr txBox="1">
            <a:spLocks/>
          </p:cNvSpPr>
          <p:nvPr/>
        </p:nvSpPr>
        <p:spPr>
          <a:xfrm>
            <a:off x="494449" y="4708160"/>
            <a:ext cx="9516244" cy="468139"/>
          </a:xfrm>
          <a:prstGeom prst="rect">
            <a:avLst/>
          </a:prstGeom>
        </p:spPr>
        <p:txBody>
          <a:bodyPr anchor="t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this case, decision tree with hyperparameter tuning is the best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228330788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{6E0506AC-F241-4864-B32F-413DD61AB0BB}tf11158769_win32</Template>
  <TotalTime>198</TotalTime>
  <Words>462</Words>
  <Application>Microsoft Office PowerPoint</Application>
  <PresentationFormat>Layar Lebar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Wingdings</vt:lpstr>
      <vt:lpstr>FrostyVTI</vt:lpstr>
      <vt:lpstr>Home Credit Scorecard Classification Model </vt:lpstr>
      <vt:lpstr>Problem Research</vt:lpstr>
      <vt:lpstr>Objective &amp; Goal</vt:lpstr>
      <vt:lpstr>Data Pre-Processing</vt:lpstr>
      <vt:lpstr>Presentasi PowerPoint</vt:lpstr>
      <vt:lpstr>Data Visualization &amp; Business Insight</vt:lpstr>
      <vt:lpstr>Presentasi PowerPoint</vt:lpstr>
      <vt:lpstr>Machine Learning Implementation &amp; Evaluation</vt:lpstr>
      <vt:lpstr>The results 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 yuniawan_</dc:creator>
  <cp:lastModifiedBy>Deni yuniawan_</cp:lastModifiedBy>
  <cp:revision>3</cp:revision>
  <dcterms:created xsi:type="dcterms:W3CDTF">2024-12-29T00:08:39Z</dcterms:created>
  <dcterms:modified xsi:type="dcterms:W3CDTF">2024-12-29T03:27:34Z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