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0" r:id="rId4"/>
    <p:sldId id="296" r:id="rId5"/>
    <p:sldId id="29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F317-6880-4447-B386-5E9C7D8BF0A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036A4-85F5-4589-876A-22B004FA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8C0D12EF-C179-58E3-343E-73AE1DE57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>
            <a:extLst>
              <a:ext uri="{FF2B5EF4-FFF2-40B4-BE49-F238E27FC236}">
                <a16:creationId xmlns:a16="http://schemas.microsoft.com/office/drawing/2014/main" id="{4BADB9C3-A91F-573E-30F8-DB95B3AC0B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>
            <a:extLst>
              <a:ext uri="{FF2B5EF4-FFF2-40B4-BE49-F238E27FC236}">
                <a16:creationId xmlns:a16="http://schemas.microsoft.com/office/drawing/2014/main" id="{BD5B0BF4-07E9-2D56-FB06-A5CB3EEE4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44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0573" y="1988947"/>
            <a:ext cx="302285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5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8247" y="185928"/>
            <a:ext cx="1399031" cy="5410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01" y="511302"/>
            <a:ext cx="712101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201" y="1034922"/>
            <a:ext cx="8306434" cy="145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eniywn/rakamin-idx-DE_pbi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pn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63" Type="http://schemas.openxmlformats.org/officeDocument/2006/relationships/image" Target="../media/image72.png"/><Relationship Id="rId68" Type="http://schemas.openxmlformats.org/officeDocument/2006/relationships/image" Target="../media/image77.png"/><Relationship Id="rId84" Type="http://schemas.openxmlformats.org/officeDocument/2006/relationships/image" Target="../media/image93.png"/><Relationship Id="rId89" Type="http://schemas.openxmlformats.org/officeDocument/2006/relationships/image" Target="../media/image98.png"/><Relationship Id="rId16" Type="http://schemas.openxmlformats.org/officeDocument/2006/relationships/image" Target="../media/image25.png"/><Relationship Id="rId107" Type="http://schemas.openxmlformats.org/officeDocument/2006/relationships/image" Target="../media/image116.png"/><Relationship Id="rId11" Type="http://schemas.openxmlformats.org/officeDocument/2006/relationships/image" Target="../media/image20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53" Type="http://schemas.openxmlformats.org/officeDocument/2006/relationships/image" Target="../media/image62.png"/><Relationship Id="rId58" Type="http://schemas.openxmlformats.org/officeDocument/2006/relationships/image" Target="../media/image67.png"/><Relationship Id="rId74" Type="http://schemas.openxmlformats.org/officeDocument/2006/relationships/image" Target="../media/image83.png"/><Relationship Id="rId79" Type="http://schemas.openxmlformats.org/officeDocument/2006/relationships/image" Target="../media/image88.png"/><Relationship Id="rId102" Type="http://schemas.openxmlformats.org/officeDocument/2006/relationships/image" Target="../media/image111.png"/><Relationship Id="rId5" Type="http://schemas.openxmlformats.org/officeDocument/2006/relationships/image" Target="../media/image14.png"/><Relationship Id="rId90" Type="http://schemas.openxmlformats.org/officeDocument/2006/relationships/image" Target="../media/image99.png"/><Relationship Id="rId95" Type="http://schemas.openxmlformats.org/officeDocument/2006/relationships/image" Target="../media/image104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43" Type="http://schemas.openxmlformats.org/officeDocument/2006/relationships/image" Target="../media/image52.png"/><Relationship Id="rId48" Type="http://schemas.openxmlformats.org/officeDocument/2006/relationships/image" Target="../media/image57.png"/><Relationship Id="rId64" Type="http://schemas.openxmlformats.org/officeDocument/2006/relationships/image" Target="../media/image73.png"/><Relationship Id="rId69" Type="http://schemas.openxmlformats.org/officeDocument/2006/relationships/image" Target="../media/image78.png"/><Relationship Id="rId80" Type="http://schemas.openxmlformats.org/officeDocument/2006/relationships/image" Target="../media/image89.png"/><Relationship Id="rId85" Type="http://schemas.openxmlformats.org/officeDocument/2006/relationships/image" Target="../media/image9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59" Type="http://schemas.openxmlformats.org/officeDocument/2006/relationships/image" Target="../media/image68.png"/><Relationship Id="rId103" Type="http://schemas.openxmlformats.org/officeDocument/2006/relationships/image" Target="../media/image112.png"/><Relationship Id="rId108" Type="http://schemas.openxmlformats.org/officeDocument/2006/relationships/image" Target="../media/image117.png"/><Relationship Id="rId54" Type="http://schemas.openxmlformats.org/officeDocument/2006/relationships/image" Target="../media/image63.png"/><Relationship Id="rId70" Type="http://schemas.openxmlformats.org/officeDocument/2006/relationships/image" Target="../media/image79.png"/><Relationship Id="rId75" Type="http://schemas.openxmlformats.org/officeDocument/2006/relationships/image" Target="../media/image84.png"/><Relationship Id="rId91" Type="http://schemas.openxmlformats.org/officeDocument/2006/relationships/image" Target="../media/image100.png"/><Relationship Id="rId9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png"/><Relationship Id="rId57" Type="http://schemas.openxmlformats.org/officeDocument/2006/relationships/image" Target="../media/image66.png"/><Relationship Id="rId106" Type="http://schemas.openxmlformats.org/officeDocument/2006/relationships/image" Target="../media/image115.png"/><Relationship Id="rId10" Type="http://schemas.openxmlformats.org/officeDocument/2006/relationships/image" Target="../media/image19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9.png"/><Relationship Id="rId65" Type="http://schemas.openxmlformats.org/officeDocument/2006/relationships/image" Target="../media/image74.png"/><Relationship Id="rId73" Type="http://schemas.openxmlformats.org/officeDocument/2006/relationships/image" Target="../media/image82.png"/><Relationship Id="rId78" Type="http://schemas.openxmlformats.org/officeDocument/2006/relationships/image" Target="../media/image87.png"/><Relationship Id="rId81" Type="http://schemas.openxmlformats.org/officeDocument/2006/relationships/image" Target="../media/image90.png"/><Relationship Id="rId86" Type="http://schemas.openxmlformats.org/officeDocument/2006/relationships/image" Target="../media/image95.png"/><Relationship Id="rId94" Type="http://schemas.openxmlformats.org/officeDocument/2006/relationships/image" Target="../media/image103.png"/><Relationship Id="rId99" Type="http://schemas.openxmlformats.org/officeDocument/2006/relationships/image" Target="../media/image108.png"/><Relationship Id="rId101" Type="http://schemas.openxmlformats.org/officeDocument/2006/relationships/image" Target="../media/image1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9" Type="http://schemas.openxmlformats.org/officeDocument/2006/relationships/image" Target="../media/image48.png"/><Relationship Id="rId109" Type="http://schemas.openxmlformats.org/officeDocument/2006/relationships/image" Target="../media/image118.png"/><Relationship Id="rId34" Type="http://schemas.openxmlformats.org/officeDocument/2006/relationships/image" Target="../media/image43.png"/><Relationship Id="rId50" Type="http://schemas.openxmlformats.org/officeDocument/2006/relationships/image" Target="../media/image59.png"/><Relationship Id="rId55" Type="http://schemas.openxmlformats.org/officeDocument/2006/relationships/image" Target="../media/image64.png"/><Relationship Id="rId76" Type="http://schemas.openxmlformats.org/officeDocument/2006/relationships/image" Target="../media/image85.png"/><Relationship Id="rId97" Type="http://schemas.openxmlformats.org/officeDocument/2006/relationships/image" Target="../media/image106.png"/><Relationship Id="rId104" Type="http://schemas.openxmlformats.org/officeDocument/2006/relationships/image" Target="../media/image113.png"/><Relationship Id="rId7" Type="http://schemas.openxmlformats.org/officeDocument/2006/relationships/image" Target="../media/image16.png"/><Relationship Id="rId71" Type="http://schemas.openxmlformats.org/officeDocument/2006/relationships/image" Target="../media/image80.png"/><Relationship Id="rId92" Type="http://schemas.openxmlformats.org/officeDocument/2006/relationships/image" Target="../media/image101.png"/><Relationship Id="rId2" Type="http://schemas.openxmlformats.org/officeDocument/2006/relationships/image" Target="../media/image11.png"/><Relationship Id="rId29" Type="http://schemas.openxmlformats.org/officeDocument/2006/relationships/image" Target="../media/image38.png"/><Relationship Id="rId24" Type="http://schemas.openxmlformats.org/officeDocument/2006/relationships/image" Target="../media/image33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66" Type="http://schemas.openxmlformats.org/officeDocument/2006/relationships/image" Target="../media/image75.png"/><Relationship Id="rId87" Type="http://schemas.openxmlformats.org/officeDocument/2006/relationships/image" Target="../media/image96.png"/><Relationship Id="rId61" Type="http://schemas.openxmlformats.org/officeDocument/2006/relationships/image" Target="../media/image70.png"/><Relationship Id="rId82" Type="http://schemas.openxmlformats.org/officeDocument/2006/relationships/image" Target="../media/image91.png"/><Relationship Id="rId19" Type="http://schemas.openxmlformats.org/officeDocument/2006/relationships/image" Target="../media/image28.png"/><Relationship Id="rId14" Type="http://schemas.openxmlformats.org/officeDocument/2006/relationships/image" Target="../media/image23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56" Type="http://schemas.openxmlformats.org/officeDocument/2006/relationships/image" Target="../media/image65.png"/><Relationship Id="rId77" Type="http://schemas.openxmlformats.org/officeDocument/2006/relationships/image" Target="../media/image86.png"/><Relationship Id="rId100" Type="http://schemas.openxmlformats.org/officeDocument/2006/relationships/image" Target="../media/image109.png"/><Relationship Id="rId105" Type="http://schemas.openxmlformats.org/officeDocument/2006/relationships/image" Target="../media/image114.png"/><Relationship Id="rId8" Type="http://schemas.openxmlformats.org/officeDocument/2006/relationships/image" Target="../media/image17.png"/><Relationship Id="rId51" Type="http://schemas.openxmlformats.org/officeDocument/2006/relationships/image" Target="../media/image60.png"/><Relationship Id="rId72" Type="http://schemas.openxmlformats.org/officeDocument/2006/relationships/image" Target="../media/image81.png"/><Relationship Id="rId93" Type="http://schemas.openxmlformats.org/officeDocument/2006/relationships/image" Target="../media/image102.png"/><Relationship Id="rId98" Type="http://schemas.openxmlformats.org/officeDocument/2006/relationships/image" Target="../media/image107.png"/><Relationship Id="rId3" Type="http://schemas.openxmlformats.org/officeDocument/2006/relationships/image" Target="../media/image12.png"/><Relationship Id="rId25" Type="http://schemas.openxmlformats.org/officeDocument/2006/relationships/image" Target="../media/image34.png"/><Relationship Id="rId46" Type="http://schemas.openxmlformats.org/officeDocument/2006/relationships/image" Target="../media/image55.png"/><Relationship Id="rId67" Type="http://schemas.openxmlformats.org/officeDocument/2006/relationships/image" Target="../media/image76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Relationship Id="rId62" Type="http://schemas.openxmlformats.org/officeDocument/2006/relationships/image" Target="../media/image71.png"/><Relationship Id="rId83" Type="http://schemas.openxmlformats.org/officeDocument/2006/relationships/image" Target="../media/image92.png"/><Relationship Id="rId88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" y="185928"/>
              <a:ext cx="1399032" cy="5425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object 10"/>
          <p:cNvSpPr txBox="1"/>
          <p:nvPr/>
        </p:nvSpPr>
        <p:spPr>
          <a:xfrm>
            <a:off x="1848104" y="231089"/>
            <a:ext cx="283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6375" y="256031"/>
            <a:ext cx="1328927" cy="472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object 16"/>
          <p:cNvSpPr/>
          <p:nvPr/>
        </p:nvSpPr>
        <p:spPr>
          <a:xfrm>
            <a:off x="6757416" y="0"/>
            <a:ext cx="2386965" cy="2429510"/>
          </a:xfrm>
          <a:custGeom>
            <a:avLst/>
            <a:gdLst/>
            <a:ahLst/>
            <a:cxnLst/>
            <a:rect l="l" t="t" r="r" b="b"/>
            <a:pathLst>
              <a:path w="2386965" h="2429510">
                <a:moveTo>
                  <a:pt x="2386583" y="0"/>
                </a:moveTo>
                <a:lnTo>
                  <a:pt x="304698" y="0"/>
                </a:lnTo>
                <a:lnTo>
                  <a:pt x="297074" y="9940"/>
                </a:lnTo>
                <a:lnTo>
                  <a:pt x="270900" y="46211"/>
                </a:lnTo>
                <a:lnTo>
                  <a:pt x="245792" y="83245"/>
                </a:lnTo>
                <a:lnTo>
                  <a:pt x="221770" y="121020"/>
                </a:lnTo>
                <a:lnTo>
                  <a:pt x="198858" y="159516"/>
                </a:lnTo>
                <a:lnTo>
                  <a:pt x="177076" y="198711"/>
                </a:lnTo>
                <a:lnTo>
                  <a:pt x="156446" y="238584"/>
                </a:lnTo>
                <a:lnTo>
                  <a:pt x="136990" y="279115"/>
                </a:lnTo>
                <a:lnTo>
                  <a:pt x="118730" y="320281"/>
                </a:lnTo>
                <a:lnTo>
                  <a:pt x="101686" y="362063"/>
                </a:lnTo>
                <a:lnTo>
                  <a:pt x="85882" y="404438"/>
                </a:lnTo>
                <a:lnTo>
                  <a:pt x="71338" y="447387"/>
                </a:lnTo>
                <a:lnTo>
                  <a:pt x="58076" y="490887"/>
                </a:lnTo>
                <a:lnTo>
                  <a:pt x="46119" y="534917"/>
                </a:lnTo>
                <a:lnTo>
                  <a:pt x="35487" y="579457"/>
                </a:lnTo>
                <a:lnTo>
                  <a:pt x="26202" y="624486"/>
                </a:lnTo>
                <a:lnTo>
                  <a:pt x="18286" y="669981"/>
                </a:lnTo>
                <a:lnTo>
                  <a:pt x="11761" y="715923"/>
                </a:lnTo>
                <a:lnTo>
                  <a:pt x="6648" y="762291"/>
                </a:lnTo>
                <a:lnTo>
                  <a:pt x="2969" y="809062"/>
                </a:lnTo>
                <a:lnTo>
                  <a:pt x="745" y="856216"/>
                </a:lnTo>
                <a:lnTo>
                  <a:pt x="0" y="903732"/>
                </a:lnTo>
                <a:lnTo>
                  <a:pt x="745" y="951247"/>
                </a:lnTo>
                <a:lnTo>
                  <a:pt x="2969" y="998401"/>
                </a:lnTo>
                <a:lnTo>
                  <a:pt x="6648" y="1045172"/>
                </a:lnTo>
                <a:lnTo>
                  <a:pt x="11761" y="1091540"/>
                </a:lnTo>
                <a:lnTo>
                  <a:pt x="18286" y="1137482"/>
                </a:lnTo>
                <a:lnTo>
                  <a:pt x="26202" y="1182977"/>
                </a:lnTo>
                <a:lnTo>
                  <a:pt x="35487" y="1228006"/>
                </a:lnTo>
                <a:lnTo>
                  <a:pt x="46119" y="1272546"/>
                </a:lnTo>
                <a:lnTo>
                  <a:pt x="58076" y="1316576"/>
                </a:lnTo>
                <a:lnTo>
                  <a:pt x="71338" y="1360076"/>
                </a:lnTo>
                <a:lnTo>
                  <a:pt x="85882" y="1403025"/>
                </a:lnTo>
                <a:lnTo>
                  <a:pt x="101686" y="1445400"/>
                </a:lnTo>
                <a:lnTo>
                  <a:pt x="118730" y="1487182"/>
                </a:lnTo>
                <a:lnTo>
                  <a:pt x="136990" y="1528348"/>
                </a:lnTo>
                <a:lnTo>
                  <a:pt x="156446" y="1568879"/>
                </a:lnTo>
                <a:lnTo>
                  <a:pt x="177076" y="1608752"/>
                </a:lnTo>
                <a:lnTo>
                  <a:pt x="198858" y="1647947"/>
                </a:lnTo>
                <a:lnTo>
                  <a:pt x="221770" y="1686443"/>
                </a:lnTo>
                <a:lnTo>
                  <a:pt x="245792" y="1724218"/>
                </a:lnTo>
                <a:lnTo>
                  <a:pt x="270900" y="1761252"/>
                </a:lnTo>
                <a:lnTo>
                  <a:pt x="297074" y="1797523"/>
                </a:lnTo>
                <a:lnTo>
                  <a:pt x="324291" y="1833010"/>
                </a:lnTo>
                <a:lnTo>
                  <a:pt x="352531" y="1867692"/>
                </a:lnTo>
                <a:lnTo>
                  <a:pt x="381770" y="1901549"/>
                </a:lnTo>
                <a:lnTo>
                  <a:pt x="411989" y="1934558"/>
                </a:lnTo>
                <a:lnTo>
                  <a:pt x="443165" y="1966699"/>
                </a:lnTo>
                <a:lnTo>
                  <a:pt x="475276" y="1997951"/>
                </a:lnTo>
                <a:lnTo>
                  <a:pt x="508300" y="2028293"/>
                </a:lnTo>
                <a:lnTo>
                  <a:pt x="542217" y="2057703"/>
                </a:lnTo>
                <a:lnTo>
                  <a:pt x="577003" y="2086160"/>
                </a:lnTo>
                <a:lnTo>
                  <a:pt x="612639" y="2113644"/>
                </a:lnTo>
                <a:lnTo>
                  <a:pt x="649101" y="2140133"/>
                </a:lnTo>
                <a:lnTo>
                  <a:pt x="686369" y="2165607"/>
                </a:lnTo>
                <a:lnTo>
                  <a:pt x="724420" y="2190043"/>
                </a:lnTo>
                <a:lnTo>
                  <a:pt x="763233" y="2213421"/>
                </a:lnTo>
                <a:lnTo>
                  <a:pt x="802786" y="2235721"/>
                </a:lnTo>
                <a:lnTo>
                  <a:pt x="843058" y="2256920"/>
                </a:lnTo>
                <a:lnTo>
                  <a:pt x="884027" y="2276997"/>
                </a:lnTo>
                <a:lnTo>
                  <a:pt x="925671" y="2295932"/>
                </a:lnTo>
                <a:lnTo>
                  <a:pt x="967968" y="2313704"/>
                </a:lnTo>
                <a:lnTo>
                  <a:pt x="1010897" y="2330291"/>
                </a:lnTo>
                <a:lnTo>
                  <a:pt x="1054436" y="2345673"/>
                </a:lnTo>
                <a:lnTo>
                  <a:pt x="1098564" y="2359827"/>
                </a:lnTo>
                <a:lnTo>
                  <a:pt x="1143258" y="2372734"/>
                </a:lnTo>
                <a:lnTo>
                  <a:pt x="1188497" y="2384371"/>
                </a:lnTo>
                <a:lnTo>
                  <a:pt x="1234260" y="2394719"/>
                </a:lnTo>
                <a:lnTo>
                  <a:pt x="1280525" y="2403755"/>
                </a:lnTo>
                <a:lnTo>
                  <a:pt x="1327269" y="2411459"/>
                </a:lnTo>
                <a:lnTo>
                  <a:pt x="1374472" y="2417809"/>
                </a:lnTo>
                <a:lnTo>
                  <a:pt x="1422112" y="2422785"/>
                </a:lnTo>
                <a:lnTo>
                  <a:pt x="1470166" y="2426366"/>
                </a:lnTo>
                <a:lnTo>
                  <a:pt x="1518614" y="2428530"/>
                </a:lnTo>
                <a:lnTo>
                  <a:pt x="1567433" y="2429256"/>
                </a:lnTo>
                <a:lnTo>
                  <a:pt x="1616253" y="2428530"/>
                </a:lnTo>
                <a:lnTo>
                  <a:pt x="1664701" y="2426366"/>
                </a:lnTo>
                <a:lnTo>
                  <a:pt x="1712755" y="2422785"/>
                </a:lnTo>
                <a:lnTo>
                  <a:pt x="1760395" y="2417809"/>
                </a:lnTo>
                <a:lnTo>
                  <a:pt x="1807598" y="2411459"/>
                </a:lnTo>
                <a:lnTo>
                  <a:pt x="1854342" y="2403755"/>
                </a:lnTo>
                <a:lnTo>
                  <a:pt x="1900607" y="2394719"/>
                </a:lnTo>
                <a:lnTo>
                  <a:pt x="1946370" y="2384371"/>
                </a:lnTo>
                <a:lnTo>
                  <a:pt x="1991609" y="2372734"/>
                </a:lnTo>
                <a:lnTo>
                  <a:pt x="2036303" y="2359827"/>
                </a:lnTo>
                <a:lnTo>
                  <a:pt x="2080431" y="2345673"/>
                </a:lnTo>
                <a:lnTo>
                  <a:pt x="2123970" y="2330291"/>
                </a:lnTo>
                <a:lnTo>
                  <a:pt x="2166899" y="2313704"/>
                </a:lnTo>
                <a:lnTo>
                  <a:pt x="2209196" y="2295932"/>
                </a:lnTo>
                <a:lnTo>
                  <a:pt x="2250840" y="2276997"/>
                </a:lnTo>
                <a:lnTo>
                  <a:pt x="2291809" y="2256920"/>
                </a:lnTo>
                <a:lnTo>
                  <a:pt x="2332081" y="2235721"/>
                </a:lnTo>
                <a:lnTo>
                  <a:pt x="2371634" y="2213421"/>
                </a:lnTo>
                <a:lnTo>
                  <a:pt x="2386583" y="2204417"/>
                </a:lnTo>
                <a:lnTo>
                  <a:pt x="2386583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 txBox="1">
            <a:spLocks noGrp="1"/>
          </p:cNvSpPr>
          <p:nvPr>
            <p:ph type="title"/>
          </p:nvPr>
        </p:nvSpPr>
        <p:spPr>
          <a:xfrm>
            <a:off x="596595" y="1568957"/>
            <a:ext cx="5619800" cy="1397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28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Data</a:t>
            </a:r>
            <a:r>
              <a:rPr sz="4500" spc="-38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4500" spc="16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Warehouse</a:t>
            </a:r>
            <a:r>
              <a:rPr sz="4500" spc="-37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4500" spc="10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&amp; </a:t>
            </a:r>
            <a:r>
              <a:rPr sz="4500" spc="25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Stored</a:t>
            </a:r>
            <a:r>
              <a:rPr sz="4500" spc="-38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4500" spc="18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Procedure</a:t>
            </a:r>
            <a:endParaRPr sz="45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596595" y="3192856"/>
            <a:ext cx="5043340" cy="1358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17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ID/X</a:t>
            </a:r>
            <a:r>
              <a:rPr sz="2500" b="1" spc="-19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500" b="1" spc="10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Partners</a:t>
            </a:r>
            <a:r>
              <a:rPr sz="2500" b="1" spc="-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500" b="1" spc="28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-</a:t>
            </a:r>
            <a:r>
              <a:rPr sz="2500" b="1" spc="-18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500" b="1" spc="12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Data</a:t>
            </a:r>
            <a:r>
              <a:rPr sz="2500" b="1" spc="-17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Engineer</a:t>
            </a:r>
            <a:endParaRPr sz="2500" dirty="0">
              <a:latin typeface="Rubik" panose="020B0604020202020204" charset="-79"/>
              <a:cs typeface="Rubik" panose="020B0604020202020204" charset="-79"/>
            </a:endParaRPr>
          </a:p>
          <a:p>
            <a:pPr marL="12700">
              <a:lnSpc>
                <a:spcPts val="2375"/>
              </a:lnSpc>
              <a:spcBef>
                <a:spcPts val="1520"/>
              </a:spcBef>
            </a:pPr>
            <a:r>
              <a:rPr sz="20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Presented</a:t>
            </a:r>
            <a:r>
              <a:rPr sz="2000" spc="16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by</a:t>
            </a:r>
            <a:endParaRPr sz="2000" dirty="0">
              <a:latin typeface="Rubik" panose="020B0604020202020204" charset="-79"/>
              <a:cs typeface="Rubik" panose="020B0604020202020204" charset="-79"/>
            </a:endParaRPr>
          </a:p>
          <a:p>
            <a:pPr marL="12700">
              <a:lnSpc>
                <a:spcPts val="3575"/>
              </a:lnSpc>
            </a:pPr>
            <a:r>
              <a:rPr lang="en-US" sz="3000" spc="-1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Deni </a:t>
            </a:r>
            <a:r>
              <a:rPr lang="en-US" sz="3000" spc="-100" dirty="0" err="1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Yuniawan</a:t>
            </a:r>
            <a:endParaRPr sz="3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610616" y="1210132"/>
            <a:ext cx="5304806" cy="331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Project-</a:t>
            </a:r>
            <a:r>
              <a:rPr sz="2000" spc="7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Based</a:t>
            </a:r>
            <a:r>
              <a:rPr sz="2000" spc="-6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Virtual</a:t>
            </a:r>
            <a:r>
              <a:rPr sz="2000" spc="-4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0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Internship</a:t>
            </a:r>
            <a:r>
              <a:rPr sz="2000" spc="-6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Final</a:t>
            </a:r>
            <a:r>
              <a:rPr sz="2000" spc="-5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rPr>
              <a:t>Task</a:t>
            </a:r>
            <a:endParaRPr sz="2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1"/>
            <a:ext cx="9143999" cy="5131306"/>
            <a:chOff x="0" y="12191"/>
            <a:chExt cx="9143999" cy="513130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91"/>
              <a:ext cx="9143999" cy="51313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185927"/>
              <a:ext cx="1399031" cy="5410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208402" y="4827523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Talend</a:t>
            </a:r>
            <a:r>
              <a:rPr sz="1200" spc="1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Job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01" y="4326737"/>
            <a:ext cx="545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Output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7608" y="3410458"/>
            <a:ext cx="4191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8" name="object 6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28322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Rubik" panose="020B0604020202020204" charset="-79"/>
                <a:cs typeface="Rubik" panose="020B0604020202020204" charset="-79"/>
              </a:rPr>
              <a:t>2.</a:t>
            </a:r>
            <a:r>
              <a:rPr spc="-18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5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spc="-2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05" dirty="0">
                <a:latin typeface="Rubik" panose="020B0604020202020204" charset="-79"/>
                <a:cs typeface="Rubik" panose="020B0604020202020204" charset="-79"/>
              </a:rPr>
              <a:t>ETL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95" dirty="0">
                <a:latin typeface="Rubik" panose="020B0604020202020204" charset="-79"/>
                <a:cs typeface="Rubik" panose="020B0604020202020204" charset="-79"/>
              </a:rPr>
              <a:t>Job</a:t>
            </a:r>
            <a:r>
              <a:rPr spc="-2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0" dirty="0">
                <a:latin typeface="Rubik" panose="020B0604020202020204" charset="-79"/>
                <a:cs typeface="Rubik" panose="020B0604020202020204" charset="-79"/>
              </a:rPr>
              <a:t>for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10" dirty="0" err="1">
                <a:latin typeface="Rubik" panose="020B0604020202020204" charset="-79"/>
                <a:cs typeface="Rubik" panose="020B0604020202020204" charset="-79"/>
              </a:rPr>
              <a:t>Di</a:t>
            </a:r>
            <a:r>
              <a:rPr lang="en-US" spc="110" dirty="0" err="1">
                <a:latin typeface="Rubik" panose="020B0604020202020204" charset="-79"/>
                <a:cs typeface="Rubik" panose="020B0604020202020204" charset="-79"/>
              </a:rPr>
              <a:t>mCustomer</a:t>
            </a:r>
            <a:endParaRPr spc="6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495401" y="1023365"/>
            <a:ext cx="7734199" cy="1389932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Pada data warehouse yang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telah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dirancang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DimCustomer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CityName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StateName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. Oleh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karena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proses ETL, data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Customer, City, dan State di database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sumber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perlu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digabungkan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terlebih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dahulu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Selain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ada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ketentuan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mengubah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semua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huruf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kapital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kecuali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Age, dan Email.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Kedua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proses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secara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bersamaan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komponen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tMap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20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431" y="2610611"/>
            <a:ext cx="4437888" cy="2189988"/>
          </a:xfrm>
          <a:prstGeom prst="rect">
            <a:avLst/>
          </a:prstGeom>
        </p:spPr>
      </p:pic>
      <p:grpSp>
        <p:nvGrpSpPr>
          <p:cNvPr id="21" name="object 12"/>
          <p:cNvGrpSpPr/>
          <p:nvPr/>
        </p:nvGrpSpPr>
        <p:grpSpPr>
          <a:xfrm>
            <a:off x="4914900" y="2667000"/>
            <a:ext cx="4142740" cy="1595755"/>
            <a:chOff x="4914900" y="2667000"/>
            <a:chExt cx="4142740" cy="1595755"/>
          </a:xfrm>
        </p:grpSpPr>
        <p:pic>
          <p:nvPicPr>
            <p:cNvPr id="22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667000"/>
              <a:ext cx="4142232" cy="710183"/>
            </a:xfrm>
            <a:prstGeom prst="rect">
              <a:avLst/>
            </a:prstGeom>
          </p:spPr>
        </p:pic>
        <p:pic>
          <p:nvPicPr>
            <p:cNvPr id="23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0140" y="3782567"/>
              <a:ext cx="4111752" cy="480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647188"/>
            <a:ext cx="4712208" cy="2249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72681" y="3843629"/>
            <a:ext cx="4191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8423" y="4861661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Talend</a:t>
            </a:r>
            <a:r>
              <a:rPr sz="1200" spc="1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Job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22747" y="3115055"/>
            <a:ext cx="3915410" cy="1720850"/>
            <a:chOff x="5222747" y="3115055"/>
            <a:chExt cx="3915410" cy="17208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2747" y="4094988"/>
              <a:ext cx="3915155" cy="740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22747" y="3115055"/>
              <a:ext cx="3915155" cy="7101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908672" y="4860747"/>
            <a:ext cx="545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Output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9220" y="2607564"/>
            <a:ext cx="3878579" cy="419100"/>
            <a:chOff x="5189220" y="2607564"/>
            <a:chExt cx="3878579" cy="4191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9220" y="2607564"/>
              <a:ext cx="1182624" cy="419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1176" y="2622804"/>
              <a:ext cx="2706624" cy="172212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66573" y="2820352"/>
          <a:ext cx="2697480" cy="177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marL="17145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18/01/2024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13:10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50000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Withdrawal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80"/>
                        </a:lnSpc>
                        <a:spcBef>
                          <a:spcPts val="1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3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28322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Rubik" panose="020B0604020202020204" charset="-79"/>
                <a:cs typeface="Rubik" panose="020B0604020202020204" charset="-79"/>
              </a:rPr>
              <a:t>3.</a:t>
            </a:r>
            <a:r>
              <a:rPr spc="-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5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spc="-2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05" dirty="0">
                <a:latin typeface="Rubik" panose="020B0604020202020204" charset="-79"/>
                <a:cs typeface="Rubik" panose="020B0604020202020204" charset="-79"/>
              </a:rPr>
              <a:t>ETL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95" dirty="0">
                <a:latin typeface="Rubik" panose="020B0604020202020204" charset="-79"/>
                <a:cs typeface="Rubik" panose="020B0604020202020204" charset="-79"/>
              </a:rPr>
              <a:t>Job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0" dirty="0">
                <a:latin typeface="Rubik" panose="020B0604020202020204" charset="-79"/>
                <a:cs typeface="Rubik" panose="020B0604020202020204" charset="-79"/>
              </a:rPr>
              <a:t>for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50" dirty="0" err="1">
                <a:latin typeface="Rubik" panose="020B0604020202020204" charset="-79"/>
                <a:cs typeface="Rubik" panose="020B0604020202020204" charset="-79"/>
              </a:rPr>
              <a:t>Fact</a:t>
            </a:r>
            <a:r>
              <a:rPr spc="60" dirty="0" err="1">
                <a:latin typeface="Rubik" panose="020B0604020202020204" charset="-79"/>
                <a:cs typeface="Rubik" panose="020B0604020202020204" charset="-79"/>
              </a:rPr>
              <a:t>T</a:t>
            </a:r>
            <a:r>
              <a:rPr lang="en-US" sz="2400" spc="60" dirty="0" err="1">
                <a:latin typeface="Rubik" panose="020B0604020202020204" charset="-79"/>
                <a:cs typeface="Rubik" panose="020B0604020202020204" charset="-79"/>
              </a:rPr>
              <a:t>ransaction</a:t>
            </a:r>
            <a:endParaRPr spc="6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2" name="object 5"/>
          <p:cNvSpPr txBox="1">
            <a:spLocks noGrp="1"/>
          </p:cNvSpPr>
          <p:nvPr>
            <p:ph type="body" idx="1"/>
          </p:nvPr>
        </p:nvSpPr>
        <p:spPr>
          <a:xfrm>
            <a:off x="419201" y="1034922"/>
            <a:ext cx="7581799" cy="1389932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job ETL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diperlukan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metode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menggabungkan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berbagai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sumber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seperti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file CSV, Excel, dan database lain. </a:t>
            </a:r>
          </a:p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mencapai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tujuan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komponen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tUnite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tUniqRow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agar data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digabungkan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tanpa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duplikasi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Selain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komponen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tSortRow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mengurutkan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berdasarkan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 ID </a:t>
            </a:r>
            <a:r>
              <a:rPr lang="en-US" sz="1200" spc="50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US" sz="1200" spc="5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9" y="3134867"/>
            <a:ext cx="4389120" cy="8930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53027" y="4064914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Talend</a:t>
            </a:r>
            <a:r>
              <a:rPr sz="1200" spc="1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Job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28322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Rubik" panose="020B0604020202020204" charset="-79"/>
                <a:cs typeface="Rubik" panose="020B0604020202020204" charset="-79"/>
              </a:rPr>
              <a:t>4.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14" dirty="0">
                <a:latin typeface="Rubik" panose="020B0604020202020204" charset="-79"/>
                <a:cs typeface="Rubik" panose="020B0604020202020204" charset="-79"/>
              </a:rPr>
              <a:t>ETL</a:t>
            </a:r>
            <a:r>
              <a:rPr spc="-23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05" dirty="0">
                <a:latin typeface="Rubik" panose="020B0604020202020204" charset="-79"/>
                <a:cs typeface="Rubik" panose="020B0604020202020204" charset="-79"/>
              </a:rPr>
              <a:t>Orchestration</a:t>
            </a:r>
          </a:p>
        </p:txBody>
      </p:sp>
      <p:sp>
        <p:nvSpPr>
          <p:cNvPr id="11" name="object 5"/>
          <p:cNvSpPr txBox="1"/>
          <p:nvPr/>
        </p:nvSpPr>
        <p:spPr>
          <a:xfrm>
            <a:off x="419201" y="1034922"/>
            <a:ext cx="8307705" cy="1723357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Rubik" panose="020B0604020202020204" charset="-79"/>
                <a:cs typeface="Rubik" panose="020B0604020202020204" charset="-79"/>
              </a:rPr>
              <a:t>tRunJob</a:t>
            </a:r>
            <a:endParaRPr sz="2000" dirty="0">
              <a:latin typeface="Rubik" panose="020B0604020202020204" charset="-79"/>
              <a:cs typeface="Rubik" panose="020B0604020202020204" charset="-79"/>
            </a:endParaRPr>
          </a:p>
          <a:p>
            <a:pPr marL="12700" marR="5080" algn="just">
              <a:lnSpc>
                <a:spcPct val="150100"/>
              </a:lnSpc>
              <a:spcBef>
                <a:spcPts val="195"/>
              </a:spcBef>
            </a:pP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mempermudah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proses ETL,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satu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job ETL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dibuat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mengoordinasikan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keseluruhan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proses.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Komponen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tRunJob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menjalankan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sub-job,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sementara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trigger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OnSubjobOK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memastikan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sub-job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berikutnya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dimulai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setelah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sebelumnya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selesai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12700" marR="5080" algn="just">
              <a:lnSpc>
                <a:spcPct val="150100"/>
              </a:lnSpc>
              <a:spcBef>
                <a:spcPts val="195"/>
              </a:spcBef>
            </a:pP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Saat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job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dijalankan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seluruh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proses ETL—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mulai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pemindahan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berbagai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sumber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hingga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transformasi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data—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akan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berjalan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secara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10" dirty="0" err="1">
                <a:latin typeface="Rubik" panose="020B0604020202020204" charset="-79"/>
                <a:cs typeface="Rubik" panose="020B0604020202020204" charset="-79"/>
              </a:rPr>
              <a:t>otomatis</a:t>
            </a:r>
            <a:r>
              <a:rPr lang="en-US" sz="1200" spc="1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4643437" y="2017585"/>
            <a:ext cx="4265930" cy="2832735"/>
            <a:chOff x="4643437" y="2017585"/>
            <a:chExt cx="4265930" cy="2832735"/>
          </a:xfrm>
        </p:grpSpPr>
        <p:sp>
          <p:nvSpPr>
            <p:cNvPr id="10" name="object 10"/>
            <p:cNvSpPr/>
            <p:nvPr/>
          </p:nvSpPr>
          <p:spPr>
            <a:xfrm>
              <a:off x="4687061" y="2035302"/>
              <a:ext cx="4209415" cy="1481455"/>
            </a:xfrm>
            <a:custGeom>
              <a:avLst/>
              <a:gdLst/>
              <a:ahLst/>
              <a:cxnLst/>
              <a:rect l="l" t="t" r="r" b="b"/>
              <a:pathLst>
                <a:path w="4209415" h="1481454">
                  <a:moveTo>
                    <a:pt x="4209288" y="0"/>
                  </a:moveTo>
                  <a:lnTo>
                    <a:pt x="0" y="0"/>
                  </a:lnTo>
                  <a:lnTo>
                    <a:pt x="0" y="1481328"/>
                  </a:lnTo>
                  <a:lnTo>
                    <a:pt x="4209288" y="1481328"/>
                  </a:lnTo>
                  <a:lnTo>
                    <a:pt x="4209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7061" y="2035302"/>
              <a:ext cx="4209415" cy="1481455"/>
            </a:xfrm>
            <a:custGeom>
              <a:avLst/>
              <a:gdLst/>
              <a:ahLst/>
              <a:cxnLst/>
              <a:rect l="l" t="t" r="r" b="b"/>
              <a:pathLst>
                <a:path w="4209415" h="1481454">
                  <a:moveTo>
                    <a:pt x="0" y="1481328"/>
                  </a:moveTo>
                  <a:lnTo>
                    <a:pt x="4209288" y="1481328"/>
                  </a:lnTo>
                  <a:lnTo>
                    <a:pt x="4209288" y="0"/>
                  </a:lnTo>
                  <a:lnTo>
                    <a:pt x="0" y="0"/>
                  </a:lnTo>
                  <a:lnTo>
                    <a:pt x="0" y="1481328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312" y="2136648"/>
              <a:ext cx="4023360" cy="5257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1204" y="2683764"/>
              <a:ext cx="3465576" cy="2255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76394" y="3559302"/>
              <a:ext cx="4211320" cy="1274445"/>
            </a:xfrm>
            <a:custGeom>
              <a:avLst/>
              <a:gdLst/>
              <a:ahLst/>
              <a:cxnLst/>
              <a:rect l="l" t="t" r="r" b="b"/>
              <a:pathLst>
                <a:path w="4211320" h="1274445">
                  <a:moveTo>
                    <a:pt x="4210811" y="0"/>
                  </a:moveTo>
                  <a:lnTo>
                    <a:pt x="0" y="0"/>
                  </a:lnTo>
                  <a:lnTo>
                    <a:pt x="0" y="1274064"/>
                  </a:lnTo>
                  <a:lnTo>
                    <a:pt x="4210811" y="1274064"/>
                  </a:lnTo>
                  <a:lnTo>
                    <a:pt x="4210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76394" y="3559302"/>
              <a:ext cx="4211320" cy="1274445"/>
            </a:xfrm>
            <a:custGeom>
              <a:avLst/>
              <a:gdLst/>
              <a:ahLst/>
              <a:cxnLst/>
              <a:rect l="l" t="t" r="r" b="b"/>
              <a:pathLst>
                <a:path w="4211320" h="1274445">
                  <a:moveTo>
                    <a:pt x="0" y="1274064"/>
                  </a:moveTo>
                  <a:lnTo>
                    <a:pt x="4210811" y="1274064"/>
                  </a:lnTo>
                  <a:lnTo>
                    <a:pt x="4210811" y="0"/>
                  </a:lnTo>
                  <a:lnTo>
                    <a:pt x="0" y="0"/>
                  </a:lnTo>
                  <a:lnTo>
                    <a:pt x="0" y="1274064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6568" y="4006596"/>
              <a:ext cx="2974847" cy="230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8595" y="3605784"/>
              <a:ext cx="4050792" cy="4099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48200" y="2022348"/>
              <a:ext cx="0" cy="2823210"/>
            </a:xfrm>
            <a:custGeom>
              <a:avLst/>
              <a:gdLst/>
              <a:ahLst/>
              <a:cxnLst/>
              <a:rect l="l" t="t" r="r" b="b"/>
              <a:pathLst>
                <a:path h="2823210">
                  <a:moveTo>
                    <a:pt x="0" y="0"/>
                  </a:moveTo>
                  <a:lnTo>
                    <a:pt x="0" y="2822790"/>
                  </a:lnTo>
                </a:path>
              </a:pathLst>
            </a:custGeom>
            <a:ln w="952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78610" y="4852212"/>
            <a:ext cx="18021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Query</a:t>
            </a:r>
            <a:r>
              <a:rPr sz="1200" spc="-8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Stored</a:t>
            </a:r>
            <a:r>
              <a:rPr sz="1200" spc="-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Procedure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5641" y="4827219"/>
            <a:ext cx="15322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Contoh</a:t>
            </a:r>
            <a:r>
              <a:rPr sz="1200" spc="-8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Penggunaan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24628" y="2846832"/>
            <a:ext cx="3535679" cy="1938655"/>
            <a:chOff x="5024628" y="2846832"/>
            <a:chExt cx="3535679" cy="193865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0348" y="4213860"/>
              <a:ext cx="3419855" cy="5715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4628" y="2846832"/>
              <a:ext cx="3535679" cy="562356"/>
            </a:xfrm>
            <a:prstGeom prst="rect">
              <a:avLst/>
            </a:prstGeom>
          </p:spPr>
        </p:pic>
      </p:grp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D4844B00-304A-39BD-34CB-B6AA6B1C2772}"/>
              </a:ext>
            </a:extLst>
          </p:cNvPr>
          <p:cNvSpPr/>
          <p:nvPr/>
        </p:nvSpPr>
        <p:spPr>
          <a:xfrm>
            <a:off x="338328" y="2004059"/>
            <a:ext cx="4271012" cy="282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2D0BF91D-CD2F-0BD7-D1A2-239ECFBC3F06}"/>
              </a:ext>
            </a:extLst>
          </p:cNvPr>
          <p:cNvSpPr txBox="1">
            <a:spLocks/>
          </p:cNvSpPr>
          <p:nvPr/>
        </p:nvSpPr>
        <p:spPr>
          <a:xfrm>
            <a:off x="380999" y="511302"/>
            <a:ext cx="8686800" cy="702756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0485">
              <a:spcBef>
                <a:spcPts val="100"/>
              </a:spcBef>
            </a:pPr>
            <a:r>
              <a:rPr lang="en-US" sz="2200" spc="-45" dirty="0">
                <a:latin typeface="Rubik" panose="020B0604020202020204" charset="-79"/>
                <a:cs typeface="Rubik" panose="020B0604020202020204" charset="-79"/>
              </a:rPr>
              <a:t>5.</a:t>
            </a:r>
            <a:r>
              <a:rPr lang="en-US" sz="2200" spc="-2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200" spc="125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lang="en-US" sz="2200" spc="-2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200" spc="155" dirty="0">
                <a:latin typeface="Rubik" panose="020B0604020202020204" charset="-79"/>
                <a:cs typeface="Rubik" panose="020B0604020202020204" charset="-79"/>
              </a:rPr>
              <a:t>Stored</a:t>
            </a:r>
            <a:r>
              <a:rPr lang="en-US" sz="2200" spc="-2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200" spc="110" dirty="0">
                <a:latin typeface="Rubik" panose="020B0604020202020204" charset="-79"/>
                <a:cs typeface="Rubik" panose="020B0604020202020204" charset="-79"/>
              </a:rPr>
              <a:t>Procedure </a:t>
            </a:r>
            <a:r>
              <a:rPr lang="en-US" sz="2200" spc="60" dirty="0" err="1">
                <a:latin typeface="Rubik" panose="020B0604020202020204" charset="-79"/>
                <a:cs typeface="Rubik" panose="020B0604020202020204" charset="-79"/>
              </a:rPr>
              <a:t>BalancePerCustomer</a:t>
            </a:r>
            <a:endParaRPr lang="en-US" sz="2200" dirty="0">
              <a:latin typeface="Rubik" panose="020B0604020202020204" charset="-79"/>
              <a:cs typeface="Rubik" panose="020B0604020202020204" charset="-79"/>
            </a:endParaRPr>
          </a:p>
          <a:p>
            <a:pPr marL="70485">
              <a:spcBef>
                <a:spcPts val="100"/>
              </a:spcBef>
            </a:pPr>
            <a:endParaRPr lang="en-US" sz="2200" spc="-25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4A4B938A-70CD-B248-03B5-E2EFE9F4BF89}"/>
              </a:ext>
            </a:extLst>
          </p:cNvPr>
          <p:cNvSpPr txBox="1"/>
          <p:nvPr/>
        </p:nvSpPr>
        <p:spPr>
          <a:xfrm>
            <a:off x="381000" y="1019682"/>
            <a:ext cx="8307070" cy="3645229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00"/>
              </a:spcBef>
            </a:pPr>
            <a:r>
              <a:rPr lang="en-US" sz="1200" i="1" dirty="0">
                <a:latin typeface="Rubik" panose="020B0604020202020204" charset="-79"/>
                <a:cs typeface="Rubik" panose="020B0604020202020204" charset="-79"/>
              </a:rPr>
              <a:t>Stored procedure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berikut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dirancang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memperoleh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saldo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terkini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per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Prosedur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menerima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parameter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berupa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pelanggan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ingin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dicari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saldonya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318135" marR="5617845" indent="-304800">
              <a:lnSpc>
                <a:spcPct val="10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318135" marR="5617845" indent="-304800">
              <a:lnSpc>
                <a:spcPct val="10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318135" marR="5617845" indent="-304800">
              <a:lnSpc>
                <a:spcPct val="10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 marL="318135" marR="5617845" indent="-30480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CREATE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PROCEDURE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BalancePerCustomer </a:t>
            </a:r>
            <a:r>
              <a:rPr sz="1000" dirty="0">
                <a:latin typeface="Courier New"/>
                <a:cs typeface="Courier New"/>
              </a:rPr>
              <a:t>@name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VARCHAR(100)</a:t>
            </a:r>
            <a:endParaRPr sz="1000" dirty="0">
              <a:latin typeface="Courier New"/>
              <a:cs typeface="Courier New"/>
            </a:endParaRPr>
          </a:p>
          <a:p>
            <a:pPr marL="13335" marR="7903845">
              <a:lnSpc>
                <a:spcPct val="100000"/>
              </a:lnSpc>
            </a:pPr>
            <a:r>
              <a:rPr sz="1000" spc="-25" dirty="0">
                <a:latin typeface="Courier New"/>
                <a:cs typeface="Courier New"/>
              </a:rPr>
              <a:t>AS </a:t>
            </a:r>
            <a:r>
              <a:rPr sz="1000" spc="-10" dirty="0">
                <a:latin typeface="Courier New"/>
                <a:cs typeface="Courier New"/>
              </a:rPr>
              <a:t>BEGIN</a:t>
            </a:r>
            <a:endParaRPr sz="1000" dirty="0">
              <a:latin typeface="Courier New"/>
              <a:cs typeface="Courier New"/>
            </a:endParaRPr>
          </a:p>
          <a:p>
            <a:pPr marL="318135" marR="432244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Courier New"/>
                <a:cs typeface="Courier New"/>
              </a:rPr>
              <a:t>SELECT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C.CustomerName,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A.AccountType,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A.Balance, </a:t>
            </a:r>
            <a:r>
              <a:rPr sz="1000" dirty="0">
                <a:latin typeface="Courier New"/>
                <a:cs typeface="Courier New"/>
              </a:rPr>
              <a:t>(A.Balance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+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SUM(</a:t>
            </a:r>
            <a:endParaRPr sz="1000" dirty="0">
              <a:latin typeface="Courier New"/>
              <a:cs typeface="Courier New"/>
            </a:endParaRPr>
          </a:p>
          <a:p>
            <a:pPr marL="318135">
              <a:lnSpc>
                <a:spcPct val="100000"/>
              </a:lnSpc>
            </a:pPr>
            <a:r>
              <a:rPr sz="1000" spc="-20" dirty="0">
                <a:latin typeface="Courier New"/>
                <a:cs typeface="Courier New"/>
              </a:rPr>
              <a:t>CASE</a:t>
            </a:r>
            <a:endParaRPr sz="1000" dirty="0">
              <a:latin typeface="Courier New"/>
              <a:cs typeface="Courier New"/>
            </a:endParaRPr>
          </a:p>
          <a:p>
            <a:pPr marL="318135" marR="431990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WHEN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TransactionType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!=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'Deposit'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THEN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-T.Amount </a:t>
            </a:r>
            <a:r>
              <a:rPr sz="1000" dirty="0">
                <a:latin typeface="Courier New"/>
                <a:cs typeface="Courier New"/>
              </a:rPr>
              <a:t>ELSE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T.Amount</a:t>
            </a:r>
            <a:endParaRPr sz="1000" dirty="0">
              <a:latin typeface="Courier New"/>
              <a:cs typeface="Courier New"/>
            </a:endParaRPr>
          </a:p>
          <a:p>
            <a:pPr marL="31813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END))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AS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CurrentBalance</a:t>
            </a:r>
            <a:endParaRPr sz="1000" dirty="0">
              <a:latin typeface="Courier New"/>
              <a:cs typeface="Courier New"/>
            </a:endParaRPr>
          </a:p>
          <a:p>
            <a:pPr marL="31813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FROM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FactTransaction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0" dirty="0">
                <a:latin typeface="Courier New"/>
                <a:cs typeface="Courier New"/>
              </a:rPr>
              <a:t>T</a:t>
            </a:r>
            <a:endParaRPr sz="1000" dirty="0">
              <a:latin typeface="Courier New"/>
              <a:cs typeface="Courier New"/>
            </a:endParaRPr>
          </a:p>
          <a:p>
            <a:pPr marL="318135" marR="424624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JOIN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DimAccount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T.AccountID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A.AccountID </a:t>
            </a:r>
            <a:r>
              <a:rPr sz="1000" dirty="0">
                <a:latin typeface="Courier New"/>
                <a:cs typeface="Courier New"/>
              </a:rPr>
              <a:t>JOIN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DimCustomer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A.CustomerID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C.CustomerID </a:t>
            </a:r>
            <a:r>
              <a:rPr sz="1000" dirty="0">
                <a:latin typeface="Courier New"/>
                <a:cs typeface="Courier New"/>
              </a:rPr>
              <a:t>WHERE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A.Status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'active’</a:t>
            </a:r>
            <a:endParaRPr sz="1000" dirty="0">
              <a:latin typeface="Courier New"/>
              <a:cs typeface="Courier New"/>
            </a:endParaRPr>
          </a:p>
          <a:p>
            <a:pPr marL="318135" marR="424307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GROUP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BY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C.CustomerName,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A.AccountType,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A.Balance </a:t>
            </a:r>
            <a:r>
              <a:rPr sz="1000" dirty="0">
                <a:latin typeface="Courier New"/>
                <a:cs typeface="Courier New"/>
              </a:rPr>
              <a:t>HAVING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CustomerName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LIKE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'%'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+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@name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+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'%'</a:t>
            </a:r>
            <a:endParaRPr sz="1000" dirty="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1000" spc="-20" dirty="0">
                <a:latin typeface="Courier New"/>
                <a:cs typeface="Courier New"/>
              </a:rPr>
              <a:t>END;</a:t>
            </a:r>
            <a:endParaRPr sz="1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2806" y="2562605"/>
              <a:ext cx="4594860" cy="2092960"/>
            </a:xfrm>
            <a:custGeom>
              <a:avLst/>
              <a:gdLst/>
              <a:ahLst/>
              <a:cxnLst/>
              <a:rect l="l" t="t" r="r" b="b"/>
              <a:pathLst>
                <a:path w="4594860" h="2092960">
                  <a:moveTo>
                    <a:pt x="4594860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4594860" y="2092452"/>
                  </a:lnTo>
                  <a:lnTo>
                    <a:pt x="45948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2806" y="2562605"/>
              <a:ext cx="4594860" cy="2092960"/>
            </a:xfrm>
            <a:custGeom>
              <a:avLst/>
              <a:gdLst/>
              <a:ahLst/>
              <a:cxnLst/>
              <a:rect l="l" t="t" r="r" b="b"/>
              <a:pathLst>
                <a:path w="4594860" h="2092960">
                  <a:moveTo>
                    <a:pt x="0" y="2092452"/>
                  </a:moveTo>
                  <a:lnTo>
                    <a:pt x="4594860" y="2092452"/>
                  </a:lnTo>
                  <a:lnTo>
                    <a:pt x="4594860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254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7" y="185928"/>
              <a:ext cx="1399031" cy="5410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974145" y="2572511"/>
            <a:ext cx="3831590" cy="2082800"/>
            <a:chOff x="4974145" y="2572511"/>
            <a:chExt cx="3831590" cy="20828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6820" y="2596895"/>
              <a:ext cx="3768852" cy="2011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78908" y="2572511"/>
              <a:ext cx="0" cy="2082800"/>
            </a:xfrm>
            <a:custGeom>
              <a:avLst/>
              <a:gdLst/>
              <a:ahLst/>
              <a:cxnLst/>
              <a:rect l="l" t="t" r="r" b="b"/>
              <a:pathLst>
                <a:path h="2082800">
                  <a:moveTo>
                    <a:pt x="0" y="0"/>
                  </a:moveTo>
                  <a:lnTo>
                    <a:pt x="0" y="2082723"/>
                  </a:lnTo>
                </a:path>
              </a:pathLst>
            </a:custGeom>
            <a:ln w="952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60" y="2836163"/>
              <a:ext cx="3739895" cy="97231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78610" y="4700117"/>
            <a:ext cx="1801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C00000"/>
                </a:solidFill>
                <a:latin typeface="Trebuchet MS"/>
                <a:cs typeface="Trebuchet MS"/>
              </a:rPr>
              <a:t>Query</a:t>
            </a:r>
            <a:r>
              <a:rPr sz="12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C00000"/>
                </a:solidFill>
                <a:latin typeface="Trebuchet MS"/>
                <a:cs typeface="Trebuchet MS"/>
              </a:rPr>
              <a:t>Stored</a:t>
            </a:r>
            <a:r>
              <a:rPr sz="12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C00000"/>
                </a:solidFill>
                <a:latin typeface="Trebuchet MS"/>
                <a:cs typeface="Trebuchet MS"/>
              </a:rPr>
              <a:t>Procedure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2547" y="3853688"/>
            <a:ext cx="153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C00000"/>
                </a:solidFill>
                <a:latin typeface="Trebuchet MS"/>
                <a:cs typeface="Trebuchet MS"/>
              </a:rPr>
              <a:t>Contoh</a:t>
            </a:r>
            <a:r>
              <a:rPr sz="12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C00000"/>
                </a:solidFill>
                <a:latin typeface="Trebuchet MS"/>
                <a:cs typeface="Trebuchet MS"/>
              </a:rPr>
              <a:t>Penggunaan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754BB1AE-7E5D-2A4E-F569-81EBBDEAB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566" y="467919"/>
            <a:ext cx="7121017" cy="382156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Rubik" panose="020B0604020202020204" charset="-79"/>
                <a:cs typeface="Rubik" panose="020B0604020202020204" charset="-79"/>
              </a:rPr>
              <a:t>5.</a:t>
            </a:r>
            <a:r>
              <a:rPr sz="2400" spc="-2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400" spc="125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sz="2400" spc="-2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400" spc="155" dirty="0">
                <a:latin typeface="Rubik" panose="020B0604020202020204" charset="-79"/>
                <a:cs typeface="Rubik" panose="020B0604020202020204" charset="-79"/>
              </a:rPr>
              <a:t>Stored</a:t>
            </a:r>
            <a:r>
              <a:rPr sz="2400" spc="-2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400" spc="110" dirty="0">
                <a:latin typeface="Rubik" panose="020B0604020202020204" charset="-79"/>
                <a:cs typeface="Rubik" panose="020B0604020202020204" charset="-79"/>
              </a:rPr>
              <a:t>Procedure</a:t>
            </a:r>
            <a:r>
              <a:rPr sz="2400" spc="-2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400" spc="50" dirty="0">
                <a:latin typeface="Rubik" panose="020B0604020202020204" charset="-79"/>
                <a:cs typeface="Rubik" panose="020B0604020202020204" charset="-79"/>
              </a:rPr>
              <a:t>Daily Transaction</a:t>
            </a:r>
            <a:endParaRPr sz="2400" spc="5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FE34625E-594A-5A6C-4B25-A826F4CE6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6566" y="971550"/>
            <a:ext cx="6861681" cy="1052224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252933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200"/>
              </a:spcBef>
            </a:pPr>
            <a:r>
              <a:rPr lang="en-US" sz="1200" i="1" dirty="0">
                <a:latin typeface="Rubik" panose="020B0604020202020204" charset="-79"/>
                <a:cs typeface="Rubik" panose="020B0604020202020204" charset="-79"/>
              </a:rPr>
              <a:t>Stored procedure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dibuat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memperoleh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jumlah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beserta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total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nominalnya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rentang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waktu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tertentu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Prosedur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menerima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parameter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berupa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tanggal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awal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akhir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ingin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dianalisis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91F7F809-B077-E43B-B166-733508B6FF68}"/>
              </a:ext>
            </a:extLst>
          </p:cNvPr>
          <p:cNvSpPr txBox="1"/>
          <p:nvPr/>
        </p:nvSpPr>
        <p:spPr>
          <a:xfrm>
            <a:off x="468148" y="2545715"/>
            <a:ext cx="4356735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sz="1000" spc="-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PROCEDURE</a:t>
            </a:r>
            <a:r>
              <a:rPr sz="1000" spc="-4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DailyTransaction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292735" marR="28708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@start_date</a:t>
            </a:r>
            <a:r>
              <a:rPr sz="1000" spc="-8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20" dirty="0">
                <a:latin typeface="Rubik" panose="020B0604020202020204" charset="-79"/>
                <a:cs typeface="Rubik" panose="020B0604020202020204" charset="-79"/>
              </a:rPr>
              <a:t>date,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@end_date</a:t>
            </a:r>
            <a:r>
              <a:rPr sz="1000" spc="-7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20" dirty="0">
                <a:latin typeface="Rubik" panose="020B0604020202020204" charset="-79"/>
                <a:cs typeface="Rubik" panose="020B0604020202020204" charset="-79"/>
              </a:rPr>
              <a:t>date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12700" marR="3985260">
              <a:lnSpc>
                <a:spcPct val="100000"/>
              </a:lnSpc>
            </a:pPr>
            <a:r>
              <a:rPr sz="1000" spc="-25" dirty="0">
                <a:latin typeface="Rubik" panose="020B0604020202020204" charset="-79"/>
                <a:cs typeface="Rubik" panose="020B0604020202020204" charset="-79"/>
              </a:rPr>
              <a:t>AS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BEGIN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292735" marR="844550">
              <a:lnSpc>
                <a:spcPct val="100000"/>
              </a:lnSpc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SELECT</a:t>
            </a:r>
            <a:r>
              <a:rPr sz="1000" spc="-6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CONVERT(date,</a:t>
            </a:r>
            <a:r>
              <a:rPr sz="1000" spc="-4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TransactionDate)</a:t>
            </a:r>
            <a:r>
              <a:rPr sz="1000" spc="-7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AS</a:t>
            </a:r>
            <a:r>
              <a:rPr sz="1000" spc="-7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Date,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COUNT(*)</a:t>
            </a:r>
            <a:r>
              <a:rPr sz="1000" spc="-4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AS</a:t>
            </a:r>
            <a:r>
              <a:rPr sz="1000" spc="-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TotalTransactions,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292735">
              <a:lnSpc>
                <a:spcPct val="100000"/>
              </a:lnSpc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SUM(Amount)</a:t>
            </a:r>
            <a:r>
              <a:rPr sz="1000" spc="-4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AS</a:t>
            </a:r>
            <a:r>
              <a:rPr sz="1000" spc="-3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TotalAmount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292735">
              <a:lnSpc>
                <a:spcPct val="100000"/>
              </a:lnSpc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FROM</a:t>
            </a:r>
            <a:r>
              <a:rPr sz="1000" spc="-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FactTransaction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12700" marR="5080" indent="280035">
              <a:lnSpc>
                <a:spcPct val="100000"/>
              </a:lnSpc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WHERE</a:t>
            </a:r>
            <a:r>
              <a:rPr sz="1000" spc="-5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TransactionDate</a:t>
            </a:r>
            <a:r>
              <a:rPr sz="1000" spc="-4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&gt;=</a:t>
            </a:r>
            <a:r>
              <a:rPr sz="1000" spc="-6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@start_date</a:t>
            </a:r>
            <a:r>
              <a:rPr sz="1000" spc="-6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000" spc="-4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TransactionDate</a:t>
            </a:r>
            <a:r>
              <a:rPr sz="1000" spc="-4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50" dirty="0">
                <a:latin typeface="Rubik" panose="020B0604020202020204" charset="-79"/>
                <a:cs typeface="Rubik" panose="020B0604020202020204" charset="-79"/>
              </a:rPr>
              <a:t>&lt;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DATEADD(day,</a:t>
            </a:r>
            <a:r>
              <a:rPr sz="1000" spc="-4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1,</a:t>
            </a:r>
            <a:r>
              <a:rPr sz="1000" spc="-4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@end_date)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  <a:p>
            <a:pPr marL="12700" marR="1261110" indent="280035">
              <a:lnSpc>
                <a:spcPct val="100000"/>
              </a:lnSpc>
            </a:pPr>
            <a:r>
              <a:rPr sz="1000" dirty="0">
                <a:latin typeface="Rubik" panose="020B0604020202020204" charset="-79"/>
                <a:cs typeface="Rubik" panose="020B0604020202020204" charset="-79"/>
              </a:rPr>
              <a:t>GROUP</a:t>
            </a:r>
            <a:r>
              <a:rPr sz="1000" spc="-6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BY</a:t>
            </a:r>
            <a:r>
              <a:rPr sz="1000" spc="-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dirty="0">
                <a:latin typeface="Rubik" panose="020B0604020202020204" charset="-79"/>
                <a:cs typeface="Rubik" panose="020B0604020202020204" charset="-79"/>
              </a:rPr>
              <a:t>CONVERT(date,</a:t>
            </a:r>
            <a:r>
              <a:rPr sz="1000" spc="-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000" spc="-10" dirty="0">
                <a:latin typeface="Rubik" panose="020B0604020202020204" charset="-79"/>
                <a:cs typeface="Rubik" panose="020B0604020202020204" charset="-79"/>
              </a:rPr>
              <a:t>TransactionDate); </a:t>
            </a:r>
            <a:r>
              <a:rPr sz="1000" spc="-20" dirty="0">
                <a:latin typeface="Rubik" panose="020B0604020202020204" charset="-79"/>
                <a:cs typeface="Rubik" panose="020B0604020202020204" charset="-79"/>
              </a:rPr>
              <a:t>END;</a:t>
            </a:r>
            <a:endParaRPr sz="1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4262628"/>
              <a:ext cx="1399031" cy="5410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0048" y="1819655"/>
              <a:ext cx="3796284" cy="13136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80" dirty="0">
                <a:solidFill>
                  <a:srgbClr val="FFFFFF"/>
                </a:solidFill>
              </a:rPr>
              <a:t>Thank</a:t>
            </a:r>
            <a:r>
              <a:rPr sz="4500" spc="-395" dirty="0">
                <a:solidFill>
                  <a:srgbClr val="FFFFFF"/>
                </a:solidFill>
              </a:rPr>
              <a:t> </a:t>
            </a:r>
            <a:r>
              <a:rPr sz="4500" spc="210" dirty="0">
                <a:solidFill>
                  <a:srgbClr val="FFFFFF"/>
                </a:solidFill>
              </a:rPr>
              <a:t>You</a:t>
            </a:r>
            <a:endParaRPr sz="4500" dirty="0"/>
          </a:p>
        </p:txBody>
      </p:sp>
      <p:sp>
        <p:nvSpPr>
          <p:cNvPr id="7" name="object 7"/>
          <p:cNvSpPr txBox="1"/>
          <p:nvPr/>
        </p:nvSpPr>
        <p:spPr>
          <a:xfrm>
            <a:off x="4394072" y="4308449"/>
            <a:ext cx="283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0788" y="4140708"/>
            <a:ext cx="2257043" cy="838200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DF172AB0-19B8-23A3-BA8B-2ED63080D079}"/>
              </a:ext>
            </a:extLst>
          </p:cNvPr>
          <p:cNvSpPr txBox="1">
            <a:spLocks/>
          </p:cNvSpPr>
          <p:nvPr/>
        </p:nvSpPr>
        <p:spPr>
          <a:xfrm>
            <a:off x="1524000" y="2787222"/>
            <a:ext cx="93421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1600" spc="180" dirty="0" err="1">
                <a:solidFill>
                  <a:srgbClr val="FFFFFF"/>
                </a:solidFill>
              </a:rPr>
              <a:t>Github</a:t>
            </a:r>
            <a:r>
              <a:rPr lang="en-US" sz="1600" spc="180" dirty="0">
                <a:solidFill>
                  <a:srgbClr val="FFFFFF"/>
                </a:solidFill>
              </a:rPr>
              <a:t>:</a:t>
            </a:r>
            <a:endParaRPr lang="en-US" sz="1600" dirty="0"/>
          </a:p>
        </p:txBody>
      </p:sp>
      <p:sp>
        <p:nvSpPr>
          <p:cNvPr id="12" name="object 6">
            <a:hlinkClick r:id="rId6"/>
            <a:extLst>
              <a:ext uri="{FF2B5EF4-FFF2-40B4-BE49-F238E27FC236}">
                <a16:creationId xmlns:a16="http://schemas.microsoft.com/office/drawing/2014/main" id="{C2926E27-28F1-6948-3F61-D3D305A5BF0A}"/>
              </a:ext>
            </a:extLst>
          </p:cNvPr>
          <p:cNvSpPr txBox="1">
            <a:spLocks/>
          </p:cNvSpPr>
          <p:nvPr/>
        </p:nvSpPr>
        <p:spPr>
          <a:xfrm>
            <a:off x="2458211" y="2800350"/>
            <a:ext cx="568036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1600" spc="180" dirty="0">
                <a:solidFill>
                  <a:srgbClr val="FFFFFF"/>
                </a:solidFill>
              </a:rPr>
              <a:t>https://github.com/deniywn/rakamin-idx-DE_pbi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3217230" cy="1107965"/>
          </a:xfrm>
          <a:prstGeom prst="rect">
            <a:avLst/>
          </a:prstGeom>
          <a:noFill/>
          <a:ln>
            <a:noFill/>
          </a:ln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ubik" panose="020B0604020202020204" charset="-79"/>
                <a:ea typeface="Rubik SemiBold"/>
                <a:cs typeface="Rubik" panose="020B0604020202020204" charset="-79"/>
                <a:sym typeface="Rubik SemiBold"/>
              </a:rPr>
              <a:t>Deni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ubik" panose="020B0604020202020204" charset="-79"/>
                <a:ea typeface="Rubik SemiBold"/>
                <a:cs typeface="Rubik" panose="020B0604020202020204" charset="-79"/>
                <a:sym typeface="Rubik SemiBold"/>
              </a:rPr>
              <a:t>Yuniawan</a:t>
            </a:r>
            <a:endParaRPr sz="3000" b="1" dirty="0">
              <a:latin typeface="Rubik" panose="020B0604020202020204" charset="-79"/>
              <a:ea typeface="Rubik SemiBold"/>
              <a:cs typeface="Rubik" panose="020B0604020202020204" charset="-79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" panose="020B0604020202020204" charset="-79"/>
                <a:ea typeface="Rubik SemiBold"/>
                <a:cs typeface="Rubik" panose="020B0604020202020204" charset="-79"/>
                <a:sym typeface="Rubik SemiBold"/>
              </a:rPr>
              <a:t>About Me</a:t>
            </a:r>
            <a:endParaRPr sz="2000" dirty="0">
              <a:latin typeface="Rubik" panose="020B0604020202020204" charset="-79"/>
              <a:ea typeface="Rubik SemiBold"/>
              <a:cs typeface="Rubik" panose="020B0604020202020204" charset="-79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77400" y="959175"/>
            <a:ext cx="3504600" cy="492600"/>
          </a:xfrm>
          <a:prstGeom prst="rect">
            <a:avLst/>
          </a:prstGeom>
          <a:noFill/>
          <a:ln>
            <a:noFill/>
          </a:ln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 &amp; Certificate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47949" y="1848124"/>
            <a:ext cx="45719" cy="1261853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953000" y="1716050"/>
            <a:ext cx="218400" cy="218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953000" y="3042574"/>
            <a:ext cx="218400" cy="218400"/>
          </a:xfrm>
          <a:prstGeom prst="ellipse">
            <a:avLst/>
          </a:pr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47150" y="1625150"/>
            <a:ext cx="3740100" cy="1169521"/>
          </a:xfrm>
          <a:prstGeom prst="rect">
            <a:avLst/>
          </a:prstGeom>
          <a:noFill/>
          <a:ln>
            <a:noFill/>
          </a:ln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Home Credit Indonesia X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Rakamin</a:t>
            </a:r>
            <a:endParaRPr lang="en-US" sz="1600" b="1" dirty="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Virtual Internship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Rubik"/>
                <a:ea typeface="Rubik"/>
                <a:cs typeface="Rubik"/>
                <a:sym typeface="Rubik"/>
              </a:rPr>
              <a:t>Desember</a:t>
            </a:r>
            <a:r>
              <a:rPr lang="en-US" sz="1600" dirty="0">
                <a:latin typeface="Rubik"/>
                <a:ea typeface="Rubik"/>
                <a:cs typeface="Rubik"/>
                <a:sym typeface="Rubik"/>
              </a:rPr>
              <a:t>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47150" y="2945623"/>
            <a:ext cx="3740100" cy="923299"/>
          </a:xfrm>
          <a:prstGeom prst="rect">
            <a:avLst/>
          </a:prstGeom>
          <a:noFill/>
          <a:ln>
            <a:noFill/>
          </a:ln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Data Science Bootcamp Batch 45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ubik"/>
                <a:ea typeface="Rubik"/>
                <a:cs typeface="Rubik"/>
                <a:sym typeface="Rubik"/>
              </a:rPr>
              <a:t>Rakamin Academy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ubik"/>
                <a:ea typeface="Rubik"/>
                <a:cs typeface="Rubik"/>
                <a:sym typeface="Rubik"/>
              </a:rPr>
              <a:t>Mei 2024-Oktober 2024</a:t>
            </a: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569630"/>
          </a:xfrm>
          <a:prstGeom prst="rect">
            <a:avLst/>
          </a:prstGeom>
          <a:noFill/>
          <a:ln>
            <a:noFill/>
          </a:ln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I am a data analyst and data enthusiast who is currently exploring the data field so that I can have a career in the data field, especially data analysts.</a:t>
            </a:r>
          </a:p>
        </p:txBody>
      </p:sp>
      <p:pic>
        <p:nvPicPr>
          <p:cNvPr id="5" name="Gambar 4" descr="Sebuah gambar berisi Wajah manusia, orang, senyum, Dagu&#10;&#10;Deskripsi dibuat secara otomatis">
            <a:extLst>
              <a:ext uri="{FF2B5EF4-FFF2-40B4-BE49-F238E27FC236}">
                <a16:creationId xmlns:a16="http://schemas.microsoft.com/office/drawing/2014/main" id="{D3A18022-ADF9-359F-F014-2294981A2F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697" t="1690" r="3697" b="8162"/>
          <a:stretch>
            <a:fillRect/>
          </a:stretch>
        </p:blipFill>
        <p:spPr>
          <a:xfrm>
            <a:off x="566955" y="460950"/>
            <a:ext cx="1899300" cy="1848900"/>
          </a:xfrm>
          <a:custGeom>
            <a:avLst/>
            <a:gdLst>
              <a:gd name="connsiteX0" fmla="*/ 949650 w 1899300"/>
              <a:gd name="connsiteY0" fmla="*/ 0 h 1848900"/>
              <a:gd name="connsiteX1" fmla="*/ 1899300 w 1899300"/>
              <a:gd name="connsiteY1" fmla="*/ 924450 h 1848900"/>
              <a:gd name="connsiteX2" fmla="*/ 949650 w 1899300"/>
              <a:gd name="connsiteY2" fmla="*/ 1848900 h 1848900"/>
              <a:gd name="connsiteX3" fmla="*/ 0 w 1899300"/>
              <a:gd name="connsiteY3" fmla="*/ 924450 h 1848900"/>
              <a:gd name="connsiteX4" fmla="*/ 949650 w 1899300"/>
              <a:gd name="connsiteY4" fmla="*/ 0 h 1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300" h="1848900">
                <a:moveTo>
                  <a:pt x="949650" y="0"/>
                </a:moveTo>
                <a:cubicBezTo>
                  <a:pt x="1474127" y="0"/>
                  <a:pt x="1899300" y="413890"/>
                  <a:pt x="1899300" y="924450"/>
                </a:cubicBezTo>
                <a:cubicBezTo>
                  <a:pt x="1899300" y="1435010"/>
                  <a:pt x="1474127" y="1848900"/>
                  <a:pt x="949650" y="1848900"/>
                </a:cubicBezTo>
                <a:cubicBezTo>
                  <a:pt x="425173" y="1848900"/>
                  <a:pt x="0" y="1435010"/>
                  <a:pt x="0" y="924450"/>
                </a:cubicBezTo>
                <a:cubicBezTo>
                  <a:pt x="0" y="413890"/>
                  <a:pt x="425173" y="0"/>
                  <a:pt x="949650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6902" y="1490929"/>
            <a:ext cx="4700905" cy="2993127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id/x</a:t>
            </a:r>
            <a:r>
              <a:rPr sz="1200" b="1" spc="1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b="1" spc="5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partners</a:t>
            </a:r>
            <a:r>
              <a:rPr sz="1200" b="1" spc="12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was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established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in</a:t>
            </a:r>
            <a:r>
              <a:rPr sz="1200" spc="1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7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2002</a:t>
            </a:r>
            <a:r>
              <a:rPr sz="1200" spc="12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by</a:t>
            </a:r>
            <a:r>
              <a:rPr sz="1200" spc="1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5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ex-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bankers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-2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management</a:t>
            </a:r>
            <a:r>
              <a:rPr sz="1200" spc="4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consultants</a:t>
            </a:r>
            <a:r>
              <a:rPr sz="1200" spc="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who</a:t>
            </a:r>
            <a:r>
              <a:rPr sz="1200" spc="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have</a:t>
            </a:r>
            <a:r>
              <a:rPr sz="1200" spc="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vast</a:t>
            </a:r>
            <a:r>
              <a:rPr sz="1200" spc="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experiences</a:t>
            </a:r>
            <a:r>
              <a:rPr sz="1200" spc="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in</a:t>
            </a:r>
            <a:r>
              <a:rPr sz="1200" spc="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credit</a:t>
            </a:r>
            <a:r>
              <a:rPr sz="1200" spc="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cycle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1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process</a:t>
            </a:r>
            <a:r>
              <a:rPr sz="1200" spc="1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management,</a:t>
            </a:r>
            <a:r>
              <a:rPr sz="1200" spc="18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scoring</a:t>
            </a:r>
            <a:r>
              <a:rPr sz="1200" spc="17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development,</a:t>
            </a:r>
            <a:r>
              <a:rPr sz="1200" spc="1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17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performance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management.</a:t>
            </a:r>
            <a:r>
              <a:rPr sz="1200" spc="30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Our</a:t>
            </a:r>
            <a:r>
              <a:rPr sz="1200" spc="29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combined</a:t>
            </a:r>
            <a:r>
              <a:rPr sz="1200" spc="29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experience</a:t>
            </a:r>
            <a:r>
              <a:rPr sz="1200" spc="31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has</a:t>
            </a:r>
            <a:r>
              <a:rPr sz="1200" spc="30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served</a:t>
            </a:r>
            <a:r>
              <a:rPr sz="1200" spc="29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corporations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across</a:t>
            </a:r>
            <a:r>
              <a:rPr sz="1200" spc="10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Asia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Australia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regions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1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in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multiple</a:t>
            </a:r>
            <a:r>
              <a:rPr sz="1200" spc="114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industries,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specifically</a:t>
            </a:r>
            <a:r>
              <a:rPr sz="1200" spc="1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financial</a:t>
            </a:r>
            <a:r>
              <a:rPr sz="1200" spc="13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services,</a:t>
            </a:r>
            <a:r>
              <a:rPr sz="1200" spc="12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telecommunications,</a:t>
            </a:r>
            <a:r>
              <a:rPr sz="1200" spc="13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manufacturing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4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retail.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Rubik" panose="020B0604020202020204" charset="-79"/>
              <a:cs typeface="Rubik" panose="020B0604020202020204" charset="-79"/>
            </a:endParaRPr>
          </a:p>
          <a:p>
            <a:pPr marL="12700" marR="5715" algn="just">
              <a:lnSpc>
                <a:spcPct val="100000"/>
              </a:lnSpc>
            </a:pPr>
            <a:r>
              <a:rPr sz="1200" b="1" spc="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id/x</a:t>
            </a:r>
            <a:r>
              <a:rPr sz="1200" b="1" spc="4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b="1" spc="6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partners</a:t>
            </a:r>
            <a:r>
              <a:rPr sz="1200" b="1" spc="459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provides</a:t>
            </a:r>
            <a:r>
              <a:rPr sz="1200" spc="4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consulting</a:t>
            </a:r>
            <a:r>
              <a:rPr sz="1200" spc="4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services</a:t>
            </a:r>
            <a:r>
              <a:rPr sz="1200" spc="45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that</a:t>
            </a:r>
            <a:r>
              <a:rPr sz="1200" spc="45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specializes</a:t>
            </a:r>
            <a:r>
              <a:rPr sz="1200" spc="44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2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in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utilizing</a:t>
            </a:r>
            <a:r>
              <a:rPr sz="1200" spc="28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data</a:t>
            </a:r>
            <a:r>
              <a:rPr sz="1200" spc="29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analytic</a:t>
            </a:r>
            <a:r>
              <a:rPr sz="1200" spc="28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28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decisioning</a:t>
            </a:r>
            <a:r>
              <a:rPr sz="1200" spc="28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(DAD)</a:t>
            </a:r>
            <a:r>
              <a:rPr sz="1200" spc="28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solutions</a:t>
            </a:r>
            <a:r>
              <a:rPr sz="1200" spc="28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combined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with</a:t>
            </a:r>
            <a:r>
              <a:rPr sz="1200" spc="2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</a:t>
            </a:r>
            <a:r>
              <a:rPr sz="1200" spc="2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integrated</a:t>
            </a:r>
            <a:r>
              <a:rPr sz="1200" spc="2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risk</a:t>
            </a:r>
            <a:r>
              <a:rPr sz="1200" spc="27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management</a:t>
            </a:r>
            <a:r>
              <a:rPr sz="1200" spc="27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2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marketing</a:t>
            </a:r>
            <a:r>
              <a:rPr sz="1200" spc="26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discipline</a:t>
            </a:r>
            <a:r>
              <a:rPr sz="1200" spc="27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2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to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help</a:t>
            </a:r>
            <a:r>
              <a:rPr sz="1200" spc="1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clients</a:t>
            </a:r>
            <a:r>
              <a:rPr sz="1200" spc="10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optimize</a:t>
            </a:r>
            <a:r>
              <a:rPr sz="1200" spc="1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the</a:t>
            </a:r>
            <a:r>
              <a:rPr sz="1200" spc="1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portfolio</a:t>
            </a:r>
            <a:r>
              <a:rPr sz="1200" spc="10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profitability</a:t>
            </a:r>
            <a:r>
              <a:rPr sz="1200" spc="10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1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business process.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Rubik" panose="020B0604020202020204" charset="-79"/>
              <a:cs typeface="Rubik" panose="020B0604020202020204" charset="-79"/>
            </a:endParaRPr>
          </a:p>
          <a:p>
            <a:pPr marL="12700" marR="5715" algn="just">
              <a:lnSpc>
                <a:spcPct val="100000"/>
              </a:lnSpc>
            </a:pP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Comprehensive</a:t>
            </a:r>
            <a:r>
              <a:rPr sz="1200" spc="28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consulting</a:t>
            </a:r>
            <a:r>
              <a:rPr sz="1200" spc="29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service</a:t>
            </a:r>
            <a:r>
              <a:rPr sz="1200" spc="29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and</a:t>
            </a:r>
            <a:r>
              <a:rPr sz="1200" spc="29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technology</a:t>
            </a:r>
            <a:r>
              <a:rPr sz="1200" spc="29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solutions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offered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by</a:t>
            </a:r>
            <a:r>
              <a:rPr sz="1200" spc="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2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id/x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partners</a:t>
            </a:r>
            <a:r>
              <a:rPr sz="1200" spc="-3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makes</a:t>
            </a:r>
            <a:r>
              <a:rPr sz="1200" spc="-3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7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it</a:t>
            </a:r>
            <a:r>
              <a:rPr sz="1200" spc="-1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5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as</a:t>
            </a:r>
            <a:r>
              <a:rPr sz="1200" spc="-1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a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5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one-</a:t>
            </a:r>
            <a:r>
              <a:rPr sz="120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stop service</a:t>
            </a:r>
            <a:r>
              <a:rPr sz="1200" spc="-45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-10" dirty="0">
                <a:solidFill>
                  <a:srgbClr val="00276F"/>
                </a:solidFill>
                <a:latin typeface="Rubik" panose="020B0604020202020204" charset="-79"/>
                <a:cs typeface="Rubik" panose="020B0604020202020204" charset="-79"/>
              </a:rPr>
              <a:t>provider.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2104644"/>
            <a:ext cx="2514600" cy="934212"/>
          </a:xfrm>
          <a:prstGeom prst="rect">
            <a:avLst/>
          </a:prstGeom>
        </p:spPr>
      </p:pic>
      <p:sp>
        <p:nvSpPr>
          <p:cNvPr id="8" name="object 4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82600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latin typeface="Rubik" panose="020B0604020202020204" charset="-79"/>
                <a:cs typeface="Rubik" panose="020B0604020202020204" charset="-79"/>
              </a:rPr>
              <a:t>About</a:t>
            </a:r>
            <a:r>
              <a:rPr sz="3000" spc="-254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3000" spc="160" dirty="0">
                <a:solidFill>
                  <a:srgbClr val="0096A7"/>
                </a:solidFill>
                <a:latin typeface="Rubik" panose="020B0604020202020204" charset="-79"/>
                <a:cs typeface="Rubik" panose="020B0604020202020204" charset="-79"/>
              </a:rPr>
              <a:t>Company</a:t>
            </a:r>
            <a:endParaRPr sz="30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F4516D1F-F3E8-EDBF-DF34-17C68497D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>
            <a:extLst>
              <a:ext uri="{FF2B5EF4-FFF2-40B4-BE49-F238E27FC236}">
                <a16:creationId xmlns:a16="http://schemas.microsoft.com/office/drawing/2014/main" id="{BEAFD3E2-E521-D555-1E36-292D48890E6F}"/>
              </a:ext>
            </a:extLst>
          </p:cNvPr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>
            <a:extLst>
              <a:ext uri="{FF2B5EF4-FFF2-40B4-BE49-F238E27FC236}">
                <a16:creationId xmlns:a16="http://schemas.microsoft.com/office/drawing/2014/main" id="{0B8EC653-4468-B975-5994-1A0D3653F5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5"/>
          <p:cNvSpPr txBox="1"/>
          <p:nvPr/>
        </p:nvSpPr>
        <p:spPr>
          <a:xfrm>
            <a:off x="694739" y="1262180"/>
            <a:ext cx="2647967" cy="382156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Rubik" panose="020B0604020202020204" charset="-79"/>
                <a:cs typeface="Rubik" panose="020B0604020202020204" charset="-79"/>
              </a:rPr>
              <a:t>Latar</a:t>
            </a:r>
            <a:r>
              <a:rPr sz="2400" spc="60" dirty="0">
                <a:solidFill>
                  <a:srgbClr val="0D0D0D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400" spc="65" dirty="0">
                <a:solidFill>
                  <a:srgbClr val="0D0D0D"/>
                </a:solidFill>
                <a:latin typeface="Rubik" panose="020B0604020202020204" charset="-79"/>
                <a:cs typeface="Rubik" panose="020B0604020202020204" charset="-79"/>
              </a:rPr>
              <a:t>Belakang</a:t>
            </a:r>
            <a:endParaRPr sz="24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23" name="object 123"/>
          <p:cNvSpPr txBox="1">
            <a:spLocks/>
          </p:cNvSpPr>
          <p:nvPr/>
        </p:nvSpPr>
        <p:spPr>
          <a:xfrm>
            <a:off x="2965450" y="511302"/>
            <a:ext cx="3212465" cy="482600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3000" spc="100" dirty="0">
                <a:latin typeface="Rubik" panose="020B0604020202020204" charset="-79"/>
                <a:cs typeface="Rubik" panose="020B0604020202020204" charset="-79"/>
              </a:rPr>
              <a:t>Project</a:t>
            </a:r>
            <a:r>
              <a:rPr lang="en-US" sz="3000" spc="-23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3000" spc="105" dirty="0">
                <a:solidFill>
                  <a:srgbClr val="0096A7"/>
                </a:solidFill>
                <a:latin typeface="Rubik" panose="020B0604020202020204" charset="-79"/>
                <a:cs typeface="Rubik" panose="020B0604020202020204" charset="-79"/>
              </a:rPr>
              <a:t>Portfolio</a:t>
            </a:r>
            <a:endParaRPr lang="en-US" sz="3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94741" y="1712980"/>
            <a:ext cx="6790018" cy="1959511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298450" marR="8382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Klien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ID/X Partners yang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bergerak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industri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perbankan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memerlukan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solusi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mengintegrasikan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berbagai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sumber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seperti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file excel, csv, dan database SQL Server.</a:t>
            </a:r>
          </a:p>
          <a:p>
            <a:pPr marL="298450" marR="8382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20817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98450" marR="8382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Tantangan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utama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mengatasi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keterlambatan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pelaporan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analisis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akibat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kesulitan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penggabungan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sumber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600" b="0" i="0" dirty="0" err="1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berbeda</a:t>
            </a:r>
            <a:r>
              <a:rPr lang="en-US" sz="1600" b="0" i="0" dirty="0">
                <a:solidFill>
                  <a:srgbClr val="020817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184150" marR="83820" indent="-1714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398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04" y="1748027"/>
              <a:ext cx="5108331" cy="32247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8247" y="185928"/>
              <a:ext cx="1399031" cy="5410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65450" y="511302"/>
            <a:ext cx="3212465" cy="482600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0" dirty="0">
                <a:latin typeface="Rubik" panose="020B0604020202020204" charset="-79"/>
                <a:cs typeface="Rubik" panose="020B0604020202020204" charset="-79"/>
              </a:rPr>
              <a:t>Project</a:t>
            </a:r>
            <a:r>
              <a:rPr sz="3000" b="1" spc="-23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3000" b="1" spc="105" dirty="0">
                <a:solidFill>
                  <a:srgbClr val="0096A7"/>
                </a:solidFill>
                <a:latin typeface="Rubik" panose="020B0604020202020204" charset="-79"/>
                <a:cs typeface="Rubik" panose="020B0604020202020204" charset="-79"/>
              </a:rPr>
              <a:t>Portfolio</a:t>
            </a:r>
            <a:endParaRPr sz="30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430783" y="991311"/>
            <a:ext cx="4867910" cy="805990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latin typeface="Rubik" panose="020B0604020202020204" charset="-79"/>
                <a:cs typeface="Rubik" panose="020B0604020202020204" charset="-79"/>
              </a:rPr>
              <a:t>Database</a:t>
            </a:r>
            <a:r>
              <a:rPr sz="2000" spc="-10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000" spc="50" dirty="0">
                <a:latin typeface="Rubik" panose="020B0604020202020204" charset="-79"/>
                <a:cs typeface="Rubik" panose="020B0604020202020204" charset="-79"/>
              </a:rPr>
              <a:t>Diagram</a:t>
            </a:r>
            <a:endParaRPr sz="2000" dirty="0">
              <a:latin typeface="Rubik" panose="020B0604020202020204" charset="-79"/>
              <a:cs typeface="Rubik" panose="020B0604020202020204" charset="-79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Relasi</a:t>
            </a:r>
            <a:r>
              <a:rPr sz="1200" spc="1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antar</a:t>
            </a:r>
            <a:r>
              <a:rPr sz="1200" spc="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sz="1200" spc="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70" dirty="0">
                <a:latin typeface="Rubik" panose="020B0604020202020204" charset="-79"/>
                <a:cs typeface="Rubik" panose="020B0604020202020204" charset="-79"/>
              </a:rPr>
              <a:t>yang</a:t>
            </a:r>
            <a:r>
              <a:rPr sz="1200" spc="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disediakan</a:t>
            </a:r>
            <a:r>
              <a:rPr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sz="1200" spc="2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latin typeface="Rubik" panose="020B0604020202020204" charset="-79"/>
                <a:cs typeface="Rubik" panose="020B0604020202020204" charset="-79"/>
              </a:rPr>
              <a:t>dilihat</a:t>
            </a:r>
            <a:r>
              <a:rPr sz="1200" spc="1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pada</a:t>
            </a:r>
            <a:r>
              <a:rPr sz="1200" spc="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10" dirty="0">
                <a:latin typeface="Rubik" panose="020B0604020202020204" charset="-79"/>
                <a:cs typeface="Rubik" panose="020B0604020202020204" charset="-79"/>
              </a:rPr>
              <a:t>gambar</a:t>
            </a:r>
            <a:r>
              <a:rPr sz="1200" spc="-10" dirty="0">
                <a:latin typeface="Rubik" panose="020B0604020202020204" charset="-79"/>
                <a:cs typeface="Rubik" panose="020B0604020202020204" charset="-79"/>
              </a:rPr>
              <a:t> berikut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891539"/>
            <a:ext cx="1530858" cy="5768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4740" y="953465"/>
            <a:ext cx="1207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0D0D0D"/>
                </a:solidFill>
                <a:latin typeface="Trebuchet MS"/>
                <a:cs typeface="Trebuchet MS"/>
              </a:rPr>
              <a:t>Challenge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5695" y="1306080"/>
            <a:ext cx="7933690" cy="2774950"/>
            <a:chOff x="615695" y="1306080"/>
            <a:chExt cx="7933690" cy="27749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95" y="1324356"/>
              <a:ext cx="291833" cy="322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152" y="1306080"/>
              <a:ext cx="881634" cy="3512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8195" y="1306080"/>
              <a:ext cx="736854" cy="351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6459" y="1306080"/>
              <a:ext cx="870965" cy="3512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8835" y="1306080"/>
              <a:ext cx="538721" cy="3512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979" y="1306080"/>
              <a:ext cx="566153" cy="3512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6556" y="1306080"/>
              <a:ext cx="552450" cy="3512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0416" y="1306080"/>
              <a:ext cx="473201" cy="3512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5028" y="1306080"/>
              <a:ext cx="747522" cy="3512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3960" y="1306080"/>
              <a:ext cx="761238" cy="3512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6607" y="1306080"/>
              <a:ext cx="546353" cy="3512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24372" y="1306080"/>
              <a:ext cx="997457" cy="3512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3240" y="1306080"/>
              <a:ext cx="540257" cy="3512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64907" y="1306080"/>
              <a:ext cx="843533" cy="3512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9852" y="1306080"/>
              <a:ext cx="549401" cy="35126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95131" y="1306080"/>
              <a:ext cx="253746" cy="35126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5152" y="1488960"/>
              <a:ext cx="753618" cy="35126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6276" y="1488960"/>
              <a:ext cx="401561" cy="35126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05356" y="1488960"/>
              <a:ext cx="540257" cy="35126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04643" y="1488960"/>
              <a:ext cx="485406" cy="3512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47544" y="1488960"/>
              <a:ext cx="570738" cy="35126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75788" y="1488960"/>
              <a:ext cx="948689" cy="35126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81984" y="1488960"/>
              <a:ext cx="567689" cy="35126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07180" y="1488960"/>
              <a:ext cx="2931414" cy="35126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94575" y="1488960"/>
              <a:ext cx="482346" cy="35126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34427" y="1488960"/>
              <a:ext cx="526542" cy="3512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18476" y="1488960"/>
              <a:ext cx="570737" cy="3512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046719" y="1488960"/>
              <a:ext cx="502145" cy="35126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35152" y="1671840"/>
              <a:ext cx="569214" cy="35126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29868" y="1671840"/>
              <a:ext cx="1373886" cy="35126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89631" y="1671840"/>
              <a:ext cx="252234" cy="35126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5695" y="1949196"/>
              <a:ext cx="314693" cy="3223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152" y="1930920"/>
              <a:ext cx="881634" cy="35126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68195" y="1930920"/>
              <a:ext cx="430542" cy="35126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50135" y="1930920"/>
              <a:ext cx="480834" cy="35126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82368" y="1930920"/>
              <a:ext cx="340613" cy="35126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72868" y="1930920"/>
              <a:ext cx="739901" cy="3512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964179" y="1930920"/>
              <a:ext cx="663702" cy="3512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79291" y="1930920"/>
              <a:ext cx="628650" cy="35126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959351" y="1930920"/>
              <a:ext cx="1221486" cy="35126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030724" y="1930920"/>
              <a:ext cx="532638" cy="35126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414772" y="1930920"/>
              <a:ext cx="483857" cy="35126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50051" y="1930920"/>
              <a:ext cx="697229" cy="3512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98692" y="1930920"/>
              <a:ext cx="378701" cy="35126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28816" y="1930920"/>
              <a:ext cx="747522" cy="35126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27748" y="1930920"/>
              <a:ext cx="570738" cy="35126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549895" y="1930920"/>
              <a:ext cx="962405" cy="35126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298179" y="1930920"/>
              <a:ext cx="250685" cy="3512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35152" y="2113800"/>
              <a:ext cx="736854" cy="35126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72768" y="2113800"/>
              <a:ext cx="630174" cy="35126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205228" y="2113800"/>
              <a:ext cx="572262" cy="35126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778251" y="2113800"/>
              <a:ext cx="1187958" cy="35126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752088" y="2113800"/>
              <a:ext cx="250685" cy="35126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003548" y="2113800"/>
              <a:ext cx="697229" cy="35126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701540" y="2113800"/>
              <a:ext cx="639317" cy="35126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1619" y="2113800"/>
              <a:ext cx="566153" cy="35126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908548" y="2113800"/>
              <a:ext cx="857250" cy="3512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766560" y="2113800"/>
              <a:ext cx="686561" cy="35126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453884" y="2113800"/>
              <a:ext cx="1056894" cy="35126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296655" y="2113800"/>
              <a:ext cx="252234" cy="35126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35152" y="2296680"/>
              <a:ext cx="4798314" cy="3512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19343" y="2296680"/>
              <a:ext cx="252234" cy="35126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503163" y="2296680"/>
              <a:ext cx="704850" cy="35126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039611" y="2296680"/>
              <a:ext cx="534149" cy="35126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05372" y="2296680"/>
              <a:ext cx="483857" cy="35126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720840" y="2296680"/>
              <a:ext cx="639318" cy="35126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191755" y="2296680"/>
              <a:ext cx="822198" cy="35126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845552" y="2296680"/>
              <a:ext cx="703326" cy="35126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35152" y="2479560"/>
              <a:ext cx="778002" cy="35126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435607" y="2479560"/>
              <a:ext cx="607314" cy="35126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865376" y="2479560"/>
              <a:ext cx="685038" cy="35126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374391" y="2479560"/>
              <a:ext cx="710945" cy="35126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12363" y="2479560"/>
              <a:ext cx="628650" cy="35126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64991" y="2479560"/>
              <a:ext cx="639317" cy="35126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829812" y="2479560"/>
              <a:ext cx="1056893" cy="35126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672584" y="2479560"/>
              <a:ext cx="252234" cy="35126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748784" y="2479560"/>
              <a:ext cx="493001" cy="35126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64251" y="2479560"/>
              <a:ext cx="482346" cy="35126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369051" y="2479560"/>
              <a:ext cx="599694" cy="35126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15695" y="2756916"/>
              <a:ext cx="316242" cy="32232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152" y="2738640"/>
              <a:ext cx="881634" cy="35126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57528" y="2738640"/>
              <a:ext cx="430542" cy="35126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28799" y="2738640"/>
              <a:ext cx="480834" cy="35126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50363" y="2738640"/>
              <a:ext cx="628650" cy="35126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619756" y="2738640"/>
              <a:ext cx="1415033" cy="35126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74007" y="2738640"/>
              <a:ext cx="532638" cy="35126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247387" y="2738640"/>
              <a:ext cx="863346" cy="35126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951475" y="2738640"/>
              <a:ext cx="265950" cy="35126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003292" y="2738640"/>
              <a:ext cx="1351026" cy="35126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140195" y="2738640"/>
              <a:ext cx="252234" cy="35126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234684" y="2738640"/>
              <a:ext cx="1223010" cy="35126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243572" y="2738640"/>
              <a:ext cx="252234" cy="351269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336536" y="2738640"/>
              <a:ext cx="1160526" cy="35126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282939" y="2738640"/>
              <a:ext cx="265950" cy="35126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35152" y="2921520"/>
              <a:ext cx="778002" cy="35126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35607" y="2921520"/>
              <a:ext cx="526541" cy="35126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787651" y="2921520"/>
              <a:ext cx="342125" cy="35126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52243" y="2921520"/>
              <a:ext cx="570738" cy="35126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48484" y="2921520"/>
              <a:ext cx="1373886" cy="35126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08247" y="2921520"/>
              <a:ext cx="252234" cy="351269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615695" y="3198876"/>
              <a:ext cx="319265" cy="322326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152" y="3180600"/>
              <a:ext cx="881634" cy="35126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606295" y="3180600"/>
              <a:ext cx="480834" cy="351269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978151" y="3180600"/>
              <a:ext cx="692657" cy="351269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560319" y="3180600"/>
              <a:ext cx="951737" cy="35126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401568" y="3180600"/>
              <a:ext cx="512825" cy="35126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803903" y="3180600"/>
              <a:ext cx="752094" cy="35126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443984" y="3180600"/>
              <a:ext cx="992886" cy="35126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26380" y="3180600"/>
              <a:ext cx="628650" cy="351269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844540" y="3180600"/>
              <a:ext cx="989838" cy="35126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723887" y="3180600"/>
              <a:ext cx="741426" cy="351269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7354824" y="3180600"/>
              <a:ext cx="1194053" cy="351269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835152" y="3363480"/>
              <a:ext cx="909066" cy="351269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1348" y="3363480"/>
              <a:ext cx="532638" cy="35126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071115" y="3363480"/>
              <a:ext cx="752094" cy="35126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720340" y="3363480"/>
              <a:ext cx="617982" cy="35126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24200" y="3363480"/>
              <a:ext cx="252234" cy="35126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3273551" y="3363480"/>
              <a:ext cx="691134" cy="35126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863340" y="3363480"/>
              <a:ext cx="951738" cy="35126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2207" y="3363480"/>
              <a:ext cx="566153" cy="35126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175504" y="3363480"/>
              <a:ext cx="750570" cy="351269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823204" y="3363480"/>
              <a:ext cx="570738" cy="35126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6291072" y="3363480"/>
              <a:ext cx="297954" cy="35126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74892" y="3363480"/>
              <a:ext cx="253745" cy="35126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414516" y="3363480"/>
              <a:ext cx="265950" cy="35126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577584" y="3363480"/>
              <a:ext cx="1405890" cy="35126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769352" y="3363480"/>
              <a:ext cx="252234" cy="351269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918703" y="3363480"/>
              <a:ext cx="630174" cy="35126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835152" y="3546348"/>
              <a:ext cx="1082802" cy="35126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789176" y="3546348"/>
              <a:ext cx="989838" cy="351269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651760" y="3546348"/>
              <a:ext cx="863346" cy="35126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387851" y="3546348"/>
              <a:ext cx="755141" cy="35126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015740" y="3546348"/>
              <a:ext cx="541782" cy="351269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430267" y="3546348"/>
              <a:ext cx="1040130" cy="35126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5343143" y="3546348"/>
              <a:ext cx="648462" cy="35126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864351" y="3546348"/>
              <a:ext cx="745998" cy="35126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396228" y="3546348"/>
              <a:ext cx="252234" cy="35126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521195" y="3546348"/>
              <a:ext cx="305549" cy="351269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12636" y="3546348"/>
              <a:ext cx="252234" cy="35126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650736" y="3546348"/>
              <a:ext cx="265950" cy="351269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789419" y="3546348"/>
              <a:ext cx="1721357" cy="351269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296655" y="3546348"/>
              <a:ext cx="252234" cy="351269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5152" y="3729227"/>
              <a:ext cx="628650" cy="35126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289304" y="3729227"/>
              <a:ext cx="1069086" cy="351269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180843" y="3729227"/>
              <a:ext cx="489978" cy="351269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496312" y="3729227"/>
              <a:ext cx="771906" cy="351269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090672" y="3729227"/>
              <a:ext cx="448830" cy="35126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361944" y="3729227"/>
              <a:ext cx="892301" cy="351269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40124" y="3729227"/>
              <a:ext cx="252234" cy="351269"/>
            </a:xfrm>
            <a:prstGeom prst="rect">
              <a:avLst/>
            </a:prstGeom>
          </p:spPr>
        </p:pic>
      </p:grpSp>
      <p:sp>
        <p:nvSpPr>
          <p:cNvPr id="154" name="object 154"/>
          <p:cNvSpPr txBox="1"/>
          <p:nvPr/>
        </p:nvSpPr>
        <p:spPr>
          <a:xfrm>
            <a:off x="694740" y="1341246"/>
            <a:ext cx="7757159" cy="2632075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241300" marR="7620" indent="-229235" algn="just">
              <a:lnSpc>
                <a:spcPct val="100000"/>
              </a:lnSpc>
              <a:spcBef>
                <a:spcPts val="100"/>
              </a:spcBef>
              <a:buSzPct val="91666"/>
              <a:buAutoNum type="arabicPeriod"/>
              <a:tabLst>
                <a:tab pos="241300" algn="l"/>
                <a:tab pos="242570" algn="l"/>
              </a:tabLst>
            </a:pP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45" dirty="0">
                <a:solidFill>
                  <a:srgbClr val="0D0D0D"/>
                </a:solidFill>
                <a:latin typeface="Trebuchet MS"/>
                <a:cs typeface="Trebuchet MS"/>
              </a:rPr>
              <a:t>Membuat</a:t>
            </a:r>
            <a:r>
              <a:rPr sz="1200" spc="2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D0D0D"/>
                </a:solidFill>
                <a:latin typeface="Trebuchet MS"/>
                <a:cs typeface="Trebuchet MS"/>
              </a:rPr>
              <a:t>sebuah</a:t>
            </a:r>
            <a:r>
              <a:rPr sz="1200" spc="2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database</a:t>
            </a:r>
            <a:r>
              <a:rPr sz="1200" spc="29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baru</a:t>
            </a:r>
            <a:r>
              <a:rPr sz="1200" spc="2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0D0D0D"/>
                </a:solidFill>
                <a:latin typeface="Trebuchet MS"/>
                <a:cs typeface="Trebuchet MS"/>
              </a:rPr>
              <a:t>yang</a:t>
            </a:r>
            <a:r>
              <a:rPr sz="1200" spc="29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akan</a:t>
            </a:r>
            <a:r>
              <a:rPr sz="1200" spc="2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kita</a:t>
            </a:r>
            <a:r>
              <a:rPr sz="1200" spc="2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0D0D0D"/>
                </a:solidFill>
                <a:latin typeface="Trebuchet MS"/>
                <a:cs typeface="Trebuchet MS"/>
              </a:rPr>
              <a:t>anggap</a:t>
            </a:r>
            <a:r>
              <a:rPr sz="1200" spc="2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sebagai</a:t>
            </a:r>
            <a:r>
              <a:rPr sz="1200" spc="2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Data</a:t>
            </a:r>
            <a:r>
              <a:rPr sz="1200" spc="28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Warehouse</a:t>
            </a:r>
            <a:r>
              <a:rPr sz="1200" spc="2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baru</a:t>
            </a:r>
            <a:r>
              <a:rPr sz="1200" spc="2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bernama</a:t>
            </a:r>
            <a:r>
              <a:rPr sz="1200" spc="29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Trebuchet MS"/>
                <a:cs typeface="Trebuchet MS"/>
              </a:rPr>
              <a:t>DWH.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Setelah</a:t>
            </a:r>
            <a:r>
              <a:rPr sz="1200" spc="2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itu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buat</a:t>
            </a:r>
            <a:r>
              <a:rPr sz="1200" spc="2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tiga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tabel</a:t>
            </a:r>
            <a:r>
              <a:rPr sz="1200" spc="2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dimension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yaitu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DimAccount,DimCustomer,DimBranch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dan</a:t>
            </a:r>
            <a:r>
              <a:rPr sz="1200" spc="2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satu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tabel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Trebuchet MS"/>
                <a:cs typeface="Trebuchet MS"/>
              </a:rPr>
              <a:t>fact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yaitu</a:t>
            </a:r>
            <a:r>
              <a:rPr sz="1200" spc="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FactTransaction.</a:t>
            </a:r>
            <a:endParaRPr sz="1200" dirty="0">
              <a:latin typeface="Trebuchet MS"/>
              <a:cs typeface="Trebuchet MS"/>
            </a:endParaRPr>
          </a:p>
          <a:p>
            <a:pPr marL="241300" marR="5080" indent="-229235" algn="just">
              <a:lnSpc>
                <a:spcPct val="100000"/>
              </a:lnSpc>
              <a:spcBef>
                <a:spcPts val="600"/>
              </a:spcBef>
              <a:buSzPct val="91666"/>
              <a:buAutoNum type="arabicPeriod"/>
              <a:tabLst>
                <a:tab pos="241300" algn="l"/>
                <a:tab pos="242570" algn="l"/>
              </a:tabLst>
            </a:pP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45" dirty="0">
                <a:solidFill>
                  <a:srgbClr val="0D0D0D"/>
                </a:solidFill>
                <a:latin typeface="Trebuchet MS"/>
                <a:cs typeface="Trebuchet MS"/>
              </a:rPr>
              <a:t>Membuat</a:t>
            </a:r>
            <a:r>
              <a:rPr sz="1200" spc="2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job</a:t>
            </a:r>
            <a:r>
              <a:rPr sz="1200" spc="28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ETL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di</a:t>
            </a:r>
            <a:r>
              <a:rPr sz="1200" spc="2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aplikasi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talend</a:t>
            </a:r>
            <a:r>
              <a:rPr sz="1200" spc="28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untuk</a:t>
            </a:r>
            <a:r>
              <a:rPr sz="1200" spc="2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memindahkan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data</a:t>
            </a:r>
            <a:r>
              <a:rPr sz="1200" spc="2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dari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source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ke</a:t>
            </a:r>
            <a:r>
              <a:rPr sz="1200" spc="2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seluruh</a:t>
            </a:r>
            <a:r>
              <a:rPr sz="1200" spc="2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tabel</a:t>
            </a:r>
            <a:r>
              <a:rPr sz="1200" spc="2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Dimension. </a:t>
            </a:r>
            <a:r>
              <a:rPr sz="1200" spc="75" dirty="0">
                <a:solidFill>
                  <a:srgbClr val="0D0D0D"/>
                </a:solidFill>
                <a:latin typeface="Trebuchet MS"/>
                <a:cs typeface="Trebuchet MS"/>
              </a:rPr>
              <a:t>Khusus</a:t>
            </a:r>
            <a:r>
              <a:rPr sz="1200" spc="245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untuk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tabel</a:t>
            </a:r>
            <a:r>
              <a:rPr sz="1200" spc="250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DimCustomer,</a:t>
            </a:r>
            <a:r>
              <a:rPr sz="1200" spc="245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format</a:t>
            </a:r>
            <a:r>
              <a:rPr sz="1200" spc="250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kolom</a:t>
            </a:r>
            <a:r>
              <a:rPr sz="1200" spc="250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spc="70" dirty="0">
                <a:solidFill>
                  <a:srgbClr val="0D0D0D"/>
                </a:solidFill>
                <a:latin typeface="Trebuchet MS"/>
                <a:cs typeface="Trebuchet MS"/>
              </a:rPr>
              <a:t>yang</a:t>
            </a:r>
            <a:r>
              <a:rPr sz="1200" spc="250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disimpan</a:t>
            </a:r>
            <a:r>
              <a:rPr sz="1200" spc="250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adalah</a:t>
            </a:r>
            <a:r>
              <a:rPr sz="1200" spc="250" dirty="0">
                <a:solidFill>
                  <a:srgbClr val="0D0D0D"/>
                </a:solidFill>
                <a:latin typeface="Trebuchet MS"/>
                <a:cs typeface="Trebuchet MS"/>
              </a:rPr>
              <a:t>  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CustomerID,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CustomerName,Address,CityName,StateName,Age,Gender,Email.</a:t>
            </a:r>
            <a:r>
              <a:rPr sz="1200" spc="2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0D0D0D"/>
                </a:solidFill>
                <a:latin typeface="Trebuchet MS"/>
                <a:cs typeface="Trebuchet MS"/>
              </a:rPr>
              <a:t>Semua</a:t>
            </a:r>
            <a:r>
              <a:rPr sz="1200" spc="2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data</a:t>
            </a:r>
            <a:r>
              <a:rPr sz="1200" spc="2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dari</a:t>
            </a:r>
            <a:r>
              <a:rPr sz="1200" spc="2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kolom</a:t>
            </a:r>
            <a:r>
              <a:rPr sz="1200" spc="25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tersebut</a:t>
            </a:r>
            <a:r>
              <a:rPr sz="1200" spc="2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diubah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menjadi</a:t>
            </a:r>
            <a:r>
              <a:rPr sz="12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huruf</a:t>
            </a:r>
            <a:r>
              <a:rPr sz="12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kapital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 kecuali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untuk</a:t>
            </a:r>
            <a:r>
              <a:rPr sz="1200" spc="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kolom</a:t>
            </a:r>
            <a:r>
              <a:rPr sz="1200" spc="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CustomerID,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0D0D0D"/>
                </a:solidFill>
                <a:latin typeface="Trebuchet MS"/>
                <a:cs typeface="Trebuchet MS"/>
              </a:rPr>
              <a:t>Age</a:t>
            </a:r>
            <a:r>
              <a:rPr sz="1200" spc="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dan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Email</a:t>
            </a:r>
            <a:endParaRPr sz="1200" dirty="0">
              <a:latin typeface="Trebuchet MS"/>
              <a:cs typeface="Trebuchet MS"/>
            </a:endParaRPr>
          </a:p>
          <a:p>
            <a:pPr marL="241300" marR="6985" indent="-229235" algn="just">
              <a:lnSpc>
                <a:spcPct val="100000"/>
              </a:lnSpc>
              <a:spcBef>
                <a:spcPts val="600"/>
              </a:spcBef>
              <a:buSzPct val="91666"/>
              <a:buAutoNum type="arabicPeriod"/>
              <a:tabLst>
                <a:tab pos="241300" algn="l"/>
                <a:tab pos="242570" algn="l"/>
              </a:tabLst>
            </a:pP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45" dirty="0">
                <a:solidFill>
                  <a:srgbClr val="0D0D0D"/>
                </a:solidFill>
                <a:latin typeface="Trebuchet MS"/>
                <a:cs typeface="Trebuchet MS"/>
              </a:rPr>
              <a:t>Membuat</a:t>
            </a:r>
            <a:r>
              <a:rPr sz="1200" spc="1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job</a:t>
            </a:r>
            <a:r>
              <a:rPr sz="1200" spc="18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ETL</a:t>
            </a:r>
            <a:r>
              <a:rPr sz="1200" spc="1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untuk</a:t>
            </a:r>
            <a:r>
              <a:rPr sz="1200" spc="1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0D0D0D"/>
                </a:solidFill>
                <a:latin typeface="Trebuchet MS"/>
                <a:cs typeface="Trebuchet MS"/>
              </a:rPr>
              <a:t>menggabungkan</a:t>
            </a:r>
            <a:r>
              <a:rPr sz="1200" spc="1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data</a:t>
            </a:r>
            <a:r>
              <a:rPr sz="1200" spc="1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transaksi</a:t>
            </a:r>
            <a:r>
              <a:rPr sz="1200" spc="1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0D0D0D"/>
                </a:solidFill>
                <a:latin typeface="Trebuchet MS"/>
                <a:cs typeface="Trebuchet MS"/>
              </a:rPr>
              <a:t>(transaksi_excel,</a:t>
            </a:r>
            <a:r>
              <a:rPr sz="1200" spc="18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transaksi_csv,</a:t>
            </a:r>
            <a:r>
              <a:rPr sz="1200" spc="1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0D0D0D"/>
                </a:solidFill>
                <a:latin typeface="Trebuchet MS"/>
                <a:cs typeface="Trebuchet MS"/>
              </a:rPr>
              <a:t>transaksi_db)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menjadi</a:t>
            </a:r>
            <a:r>
              <a:rPr sz="12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satu</a:t>
            </a:r>
            <a:r>
              <a:rPr sz="1200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di</a:t>
            </a:r>
            <a:r>
              <a:rPr sz="12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tabel</a:t>
            </a:r>
            <a:r>
              <a:rPr sz="1200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FactTransaction.</a:t>
            </a:r>
            <a:endParaRPr sz="1200" dirty="0">
              <a:latin typeface="Trebuchet MS"/>
              <a:cs typeface="Trebuchet MS"/>
            </a:endParaRPr>
          </a:p>
          <a:p>
            <a:pPr marL="241300" marR="6985" indent="-229235" algn="just">
              <a:lnSpc>
                <a:spcPct val="100000"/>
              </a:lnSpc>
              <a:spcBef>
                <a:spcPts val="600"/>
              </a:spcBef>
              <a:buSzPct val="91666"/>
              <a:buAutoNum type="arabicPeriod"/>
              <a:tabLst>
                <a:tab pos="241300" algn="l"/>
                <a:tab pos="242570" algn="l"/>
              </a:tabLst>
            </a:pP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45" dirty="0">
                <a:solidFill>
                  <a:srgbClr val="0D0D0D"/>
                </a:solidFill>
                <a:latin typeface="Trebuchet MS"/>
                <a:cs typeface="Trebuchet MS"/>
              </a:rPr>
              <a:t>Membuat</a:t>
            </a:r>
            <a:r>
              <a:rPr sz="1200" spc="9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dua</a:t>
            </a:r>
            <a:r>
              <a:rPr sz="1200" spc="10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Stored</a:t>
            </a:r>
            <a:r>
              <a:rPr sz="1200" spc="10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Procedure</a:t>
            </a:r>
            <a:r>
              <a:rPr sz="1200" spc="8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(SP)</a:t>
            </a:r>
            <a:r>
              <a:rPr sz="1200" spc="10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60" dirty="0">
                <a:solidFill>
                  <a:srgbClr val="0D0D0D"/>
                </a:solidFill>
                <a:latin typeface="Trebuchet MS"/>
                <a:cs typeface="Trebuchet MS"/>
              </a:rPr>
              <a:t>dengan</a:t>
            </a:r>
            <a:r>
              <a:rPr sz="1200" spc="9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parameter,</a:t>
            </a:r>
            <a:r>
              <a:rPr sz="1200" spc="9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untuk</a:t>
            </a:r>
            <a:r>
              <a:rPr sz="1200" spc="9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membantu</a:t>
            </a:r>
            <a:r>
              <a:rPr sz="1200" spc="9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mereka</a:t>
            </a:r>
            <a:r>
              <a:rPr sz="1200" spc="9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mendapatkan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ringkasan</a:t>
            </a:r>
            <a:r>
              <a:rPr sz="1200" spc="14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data</a:t>
            </a:r>
            <a:r>
              <a:rPr sz="1200" spc="14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55" dirty="0">
                <a:solidFill>
                  <a:srgbClr val="0D0D0D"/>
                </a:solidFill>
                <a:latin typeface="Trebuchet MS"/>
                <a:cs typeface="Trebuchet MS"/>
              </a:rPr>
              <a:t>dengan</a:t>
            </a:r>
            <a:r>
              <a:rPr sz="1200" spc="14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cepat.</a:t>
            </a:r>
            <a:r>
              <a:rPr sz="1200" spc="14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Stored</a:t>
            </a:r>
            <a:r>
              <a:rPr sz="1200" spc="15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Procedure</a:t>
            </a:r>
            <a:r>
              <a:rPr sz="1200" spc="14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70" dirty="0">
                <a:solidFill>
                  <a:srgbClr val="0D0D0D"/>
                </a:solidFill>
                <a:latin typeface="Trebuchet MS"/>
                <a:cs typeface="Trebuchet MS"/>
              </a:rPr>
              <a:t>yang</a:t>
            </a:r>
            <a:r>
              <a:rPr sz="1200" spc="14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diminta</a:t>
            </a:r>
            <a:r>
              <a:rPr sz="1200" spc="14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yaitu</a:t>
            </a:r>
            <a:r>
              <a:rPr sz="1200" spc="14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a.)</a:t>
            </a:r>
            <a:r>
              <a:rPr sz="1200" spc="145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DailyTransaction,</a:t>
            </a:r>
            <a:r>
              <a:rPr sz="1200" spc="140" dirty="0">
                <a:solidFill>
                  <a:srgbClr val="0D0D0D"/>
                </a:solidFill>
                <a:latin typeface="Trebuchet MS"/>
                <a:cs typeface="Trebuchet MS"/>
              </a:rPr>
              <a:t> 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untuk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menghitung</a:t>
            </a:r>
            <a:r>
              <a:rPr sz="1200" spc="4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0D0D0D"/>
                </a:solidFill>
                <a:latin typeface="Trebuchet MS"/>
                <a:cs typeface="Trebuchet MS"/>
              </a:rPr>
              <a:t>banyaknya</a:t>
            </a:r>
            <a:r>
              <a:rPr sz="1200" spc="4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transaksi</a:t>
            </a:r>
            <a:r>
              <a:rPr sz="1200" spc="4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beserta</a:t>
            </a:r>
            <a:r>
              <a:rPr sz="1200" spc="43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total</a:t>
            </a:r>
            <a:r>
              <a:rPr sz="1200" spc="434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nominalnya</a:t>
            </a:r>
            <a:r>
              <a:rPr sz="1200" spc="4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setiap</a:t>
            </a:r>
            <a:r>
              <a:rPr sz="1200" spc="4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harinya.</a:t>
            </a:r>
            <a:r>
              <a:rPr sz="1200" spc="4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b.)</a:t>
            </a:r>
            <a:r>
              <a:rPr sz="1200" spc="4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BalancePerCustomer,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untuk</a:t>
            </a:r>
            <a:r>
              <a:rPr sz="1200" spc="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mengetahui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0D0D0D"/>
                </a:solidFill>
                <a:latin typeface="Trebuchet MS"/>
                <a:cs typeface="Trebuchet MS"/>
              </a:rPr>
              <a:t>sisa</a:t>
            </a:r>
            <a:r>
              <a:rPr sz="1200" spc="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balance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0D0D0D"/>
                </a:solidFill>
                <a:latin typeface="Trebuchet MS"/>
                <a:cs typeface="Trebuchet MS"/>
              </a:rPr>
              <a:t>per</a:t>
            </a:r>
            <a:r>
              <a:rPr sz="12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Trebuchet MS"/>
                <a:cs typeface="Trebuchet MS"/>
              </a:rPr>
              <a:t>customer.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9" name="object 156"/>
          <p:cNvSpPr txBox="1">
            <a:spLocks noGrp="1"/>
          </p:cNvSpPr>
          <p:nvPr>
            <p:ph type="title"/>
          </p:nvPr>
        </p:nvSpPr>
        <p:spPr>
          <a:xfrm>
            <a:off x="2965450" y="511302"/>
            <a:ext cx="3212465" cy="482600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/>
              <a:t>Project</a:t>
            </a:r>
            <a:r>
              <a:rPr sz="3000" spc="-235" dirty="0"/>
              <a:t> </a:t>
            </a:r>
            <a:r>
              <a:rPr sz="3000" spc="105" dirty="0">
                <a:solidFill>
                  <a:srgbClr val="0096A7"/>
                </a:solidFill>
              </a:rPr>
              <a:t>Portfolio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3" y="1979676"/>
              <a:ext cx="3715512" cy="26304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495" y="1355588"/>
              <a:ext cx="1079371" cy="5859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8247" y="185928"/>
              <a:ext cx="1399031" cy="541020"/>
            </a:xfrm>
            <a:prstGeom prst="rect">
              <a:avLst/>
            </a:prstGeom>
          </p:spPr>
        </p:pic>
      </p:grpSp>
      <p:sp>
        <p:nvSpPr>
          <p:cNvPr id="16" name="object 8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28322"/>
          </a:xfrm>
          <a:prstGeom prst="rect">
            <a:avLst/>
          </a:prstGeom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Rubik" panose="020B0604020202020204" charset="-79"/>
                <a:cs typeface="Rubik" panose="020B0604020202020204" charset="-79"/>
              </a:rPr>
              <a:t>1.</a:t>
            </a:r>
            <a:r>
              <a:rPr spc="-9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70" dirty="0">
                <a:latin typeface="Rubik" panose="020B0604020202020204" charset="-79"/>
                <a:cs typeface="Rubik" panose="020B0604020202020204" charset="-79"/>
              </a:rPr>
              <a:t>Data</a:t>
            </a:r>
            <a:r>
              <a:rPr spc="-24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90" dirty="0">
                <a:latin typeface="Rubik" panose="020B0604020202020204" charset="-79"/>
                <a:cs typeface="Rubik" panose="020B0604020202020204" charset="-79"/>
              </a:rPr>
              <a:t>Warehouse</a:t>
            </a:r>
            <a:r>
              <a:rPr spc="-27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95" dirty="0">
                <a:latin typeface="Rubik" panose="020B0604020202020204" charset="-79"/>
                <a:cs typeface="Rubik" panose="020B0604020202020204" charset="-79"/>
              </a:rPr>
              <a:t>Creation</a:t>
            </a:r>
          </a:p>
        </p:txBody>
      </p:sp>
      <p:sp>
        <p:nvSpPr>
          <p:cNvPr id="21" name="object 13"/>
          <p:cNvSpPr txBox="1"/>
          <p:nvPr/>
        </p:nvSpPr>
        <p:spPr>
          <a:xfrm>
            <a:off x="3879850" y="3010346"/>
            <a:ext cx="5035550" cy="1923604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6858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540"/>
              </a:spcBef>
              <a:buFont typeface="+mj-lt"/>
              <a:buAutoNum type="arabicPeriod"/>
            </a:pPr>
            <a:r>
              <a:rPr lang="en-US" sz="1200" b="1" dirty="0" err="1">
                <a:latin typeface="Rubik" panose="020B0604020202020204" charset="-79"/>
                <a:cs typeface="Rubik" panose="020B0604020202020204" charset="-79"/>
              </a:rPr>
              <a:t>FactTransaction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Berisi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kolom-kolom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seperti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TransactionID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AccountID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TransactionDate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Amount,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TransactionType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BranchID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 </a:t>
            </a:r>
          </a:p>
          <a:p>
            <a:pPr marL="469900" indent="-228600">
              <a:lnSpc>
                <a:spcPct val="100000"/>
              </a:lnSpc>
              <a:spcBef>
                <a:spcPts val="540"/>
              </a:spcBef>
              <a:buFont typeface="+mj-lt"/>
              <a:buAutoNum type="arabicPeriod"/>
            </a:pPr>
            <a:r>
              <a:rPr lang="en-US" sz="1200" b="1" dirty="0" err="1">
                <a:latin typeface="Rubik" panose="020B0604020202020204" charset="-79"/>
                <a:cs typeface="Rubik" panose="020B0604020202020204" charset="-79"/>
              </a:rPr>
              <a:t>DimBranch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Memuat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informasi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seperti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BranchID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BranchName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BranchLocation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469900" indent="-228600">
              <a:lnSpc>
                <a:spcPct val="100000"/>
              </a:lnSpc>
              <a:spcBef>
                <a:spcPts val="540"/>
              </a:spcBef>
              <a:buFont typeface="+mj-lt"/>
              <a:buAutoNum type="arabicPeriod"/>
            </a:pPr>
            <a:r>
              <a:rPr lang="en-US" sz="1200" b="1" dirty="0" err="1">
                <a:latin typeface="Rubik" panose="020B0604020202020204" charset="-79"/>
                <a:cs typeface="Rubik" panose="020B0604020202020204" charset="-79"/>
              </a:rPr>
              <a:t>DimAccount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AccountID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AccountType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Balance,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DateOpened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dan Status.</a:t>
            </a:r>
          </a:p>
          <a:p>
            <a:pPr marL="469900" indent="-228600">
              <a:lnSpc>
                <a:spcPct val="100000"/>
              </a:lnSpc>
              <a:spcBef>
                <a:spcPts val="540"/>
              </a:spcBef>
              <a:buFont typeface="+mj-lt"/>
              <a:buAutoNum type="arabicPeriod"/>
            </a:pPr>
            <a:r>
              <a:rPr lang="en-US" sz="1200" b="1" dirty="0" err="1">
                <a:latin typeface="Rubik" panose="020B0604020202020204" charset="-79"/>
                <a:cs typeface="Rubik" panose="020B0604020202020204" charset="-79"/>
              </a:rPr>
              <a:t>DimCustomer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Menyimpan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CustomerID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CustomerName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Address,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CityName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StateName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Age, Gender, dan Email.</a:t>
            </a:r>
          </a:p>
        </p:txBody>
      </p:sp>
      <p:sp>
        <p:nvSpPr>
          <p:cNvPr id="23" name="object 10"/>
          <p:cNvSpPr txBox="1"/>
          <p:nvPr/>
        </p:nvSpPr>
        <p:spPr>
          <a:xfrm>
            <a:off x="3896995" y="1019901"/>
            <a:ext cx="4820283" cy="1930465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Membuat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Database ‘</a:t>
            </a:r>
            <a:r>
              <a:rPr lang="en-US" sz="1200" b="1" dirty="0">
                <a:latin typeface="Rubik" panose="020B0604020202020204" charset="-79"/>
                <a:cs typeface="Rubik" panose="020B0604020202020204" charset="-79"/>
              </a:rPr>
              <a:t>DWH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’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dirty="0">
                <a:latin typeface="Rubik" panose="020B0604020202020204" charset="-79"/>
                <a:cs typeface="Rubik" panose="020B0604020202020204" charset="-79"/>
              </a:rPr>
              <a:t>Microsoft</a:t>
            </a:r>
            <a:r>
              <a:rPr sz="1200" spc="90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70" dirty="0">
                <a:latin typeface="Rubik" panose="020B0604020202020204" charset="-79"/>
                <a:cs typeface="Rubik" panose="020B0604020202020204" charset="-79"/>
              </a:rPr>
              <a:t>SQL</a:t>
            </a:r>
            <a:r>
              <a:rPr sz="1200" spc="95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spc="-10" dirty="0">
                <a:latin typeface="Rubik" panose="020B0604020202020204" charset="-79"/>
                <a:cs typeface="Rubik" panose="020B0604020202020204" charset="-79"/>
              </a:rPr>
              <a:t>Server </a:t>
            </a:r>
            <a:r>
              <a:rPr sz="1200" spc="50" dirty="0">
                <a:latin typeface="Rubik" panose="020B0604020202020204" charset="-79"/>
                <a:cs typeface="Rubik" panose="020B0604020202020204" charset="-79"/>
              </a:rPr>
              <a:t>Management</a:t>
            </a:r>
            <a:r>
              <a:rPr sz="1200" spc="95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latin typeface="Rubik" panose="020B0604020202020204" charset="-79"/>
                <a:cs typeface="Rubik" panose="020B0604020202020204" charset="-79"/>
              </a:rPr>
              <a:t>Studio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bisa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query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sql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atau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opsi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database pada panel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sebelah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kiri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klik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kanan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pilih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New Database.</a:t>
            </a:r>
          </a:p>
          <a:p>
            <a:pPr marL="184150" marR="5080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200" spc="100" dirty="0">
                <a:latin typeface="Rubik" panose="020B0604020202020204" charset="-79"/>
                <a:cs typeface="Rubik" panose="020B0604020202020204" charset="-79"/>
              </a:rPr>
              <a:t>Database 'DWH’ </a:t>
            </a:r>
            <a:r>
              <a:rPr lang="en-US" sz="1200" spc="100" dirty="0" err="1">
                <a:latin typeface="Rubik" panose="020B0604020202020204" charset="-79"/>
                <a:cs typeface="Rubik" panose="020B0604020202020204" charset="-79"/>
              </a:rPr>
              <a:t>digunakan</a:t>
            </a:r>
            <a:r>
              <a:rPr lang="en-US" sz="1200" spc="1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1200" spc="45" dirty="0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sz="1200" spc="95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latin typeface="Rubik" panose="020B0604020202020204" charset="-79"/>
                <a:cs typeface="Rubik" panose="020B0604020202020204" charset="-79"/>
              </a:rPr>
              <a:t>data</a:t>
            </a:r>
            <a:r>
              <a:rPr sz="1200" spc="90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sz="1200" dirty="0">
                <a:latin typeface="Rubik" panose="020B0604020202020204" charset="-79"/>
                <a:cs typeface="Rubik" panose="020B0604020202020204" charset="-79"/>
              </a:rPr>
              <a:t>warehouse.</a:t>
            </a:r>
            <a:r>
              <a:rPr sz="1200" spc="9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95" dirty="0" err="1">
                <a:latin typeface="Rubik" panose="020B0604020202020204" charset="-79"/>
                <a:cs typeface="Rubik" panose="020B0604020202020204" charset="-79"/>
              </a:rPr>
              <a:t>Struktur</a:t>
            </a:r>
            <a:r>
              <a:rPr lang="en-US" sz="1200" spc="9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95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sz="1200" spc="95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200" spc="95" dirty="0" err="1">
                <a:latin typeface="Rubik" panose="020B0604020202020204" charset="-79"/>
                <a:cs typeface="Rubik" panose="020B0604020202020204" charset="-79"/>
              </a:rPr>
              <a:t>dibangun</a:t>
            </a:r>
            <a:r>
              <a:rPr lang="en-US" sz="1200" spc="9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95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200" spc="95" dirty="0">
                <a:latin typeface="Rubik" panose="020B0604020202020204" charset="-79"/>
                <a:cs typeface="Rubik" panose="020B0604020202020204" charset="-79"/>
              </a:rPr>
              <a:t> data warehouse </a:t>
            </a:r>
            <a:r>
              <a:rPr lang="en-US" sz="1200" spc="95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spc="9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spc="95" dirty="0" err="1">
                <a:latin typeface="Rubik" panose="020B0604020202020204" charset="-79"/>
                <a:cs typeface="Rubik" panose="020B0604020202020204" charset="-79"/>
              </a:rPr>
              <a:t>meliputi</a:t>
            </a:r>
            <a:r>
              <a:rPr lang="en-US" sz="1200" spc="95" dirty="0">
                <a:latin typeface="Rubik" panose="020B0604020202020204" charset="-79"/>
                <a:cs typeface="Rubik" panose="020B0604020202020204" charset="-79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423672" y="2193035"/>
            <a:ext cx="7731759" cy="2304415"/>
            <a:chOff x="423672" y="2193035"/>
            <a:chExt cx="7731759" cy="23044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2" y="2193035"/>
              <a:ext cx="4148328" cy="10637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7968" y="3601211"/>
              <a:ext cx="3076956" cy="8961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7968" y="2281427"/>
              <a:ext cx="3076956" cy="8945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059939" y="3296539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Talend</a:t>
            </a:r>
            <a:r>
              <a:rPr sz="1200" spc="1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Job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654" y="3235198"/>
            <a:ext cx="4191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Input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4714" y="4572406"/>
            <a:ext cx="545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Output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28322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Rubik" panose="020B0604020202020204" charset="-79"/>
                <a:cs typeface="Rubik" panose="020B0604020202020204" charset="-79"/>
              </a:rPr>
              <a:t>2.</a:t>
            </a:r>
            <a:r>
              <a:rPr spc="-18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5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spc="-2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z="2400" spc="105" dirty="0">
                <a:latin typeface="Rubik" panose="020B0604020202020204" charset="-79"/>
                <a:cs typeface="Rubik" panose="020B0604020202020204" charset="-79"/>
              </a:rPr>
              <a:t>ETL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95" dirty="0">
                <a:latin typeface="Rubik" panose="020B0604020202020204" charset="-79"/>
                <a:cs typeface="Rubik" panose="020B0604020202020204" charset="-79"/>
              </a:rPr>
              <a:t>Job</a:t>
            </a:r>
            <a:r>
              <a:rPr spc="-2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0" dirty="0">
                <a:latin typeface="Rubik" panose="020B0604020202020204" charset="-79"/>
                <a:cs typeface="Rubik" panose="020B0604020202020204" charset="-79"/>
              </a:rPr>
              <a:t>for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pc="110" dirty="0" err="1">
                <a:latin typeface="Rubik" panose="020B0604020202020204" charset="-79"/>
                <a:cs typeface="Rubik" panose="020B0604020202020204" charset="-79"/>
              </a:rPr>
              <a:t>DimBranch</a:t>
            </a:r>
            <a:endParaRPr spc="-25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57200" y="1126871"/>
            <a:ext cx="6667399" cy="682879"/>
          </a:xfrm>
          <a:prstGeom prst="rect">
            <a:avLst/>
          </a:prstGeom>
          <a:effectLst>
            <a:outerShdw blurRad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Proses ETL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DimBranch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mencakup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ekstraksi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database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sampel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pengubahan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pemuatan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 warehouse.</a:t>
            </a: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Seluruh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proses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dilakukan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komponen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tMap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2038350"/>
            <a:ext cx="4232148" cy="11079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9939" y="3150362"/>
            <a:ext cx="838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Talend</a:t>
            </a:r>
            <a:r>
              <a:rPr sz="1200" spc="1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Job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90871" y="2198371"/>
            <a:ext cx="4113529" cy="2045335"/>
            <a:chOff x="4690871" y="2289048"/>
            <a:chExt cx="4113529" cy="20453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0871" y="3538728"/>
              <a:ext cx="4113276" cy="79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0871" y="2289048"/>
              <a:ext cx="4113276" cy="78028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529196" y="3060193"/>
            <a:ext cx="4191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4714" y="4367429"/>
            <a:ext cx="545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Output</a:t>
            </a:r>
            <a:endParaRPr sz="12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419201" y="511302"/>
            <a:ext cx="7121017" cy="428322"/>
          </a:xfrm>
          <a:prstGeom prst="rect">
            <a:avLst/>
          </a:prstGeom>
          <a:effectLst>
            <a:outerShdw blurRad="127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Rubik" panose="020B0604020202020204" charset="-79"/>
                <a:cs typeface="Rubik" panose="020B0604020202020204" charset="-79"/>
              </a:rPr>
              <a:t>2.</a:t>
            </a:r>
            <a:r>
              <a:rPr spc="-18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5" dirty="0">
                <a:latin typeface="Rubik" panose="020B0604020202020204" charset="-79"/>
                <a:cs typeface="Rubik" panose="020B0604020202020204" charset="-79"/>
              </a:rPr>
              <a:t>Create</a:t>
            </a:r>
            <a:r>
              <a:rPr spc="-25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05" dirty="0">
                <a:latin typeface="Rubik" panose="020B0604020202020204" charset="-79"/>
                <a:cs typeface="Rubik" panose="020B0604020202020204" charset="-79"/>
              </a:rPr>
              <a:t>ETL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95" dirty="0">
                <a:latin typeface="Rubik" panose="020B0604020202020204" charset="-79"/>
                <a:cs typeface="Rubik" panose="020B0604020202020204" charset="-79"/>
              </a:rPr>
              <a:t>Job</a:t>
            </a:r>
            <a:r>
              <a:rPr spc="-225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20" dirty="0">
                <a:latin typeface="Rubik" panose="020B0604020202020204" charset="-79"/>
                <a:cs typeface="Rubik" panose="020B0604020202020204" charset="-79"/>
              </a:rPr>
              <a:t>for</a:t>
            </a:r>
            <a:r>
              <a:rPr spc="-229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spc="110" dirty="0" err="1">
                <a:latin typeface="Rubik" panose="020B0604020202020204" charset="-79"/>
                <a:cs typeface="Rubik" panose="020B0604020202020204" charset="-79"/>
              </a:rPr>
              <a:t>Dim</a:t>
            </a:r>
            <a:r>
              <a:rPr lang="en-US" spc="110" dirty="0" err="1">
                <a:latin typeface="Rubik" panose="020B0604020202020204" charset="-79"/>
                <a:cs typeface="Rubik" panose="020B0604020202020204" charset="-79"/>
              </a:rPr>
              <a:t>Account</a:t>
            </a:r>
            <a:endParaRPr spc="55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57200" y="1126871"/>
            <a:ext cx="6529095" cy="682879"/>
          </a:xfrm>
          <a:prstGeom prst="rect">
            <a:avLst/>
          </a:prstGeom>
          <a:effectLst>
            <a:outerShdw blurRad="127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Proses ETL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tabel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DimAccount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mengikuti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langkah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serupa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yaitu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mengekstraksi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database,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mengubah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nama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kolom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memuatnya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ke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data warehouse. </a:t>
            </a: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Seluruh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proses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dijalankan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menggunakan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komponen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dirty="0" err="1">
                <a:latin typeface="Rubik" panose="020B0604020202020204" charset="-79"/>
                <a:cs typeface="Rubik" panose="020B0604020202020204" charset="-79"/>
              </a:rPr>
              <a:t>tMap</a:t>
            </a:r>
            <a:r>
              <a:rPr lang="en-US" sz="1200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sz="1200" dirty="0"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1139</Words>
  <Application>Microsoft Office PowerPoint</Application>
  <PresentationFormat>Peragaan Layar (16:9)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Courier New</vt:lpstr>
      <vt:lpstr>Rubik</vt:lpstr>
      <vt:lpstr>Rubik SemiBold</vt:lpstr>
      <vt:lpstr>Trebuchet MS</vt:lpstr>
      <vt:lpstr>Office Theme</vt:lpstr>
      <vt:lpstr>Data Warehouse &amp; Stored Procedure</vt:lpstr>
      <vt:lpstr>Presentasi PowerPoint</vt:lpstr>
      <vt:lpstr>About Company</vt:lpstr>
      <vt:lpstr>Presentasi PowerPoint</vt:lpstr>
      <vt:lpstr>Presentasi PowerPoint</vt:lpstr>
      <vt:lpstr>Project Portfolio</vt:lpstr>
      <vt:lpstr>1. Data Warehouse Creation</vt:lpstr>
      <vt:lpstr>2. Create ETL Job for DimBranch</vt:lpstr>
      <vt:lpstr>2. Create ETL Job for DimAccount</vt:lpstr>
      <vt:lpstr>2. Create ETL Job for DimCustomer</vt:lpstr>
      <vt:lpstr>3. Create ETL Job for FactTransaction</vt:lpstr>
      <vt:lpstr>4. ETL Orchestration</vt:lpstr>
      <vt:lpstr>Presentasi PowerPoint</vt:lpstr>
      <vt:lpstr>5. Create Stored Procedure Daily Transaction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 yuniawan_</dc:creator>
  <cp:lastModifiedBy>Deni yuniawan_</cp:lastModifiedBy>
  <cp:revision>2</cp:revision>
  <dcterms:created xsi:type="dcterms:W3CDTF">2024-12-29T10:06:30Z</dcterms:created>
  <dcterms:modified xsi:type="dcterms:W3CDTF">2024-12-29T12:13:33Z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2024-12-29T00:00:00Z</vt:filetime>
  </property>
  <property fmtid="{D5CDD505-2E9C-101B-9397-08002B2CF9AE}" pid="5" name="Producer">
    <vt:lpwstr>Microsoft® PowerPoint® for Microsoft 365</vt:lpwstr>
  </property>
</Properties>
</file>