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5"/>
  </p:notesMasterIdLst>
  <p:handoutMasterIdLst>
    <p:handoutMasterId r:id="rId206"/>
  </p:handoutMasterIdLst>
  <p:sldIdLst>
    <p:sldId id="266"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97" r:id="rId27"/>
    <p:sldId id="298" r:id="rId28"/>
    <p:sldId id="299" r:id="rId29"/>
    <p:sldId id="300" r:id="rId30"/>
    <p:sldId id="301" r:id="rId31"/>
    <p:sldId id="302" r:id="rId32"/>
    <p:sldId id="303" r:id="rId33"/>
    <p:sldId id="304" r:id="rId34"/>
    <p:sldId id="305" r:id="rId35"/>
    <p:sldId id="306" r:id="rId36"/>
    <p:sldId id="307" r:id="rId37"/>
    <p:sldId id="308" r:id="rId38"/>
    <p:sldId id="309" r:id="rId39"/>
    <p:sldId id="310" r:id="rId40"/>
    <p:sldId id="311" r:id="rId41"/>
    <p:sldId id="312" r:id="rId42"/>
    <p:sldId id="313" r:id="rId43"/>
    <p:sldId id="314" r:id="rId44"/>
    <p:sldId id="315" r:id="rId45"/>
    <p:sldId id="316" r:id="rId46"/>
    <p:sldId id="317" r:id="rId47"/>
    <p:sldId id="318" r:id="rId48"/>
    <p:sldId id="319" r:id="rId49"/>
    <p:sldId id="320" r:id="rId50"/>
    <p:sldId id="321" r:id="rId51"/>
    <p:sldId id="322" r:id="rId52"/>
    <p:sldId id="323" r:id="rId53"/>
    <p:sldId id="324" r:id="rId54"/>
    <p:sldId id="325" r:id="rId55"/>
    <p:sldId id="326" r:id="rId56"/>
    <p:sldId id="327" r:id="rId57"/>
    <p:sldId id="328" r:id="rId58"/>
    <p:sldId id="329" r:id="rId59"/>
    <p:sldId id="330" r:id="rId60"/>
    <p:sldId id="331" r:id="rId61"/>
    <p:sldId id="332" r:id="rId62"/>
    <p:sldId id="333" r:id="rId63"/>
    <p:sldId id="334" r:id="rId64"/>
    <p:sldId id="335" r:id="rId65"/>
    <p:sldId id="336" r:id="rId66"/>
    <p:sldId id="337" r:id="rId67"/>
    <p:sldId id="338" r:id="rId68"/>
    <p:sldId id="339" r:id="rId69"/>
    <p:sldId id="340" r:id="rId70"/>
    <p:sldId id="341" r:id="rId71"/>
    <p:sldId id="342" r:id="rId72"/>
    <p:sldId id="343" r:id="rId73"/>
    <p:sldId id="344" r:id="rId74"/>
    <p:sldId id="345" r:id="rId75"/>
    <p:sldId id="346" r:id="rId76"/>
    <p:sldId id="347" r:id="rId77"/>
    <p:sldId id="348" r:id="rId78"/>
    <p:sldId id="349" r:id="rId79"/>
    <p:sldId id="350" r:id="rId80"/>
    <p:sldId id="351" r:id="rId81"/>
    <p:sldId id="352" r:id="rId82"/>
    <p:sldId id="353" r:id="rId83"/>
    <p:sldId id="354" r:id="rId84"/>
    <p:sldId id="355" r:id="rId85"/>
    <p:sldId id="356" r:id="rId86"/>
    <p:sldId id="357" r:id="rId87"/>
    <p:sldId id="358" r:id="rId88"/>
    <p:sldId id="359" r:id="rId89"/>
    <p:sldId id="360" r:id="rId90"/>
    <p:sldId id="361" r:id="rId91"/>
    <p:sldId id="362" r:id="rId92"/>
    <p:sldId id="363" r:id="rId93"/>
    <p:sldId id="364" r:id="rId94"/>
    <p:sldId id="365" r:id="rId95"/>
    <p:sldId id="366" r:id="rId96"/>
    <p:sldId id="367" r:id="rId97"/>
    <p:sldId id="368" r:id="rId98"/>
    <p:sldId id="369" r:id="rId99"/>
    <p:sldId id="370" r:id="rId100"/>
    <p:sldId id="371" r:id="rId101"/>
    <p:sldId id="372" r:id="rId102"/>
    <p:sldId id="373" r:id="rId103"/>
    <p:sldId id="374" r:id="rId104"/>
    <p:sldId id="375" r:id="rId105"/>
    <p:sldId id="376" r:id="rId106"/>
    <p:sldId id="377" r:id="rId107"/>
    <p:sldId id="378" r:id="rId108"/>
    <p:sldId id="379" r:id="rId109"/>
    <p:sldId id="380" r:id="rId110"/>
    <p:sldId id="381" r:id="rId111"/>
    <p:sldId id="382" r:id="rId112"/>
    <p:sldId id="383" r:id="rId113"/>
    <p:sldId id="384" r:id="rId114"/>
    <p:sldId id="385" r:id="rId115"/>
    <p:sldId id="386" r:id="rId116"/>
    <p:sldId id="387" r:id="rId117"/>
    <p:sldId id="388" r:id="rId118"/>
    <p:sldId id="389" r:id="rId119"/>
    <p:sldId id="390" r:id="rId120"/>
    <p:sldId id="391" r:id="rId121"/>
    <p:sldId id="392" r:id="rId122"/>
    <p:sldId id="393" r:id="rId123"/>
    <p:sldId id="394" r:id="rId124"/>
    <p:sldId id="395" r:id="rId125"/>
    <p:sldId id="396" r:id="rId126"/>
    <p:sldId id="397" r:id="rId127"/>
    <p:sldId id="398" r:id="rId128"/>
    <p:sldId id="399" r:id="rId129"/>
    <p:sldId id="400" r:id="rId130"/>
    <p:sldId id="401" r:id="rId131"/>
    <p:sldId id="402" r:id="rId132"/>
    <p:sldId id="403" r:id="rId133"/>
    <p:sldId id="404" r:id="rId134"/>
    <p:sldId id="405" r:id="rId135"/>
    <p:sldId id="406" r:id="rId136"/>
    <p:sldId id="407" r:id="rId137"/>
    <p:sldId id="408" r:id="rId138"/>
    <p:sldId id="409" r:id="rId139"/>
    <p:sldId id="410" r:id="rId140"/>
    <p:sldId id="411" r:id="rId141"/>
    <p:sldId id="412" r:id="rId142"/>
    <p:sldId id="413" r:id="rId143"/>
    <p:sldId id="414" r:id="rId144"/>
    <p:sldId id="415" r:id="rId145"/>
    <p:sldId id="416" r:id="rId146"/>
    <p:sldId id="417" r:id="rId147"/>
    <p:sldId id="418" r:id="rId148"/>
    <p:sldId id="419" r:id="rId149"/>
    <p:sldId id="420" r:id="rId150"/>
    <p:sldId id="421" r:id="rId151"/>
    <p:sldId id="422" r:id="rId152"/>
    <p:sldId id="423" r:id="rId153"/>
    <p:sldId id="424" r:id="rId154"/>
    <p:sldId id="425" r:id="rId155"/>
    <p:sldId id="426" r:id="rId156"/>
    <p:sldId id="427" r:id="rId157"/>
    <p:sldId id="429" r:id="rId158"/>
    <p:sldId id="430" r:id="rId159"/>
    <p:sldId id="431" r:id="rId160"/>
    <p:sldId id="432" r:id="rId161"/>
    <p:sldId id="433" r:id="rId162"/>
    <p:sldId id="434" r:id="rId163"/>
    <p:sldId id="435" r:id="rId164"/>
    <p:sldId id="436" r:id="rId165"/>
    <p:sldId id="437" r:id="rId166"/>
    <p:sldId id="438" r:id="rId167"/>
    <p:sldId id="439" r:id="rId168"/>
    <p:sldId id="440" r:id="rId169"/>
    <p:sldId id="441" r:id="rId170"/>
    <p:sldId id="442" r:id="rId171"/>
    <p:sldId id="443" r:id="rId172"/>
    <p:sldId id="444" r:id="rId173"/>
    <p:sldId id="445" r:id="rId174"/>
    <p:sldId id="446" r:id="rId175"/>
    <p:sldId id="447" r:id="rId176"/>
    <p:sldId id="448" r:id="rId177"/>
    <p:sldId id="449" r:id="rId178"/>
    <p:sldId id="450" r:id="rId179"/>
    <p:sldId id="451" r:id="rId180"/>
    <p:sldId id="452" r:id="rId181"/>
    <p:sldId id="453" r:id="rId182"/>
    <p:sldId id="454" r:id="rId183"/>
    <p:sldId id="455" r:id="rId184"/>
    <p:sldId id="456" r:id="rId185"/>
    <p:sldId id="457" r:id="rId186"/>
    <p:sldId id="458" r:id="rId187"/>
    <p:sldId id="459" r:id="rId188"/>
    <p:sldId id="460" r:id="rId189"/>
    <p:sldId id="461" r:id="rId190"/>
    <p:sldId id="462" r:id="rId191"/>
    <p:sldId id="463" r:id="rId192"/>
    <p:sldId id="464" r:id="rId193"/>
    <p:sldId id="465" r:id="rId194"/>
    <p:sldId id="466" r:id="rId195"/>
    <p:sldId id="467" r:id="rId196"/>
    <p:sldId id="468" r:id="rId197"/>
    <p:sldId id="469" r:id="rId198"/>
    <p:sldId id="470" r:id="rId199"/>
    <p:sldId id="471" r:id="rId200"/>
    <p:sldId id="472" r:id="rId201"/>
    <p:sldId id="473" r:id="rId202"/>
    <p:sldId id="474" r:id="rId203"/>
    <p:sldId id="475" r:id="rId204"/>
  </p:sldIdLst>
  <p:sldSz cx="12188825"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Orta Stil 2 - Vurgu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Orta Stil 2 - Vurgu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Orta Stil 2 - Vurgu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Açık Stil 1 - Vurgu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Açık Stil 1 - Vurgu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12C8C85-51F0-491E-9774-3900AFEF0FD7}" styleName="Açık Stil 2 - Vurgu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04" autoAdjust="0"/>
    <p:restoredTop sz="94660"/>
  </p:normalViewPr>
  <p:slideViewPr>
    <p:cSldViewPr>
      <p:cViewPr varScale="1">
        <p:scale>
          <a:sx n="44" d="100"/>
          <a:sy n="44" d="100"/>
        </p:scale>
        <p:origin x="-828" y="-96"/>
      </p:cViewPr>
      <p:guideLst>
        <p:guide orient="horz" pos="2160"/>
        <p:guide pos="3839"/>
      </p:guideLst>
    </p:cSldViewPr>
  </p:slideViewPr>
  <p:notesTextViewPr>
    <p:cViewPr>
      <p:scale>
        <a:sx n="1" d="1"/>
        <a:sy n="1" d="1"/>
      </p:scale>
      <p:origin x="0" y="0"/>
    </p:cViewPr>
  </p:notesTextViewPr>
  <p:notesViewPr>
    <p:cSldViewPr>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91" Type="http://schemas.openxmlformats.org/officeDocument/2006/relationships/slide" Target="slides/slide187.xml"/><Relationship Id="rId205" Type="http://schemas.openxmlformats.org/officeDocument/2006/relationships/notesMaster" Target="notesMasters/notesMaster1.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slide" Target="slides/slide140.xml"/><Relationship Id="rId149" Type="http://schemas.openxmlformats.org/officeDocument/2006/relationships/slide" Target="slides/slide14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60" Type="http://schemas.openxmlformats.org/officeDocument/2006/relationships/slide" Target="slides/slide156.xml"/><Relationship Id="rId165" Type="http://schemas.openxmlformats.org/officeDocument/2006/relationships/slide" Target="slides/slide161.xml"/><Relationship Id="rId181" Type="http://schemas.openxmlformats.org/officeDocument/2006/relationships/slide" Target="slides/slide177.xml"/><Relationship Id="rId186" Type="http://schemas.openxmlformats.org/officeDocument/2006/relationships/slide" Target="slides/slide182.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slide" Target="slides/slide146.xml"/><Relationship Id="rId155" Type="http://schemas.openxmlformats.org/officeDocument/2006/relationships/slide" Target="slides/slide151.xml"/><Relationship Id="rId171" Type="http://schemas.openxmlformats.org/officeDocument/2006/relationships/slide" Target="slides/slide167.xml"/><Relationship Id="rId176" Type="http://schemas.openxmlformats.org/officeDocument/2006/relationships/slide" Target="slides/slide172.xml"/><Relationship Id="rId192" Type="http://schemas.openxmlformats.org/officeDocument/2006/relationships/slide" Target="slides/slide188.xml"/><Relationship Id="rId197" Type="http://schemas.openxmlformats.org/officeDocument/2006/relationships/slide" Target="slides/slide193.xml"/><Relationship Id="rId206" Type="http://schemas.openxmlformats.org/officeDocument/2006/relationships/handoutMaster" Target="handoutMasters/handoutMaster1.xml"/><Relationship Id="rId201" Type="http://schemas.openxmlformats.org/officeDocument/2006/relationships/slide" Target="slides/slide197.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slide" Target="slides/slide157.xml"/><Relationship Id="rId166" Type="http://schemas.openxmlformats.org/officeDocument/2006/relationships/slide" Target="slides/slide162.xml"/><Relationship Id="rId182" Type="http://schemas.openxmlformats.org/officeDocument/2006/relationships/slide" Target="slides/slide178.xml"/><Relationship Id="rId187" Type="http://schemas.openxmlformats.org/officeDocument/2006/relationships/slide" Target="slides/slide183.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77" Type="http://schemas.openxmlformats.org/officeDocument/2006/relationships/slide" Target="slides/slide173.xml"/><Relationship Id="rId198" Type="http://schemas.openxmlformats.org/officeDocument/2006/relationships/slide" Target="slides/slide194.xml"/><Relationship Id="rId172" Type="http://schemas.openxmlformats.org/officeDocument/2006/relationships/slide" Target="slides/slide168.xml"/><Relationship Id="rId193" Type="http://schemas.openxmlformats.org/officeDocument/2006/relationships/slide" Target="slides/slide189.xml"/><Relationship Id="rId202" Type="http://schemas.openxmlformats.org/officeDocument/2006/relationships/slide" Target="slides/slide198.xml"/><Relationship Id="rId207" Type="http://schemas.openxmlformats.org/officeDocument/2006/relationships/presProps" Target="presProps.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188" Type="http://schemas.openxmlformats.org/officeDocument/2006/relationships/slide" Target="slides/slide184.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183" Type="http://schemas.openxmlformats.org/officeDocument/2006/relationships/slide" Target="slides/slide179.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slide" Target="slides/slide169.xml"/><Relationship Id="rId194" Type="http://schemas.openxmlformats.org/officeDocument/2006/relationships/slide" Target="slides/slide190.xml"/><Relationship Id="rId199" Type="http://schemas.openxmlformats.org/officeDocument/2006/relationships/slide" Target="slides/slide195.xml"/><Relationship Id="rId203" Type="http://schemas.openxmlformats.org/officeDocument/2006/relationships/slide" Target="slides/slide199.xml"/><Relationship Id="rId208"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slide" Target="slides/slide180.xml"/><Relationship Id="rId189" Type="http://schemas.openxmlformats.org/officeDocument/2006/relationships/slide" Target="slides/slide185.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slide" Target="slides/slide175.xml"/><Relationship Id="rId195" Type="http://schemas.openxmlformats.org/officeDocument/2006/relationships/slide" Target="slides/slide191.xml"/><Relationship Id="rId209" Type="http://schemas.openxmlformats.org/officeDocument/2006/relationships/theme" Target="theme/theme1.xml"/><Relationship Id="rId190" Type="http://schemas.openxmlformats.org/officeDocument/2006/relationships/slide" Target="slides/slide186.xml"/><Relationship Id="rId204" Type="http://schemas.openxmlformats.org/officeDocument/2006/relationships/slide" Target="slides/slide200.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185" Type="http://schemas.openxmlformats.org/officeDocument/2006/relationships/slide" Target="slides/slide181.xml"/><Relationship Id="rId4" Type="http://schemas.openxmlformats.org/officeDocument/2006/relationships/slideMaster" Target="slideMasters/slideMaster1.xml"/><Relationship Id="rId9" Type="http://schemas.openxmlformats.org/officeDocument/2006/relationships/slide" Target="slides/slide5.xml"/><Relationship Id="rId180" Type="http://schemas.openxmlformats.org/officeDocument/2006/relationships/slide" Target="slides/slide176.xml"/><Relationship Id="rId210" Type="http://schemas.openxmlformats.org/officeDocument/2006/relationships/tableStyles" Target="tableStyles.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slide" Target="slides/slide171.xml"/><Relationship Id="rId196" Type="http://schemas.openxmlformats.org/officeDocument/2006/relationships/slide" Target="slides/slide192.xml"/><Relationship Id="rId200" Type="http://schemas.openxmlformats.org/officeDocument/2006/relationships/slide" Target="slides/slide19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Tarih Yer Tutucusu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30.06.2016</a:t>
            </a:r>
            <a:endParaRPr/>
          </a:p>
        </p:txBody>
      </p:sp>
      <p:sp>
        <p:nvSpPr>
          <p:cNvPr id="4" name="Alt Bilgi Yer Tutucusu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5" name="Slayt Numarası Yer Tutucusu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34A4844B-5D5D-4D8E-9E71-6B297DF4019B}" type="slidenum">
              <a:rPr/>
              <a:pPr rtl="0"/>
              <a:t>‹#›</a:t>
            </a:fld>
            <a:endParaRPr/>
          </a:p>
        </p:txBody>
      </p:sp>
    </p:spTree>
    <p:extLst>
      <p:ext uri="{BB962C8B-B14F-4D97-AF65-F5344CB8AC3E}">
        <p14:creationId xmlns:p14="http://schemas.microsoft.com/office/powerpoint/2010/main" val="3858986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Tarih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30.06.2016</a:t>
            </a:r>
            <a:endParaRPr/>
          </a:p>
        </p:txBody>
      </p:sp>
      <p:sp>
        <p:nvSpPr>
          <p:cNvPr id="4" name="Slayt Görüntüsü Yer Tutucusu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Asıl metin stillerini düzenlemek için tıklayın</a:t>
            </a:r>
          </a:p>
          <a:p>
            <a:pPr lvl="1" rtl="0"/>
            <a:r>
              <a:t>İkinci düzey</a:t>
            </a:r>
          </a:p>
          <a:p>
            <a:pPr lvl="2" rtl="0"/>
            <a:r>
              <a:t>Üçüncü düzey</a:t>
            </a:r>
          </a:p>
          <a:p>
            <a:pPr lvl="3" rtl="0"/>
            <a:r>
              <a:t>Dördüncü düzey</a:t>
            </a:r>
          </a:p>
          <a:p>
            <a:pPr lvl="4" rtl="0"/>
            <a:r>
              <a:t>Beşinci düzey</a:t>
            </a:r>
          </a:p>
        </p:txBody>
      </p:sp>
      <p:sp>
        <p:nvSpPr>
          <p:cNvPr id="6" name="Alt 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8DE0FDE7-FE71-46E3-9512-437B13AD5F46}" type="slidenum">
              <a:rPr/>
              <a:pPr rtl="0"/>
              <a:t>‹#›</a:t>
            </a:fld>
            <a:endParaRPr/>
          </a:p>
        </p:txBody>
      </p:sp>
    </p:spTree>
    <p:extLst>
      <p:ext uri="{BB962C8B-B14F-4D97-AF65-F5344CB8AC3E}">
        <p14:creationId xmlns:p14="http://schemas.microsoft.com/office/powerpoint/2010/main" val="3566979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674812" y="1524000"/>
            <a:ext cx="8839201" cy="3200400"/>
          </a:xfrm>
        </p:spPr>
        <p:txBody>
          <a:bodyPr rtlCol="0">
            <a:noAutofit/>
          </a:bodyPr>
          <a:lstStyle>
            <a:lvl1pPr algn="l" rtl="0">
              <a:defRPr sz="5400"/>
            </a:lvl1pPr>
          </a:lstStyle>
          <a:p>
            <a:pPr rtl="0"/>
            <a:r>
              <a:rPr lang="tr-TR" smtClean="0"/>
              <a:t>Asıl başlık stili için tıklatın</a:t>
            </a:r>
            <a:endParaRPr/>
          </a:p>
        </p:txBody>
      </p:sp>
      <p:sp>
        <p:nvSpPr>
          <p:cNvPr id="3" name="Alt Başlık 2"/>
          <p:cNvSpPr>
            <a:spLocks noGrp="1"/>
          </p:cNvSpPr>
          <p:nvPr>
            <p:ph type="subTitle" idx="1"/>
          </p:nvPr>
        </p:nvSpPr>
        <p:spPr>
          <a:xfrm>
            <a:off x="1674813" y="4876800"/>
            <a:ext cx="7162799" cy="990600"/>
          </a:xfrm>
        </p:spPr>
        <p:txBody>
          <a:bodyPr lIns="91440" rtlCol="0">
            <a:normAutofit/>
          </a:bodyPr>
          <a:lstStyle>
            <a:lvl1pPr marL="0" indent="0" algn="l" rtl="0">
              <a:spcBef>
                <a:spcPts val="0"/>
              </a:spcBef>
              <a:buNone/>
              <a:defRPr sz="2000" cap="all" spc="250" baseline="0">
                <a:solidFill>
                  <a:schemeClr val="bg2">
                    <a:lumMod val="75000"/>
                  </a:schemeClr>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tr-TR" smtClean="0"/>
              <a:t>Asıl alt başlık stilini düzenlemek için tıklatın</a:t>
            </a:r>
            <a:endParaRPr/>
          </a:p>
        </p:txBody>
      </p:sp>
    </p:spTree>
    <p:extLst>
      <p:ext uri="{BB962C8B-B14F-4D97-AF65-F5344CB8AC3E}">
        <p14:creationId xmlns:p14="http://schemas.microsoft.com/office/powerpoint/2010/main" val="1988707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Resim Yazılı Alternatif Resim">
    <p:spTree>
      <p:nvGrpSpPr>
        <p:cNvPr id="1" name=""/>
        <p:cNvGrpSpPr/>
        <p:nvPr/>
      </p:nvGrpSpPr>
      <p:grpSpPr>
        <a:xfrm>
          <a:off x="0" y="0"/>
          <a:ext cx="0" cy="0"/>
          <a:chOff x="0" y="0"/>
          <a:chExt cx="0" cy="0"/>
        </a:xfrm>
      </p:grpSpPr>
      <p:sp>
        <p:nvSpPr>
          <p:cNvPr id="10" name="Dikdörtgen 9"/>
          <p:cNvSpPr/>
          <p:nvPr/>
        </p:nvSpPr>
        <p:spPr>
          <a:xfrm>
            <a:off x="5393372" y="0"/>
            <a:ext cx="67954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11" name="Dikdörtgen 10"/>
          <p:cNvSpPr/>
          <p:nvPr/>
        </p:nvSpPr>
        <p:spPr>
          <a:xfrm>
            <a:off x="5484812" y="0"/>
            <a:ext cx="6704012"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2" name="Başlık 1"/>
          <p:cNvSpPr>
            <a:spLocks noGrp="1"/>
          </p:cNvSpPr>
          <p:nvPr>
            <p:ph type="title"/>
          </p:nvPr>
        </p:nvSpPr>
        <p:spPr>
          <a:xfrm>
            <a:off x="608013" y="685800"/>
            <a:ext cx="4267200" cy="3886200"/>
          </a:xfrm>
        </p:spPr>
        <p:txBody>
          <a:bodyPr rtlCol="0" anchor="b">
            <a:noAutofit/>
          </a:bodyPr>
          <a:lstStyle>
            <a:lvl1pPr algn="l" rtl="0">
              <a:defRPr sz="4000" b="0"/>
            </a:lvl1pPr>
          </a:lstStyle>
          <a:p>
            <a:pPr rtl="0"/>
            <a:r>
              <a:rPr lang="tr-TR" smtClean="0"/>
              <a:t>Asıl başlık stili için tıklatın</a:t>
            </a:r>
            <a:endParaRPr/>
          </a:p>
        </p:txBody>
      </p:sp>
      <p:sp>
        <p:nvSpPr>
          <p:cNvPr id="4" name="Metin Yer Tutucusu 3"/>
          <p:cNvSpPr>
            <a:spLocks noGrp="1"/>
          </p:cNvSpPr>
          <p:nvPr>
            <p:ph type="body" sz="half" idx="2"/>
          </p:nvPr>
        </p:nvSpPr>
        <p:spPr>
          <a:xfrm>
            <a:off x="608013" y="4724400"/>
            <a:ext cx="4267200" cy="1447800"/>
          </a:xfrm>
        </p:spPr>
        <p:txBody>
          <a:bodyPr rtlCol="0">
            <a:normAutofit/>
          </a:bodyPr>
          <a:lstStyle>
            <a:lvl1pPr marL="0" indent="0" algn="l" rtl="0">
              <a:spcBef>
                <a:spcPts val="1200"/>
              </a:spcBef>
              <a:buNone/>
              <a:defRPr sz="20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tr-TR" smtClean="0"/>
              <a:t>Asıl metin stillerini düzenlemek için tıklatın</a:t>
            </a:r>
          </a:p>
        </p:txBody>
      </p:sp>
      <p:sp>
        <p:nvSpPr>
          <p:cNvPr id="3" name="Resim Yer Tutucusu 2" descr="Resim eklemek için boş yer tutucu. Yer tutucuya tıklayın ve eklemek istediğiniz resmi seçin.&#10;"/>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tr-TR" dirty="0" smtClean="0"/>
              <a:t>Resim eklemek için simgeyi tıklatın</a:t>
            </a:r>
            <a:endParaRPr/>
          </a:p>
        </p:txBody>
      </p:sp>
      <p:sp>
        <p:nvSpPr>
          <p:cNvPr id="6" name="Alt Bilgi Yer Tutucusu 5"/>
          <p:cNvSpPr>
            <a:spLocks noGrp="1"/>
          </p:cNvSpPr>
          <p:nvPr>
            <p:ph type="ftr" sz="quarter" idx="11"/>
          </p:nvPr>
        </p:nvSpPr>
        <p:spPr/>
        <p:txBody>
          <a:bodyPr rtlCol="0"/>
          <a:lstStyle>
            <a:lvl1pPr algn="l" rtl="0">
              <a:defRPr sz="1100"/>
            </a:lvl1pPr>
          </a:lstStyle>
          <a:p>
            <a:pPr rtl="0"/>
            <a:endParaRPr lang="en-US" dirty="0"/>
          </a:p>
        </p:txBody>
      </p:sp>
      <p:sp>
        <p:nvSpPr>
          <p:cNvPr id="5" name="Tarih Yer Tutucusu 4"/>
          <p:cNvSpPr>
            <a:spLocks noGrp="1"/>
          </p:cNvSpPr>
          <p:nvPr>
            <p:ph type="dt" sz="half" idx="10"/>
          </p:nvPr>
        </p:nvSpPr>
        <p:spPr/>
        <p:txBody>
          <a:bodyPr rtlCol="0"/>
          <a:lstStyle>
            <a:lvl1pPr algn="l" rtl="0">
              <a:defRPr sz="1100"/>
            </a:lvl1pPr>
          </a:lstStyle>
          <a:p>
            <a:pPr rtl="0"/>
            <a:r>
              <a:rPr lang="en-US" smtClean="0"/>
              <a:t>30.06.2016</a:t>
            </a:r>
            <a:endParaRPr lang="en-US" dirty="0"/>
          </a:p>
        </p:txBody>
      </p:sp>
      <p:sp>
        <p:nvSpPr>
          <p:cNvPr id="7" name="Slayt Numarası Yer Tutucusu 6"/>
          <p:cNvSpPr>
            <a:spLocks noGrp="1"/>
          </p:cNvSpPr>
          <p:nvPr>
            <p:ph type="sldNum" sz="quarter" idx="12"/>
          </p:nvPr>
        </p:nvSpPr>
        <p:spPr/>
        <p:txBody>
          <a:bodyPr rtlCol="0"/>
          <a:lstStyle>
            <a:lvl1pPr algn="l" rtl="0">
              <a:defRPr sz="1100"/>
            </a:lvl1pPr>
          </a:lstStyle>
          <a:p>
            <a:pPr rtl="0"/>
            <a:fld id="{299542E4-2CCF-42F6-9D92-ED568035133D}" type="slidenum">
              <a:rPr lang="en-US" smtClean="0"/>
              <a:pPr rtl="0"/>
              <a:t>‹#›</a:t>
            </a:fld>
            <a:endParaRPr lang="en-US" dirty="0"/>
          </a:p>
        </p:txBody>
      </p:sp>
    </p:spTree>
    <p:extLst>
      <p:ext uri="{BB962C8B-B14F-4D97-AF65-F5344CB8AC3E}">
        <p14:creationId xmlns:p14="http://schemas.microsoft.com/office/powerpoint/2010/main" val="2139536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smtClean="0"/>
              <a:t>Asıl başlık stili için tıklatın</a:t>
            </a:r>
            <a:endParaRPr/>
          </a:p>
        </p:txBody>
      </p:sp>
      <p:sp>
        <p:nvSpPr>
          <p:cNvPr id="3" name="Dikey Metin Yer Tutucusu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tr-TR" smtClean="0"/>
              <a:t>Asıl metin stillerini düzenlemek için tıklatın</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a:p>
        </p:txBody>
      </p:sp>
      <p:sp>
        <p:nvSpPr>
          <p:cNvPr id="5" name="Altbilgi Yer Tutucusu 4"/>
          <p:cNvSpPr>
            <a:spLocks noGrp="1"/>
          </p:cNvSpPr>
          <p:nvPr>
            <p:ph type="ftr" sz="quarter" idx="11"/>
          </p:nvPr>
        </p:nvSpPr>
        <p:spPr/>
        <p:txBody>
          <a:bodyPr rtlCol="0"/>
          <a:lstStyle>
            <a:lvl1pPr algn="l" rtl="0">
              <a:defRPr sz="1100"/>
            </a:lvl1pPr>
          </a:lstStyle>
          <a:p>
            <a:pPr rtl="0"/>
            <a:endParaRPr lang="en-US" dirty="0"/>
          </a:p>
        </p:txBody>
      </p:sp>
      <p:sp>
        <p:nvSpPr>
          <p:cNvPr id="4" name="Tarih Yer Tutucusu 3"/>
          <p:cNvSpPr>
            <a:spLocks noGrp="1"/>
          </p:cNvSpPr>
          <p:nvPr>
            <p:ph type="dt" sz="half" idx="10"/>
          </p:nvPr>
        </p:nvSpPr>
        <p:spPr/>
        <p:txBody>
          <a:bodyPr rtlCol="0"/>
          <a:lstStyle>
            <a:lvl1pPr algn="l" rtl="0">
              <a:defRPr sz="1100"/>
            </a:lvl1pPr>
          </a:lstStyle>
          <a:p>
            <a:pPr rtl="0"/>
            <a:r>
              <a:rPr lang="en-US" smtClean="0"/>
              <a:t>30.06.2016</a:t>
            </a:r>
            <a:endParaRPr lang="en-US" dirty="0"/>
          </a:p>
        </p:txBody>
      </p:sp>
      <p:sp>
        <p:nvSpPr>
          <p:cNvPr id="6" name="Slayt Numarası Yer Tutucusu 5"/>
          <p:cNvSpPr>
            <a:spLocks noGrp="1"/>
          </p:cNvSpPr>
          <p:nvPr>
            <p:ph type="sldNum" sz="quarter" idx="12"/>
          </p:nvPr>
        </p:nvSpPr>
        <p:spPr/>
        <p:txBody>
          <a:bodyPr rtlCol="0"/>
          <a:lstStyle>
            <a:lvl1pPr algn="l" rtl="0">
              <a:defRPr sz="1100"/>
            </a:lvl1pPr>
          </a:lstStyle>
          <a:p>
            <a:pPr rtl="0"/>
            <a:fld id="{299542E4-2CCF-42F6-9D92-ED568035133D}" type="slidenum">
              <a:rPr lang="en-US" smtClean="0"/>
              <a:pPr rtl="0"/>
              <a:t>‹#›</a:t>
            </a:fld>
            <a:endParaRPr lang="en-US" dirty="0"/>
          </a:p>
        </p:txBody>
      </p:sp>
    </p:spTree>
    <p:extLst>
      <p:ext uri="{BB962C8B-B14F-4D97-AF65-F5344CB8AC3E}">
        <p14:creationId xmlns:p14="http://schemas.microsoft.com/office/powerpoint/2010/main" val="214899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9675812" y="685801"/>
            <a:ext cx="1219201" cy="5486400"/>
          </a:xfrm>
        </p:spPr>
        <p:txBody>
          <a:bodyPr vert="eaVert" rtlCol="0"/>
          <a:lstStyle/>
          <a:p>
            <a:pPr rtl="0"/>
            <a:r>
              <a:rPr lang="tr-TR" smtClean="0"/>
              <a:t>Asıl başlık stili için tıklatın</a:t>
            </a:r>
            <a:endParaRPr/>
          </a:p>
        </p:txBody>
      </p:sp>
      <p:sp>
        <p:nvSpPr>
          <p:cNvPr id="3" name="Dikey Metin Yer Tutucusu 2"/>
          <p:cNvSpPr>
            <a:spLocks noGrp="1"/>
          </p:cNvSpPr>
          <p:nvPr>
            <p:ph type="body" orient="vert" idx="1"/>
          </p:nvPr>
        </p:nvSpPr>
        <p:spPr>
          <a:xfrm>
            <a:off x="1293813" y="685800"/>
            <a:ext cx="8153399" cy="5486400"/>
          </a:xfrm>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tr-TR" smtClean="0"/>
              <a:t>Asıl metin stillerini düzenlemek için tıklatın</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a:p>
        </p:txBody>
      </p:sp>
      <p:sp>
        <p:nvSpPr>
          <p:cNvPr id="5" name="Alt Bilgi Yer Tutucusu 4"/>
          <p:cNvSpPr>
            <a:spLocks noGrp="1"/>
          </p:cNvSpPr>
          <p:nvPr>
            <p:ph type="ftr" sz="quarter" idx="11"/>
          </p:nvPr>
        </p:nvSpPr>
        <p:spPr/>
        <p:txBody>
          <a:bodyPr rtlCol="0"/>
          <a:lstStyle>
            <a:lvl1pPr algn="l" rtl="0">
              <a:defRPr sz="1100"/>
            </a:lvl1pPr>
          </a:lstStyle>
          <a:p>
            <a:pPr rtl="0"/>
            <a:endParaRPr lang="en-US" dirty="0"/>
          </a:p>
        </p:txBody>
      </p:sp>
      <p:sp>
        <p:nvSpPr>
          <p:cNvPr id="4" name="Tarih Yer Tutucusu 3"/>
          <p:cNvSpPr>
            <a:spLocks noGrp="1"/>
          </p:cNvSpPr>
          <p:nvPr>
            <p:ph type="dt" sz="half" idx="10"/>
          </p:nvPr>
        </p:nvSpPr>
        <p:spPr/>
        <p:txBody>
          <a:bodyPr rtlCol="0"/>
          <a:lstStyle>
            <a:lvl1pPr algn="l" rtl="0">
              <a:defRPr sz="1100"/>
            </a:lvl1pPr>
          </a:lstStyle>
          <a:p>
            <a:pPr rtl="0"/>
            <a:r>
              <a:rPr lang="en-US" smtClean="0"/>
              <a:t>30.06.2016</a:t>
            </a:r>
            <a:endParaRPr lang="en-US" dirty="0"/>
          </a:p>
        </p:txBody>
      </p:sp>
      <p:sp>
        <p:nvSpPr>
          <p:cNvPr id="6" name="Slayt Numarası Yer Tutucusu 5"/>
          <p:cNvSpPr>
            <a:spLocks noGrp="1"/>
          </p:cNvSpPr>
          <p:nvPr>
            <p:ph type="sldNum" sz="quarter" idx="12"/>
          </p:nvPr>
        </p:nvSpPr>
        <p:spPr/>
        <p:txBody>
          <a:bodyPr rtlCol="0"/>
          <a:lstStyle>
            <a:lvl1pPr algn="l" rtl="0">
              <a:defRPr sz="1100"/>
            </a:lvl1pPr>
          </a:lstStyle>
          <a:p>
            <a:pPr rtl="0"/>
            <a:fld id="{299542E4-2CCF-42F6-9D92-ED568035133D}" type="slidenum">
              <a:rPr lang="en-US" smtClean="0"/>
              <a:pPr rtl="0"/>
              <a:t>‹#›</a:t>
            </a:fld>
            <a:endParaRPr lang="en-US" dirty="0"/>
          </a:p>
        </p:txBody>
      </p:sp>
    </p:spTree>
    <p:extLst>
      <p:ext uri="{BB962C8B-B14F-4D97-AF65-F5344CB8AC3E}">
        <p14:creationId xmlns:p14="http://schemas.microsoft.com/office/powerpoint/2010/main" val="312720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smtClean="0"/>
              <a:t>Asıl başlık stili için tıklatın</a:t>
            </a:r>
            <a:endParaRPr/>
          </a:p>
        </p:txBody>
      </p:sp>
      <p:sp>
        <p:nvSpPr>
          <p:cNvPr id="3" name="İçerik Yer Tutucusu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tr-TR" smtClean="0"/>
              <a:t>Asıl metin stillerini düzenlemek için tıklatın</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a:p>
        </p:txBody>
      </p:sp>
      <p:sp>
        <p:nvSpPr>
          <p:cNvPr id="5" name="Altbilgi Yer Tutucusu 4"/>
          <p:cNvSpPr>
            <a:spLocks noGrp="1"/>
          </p:cNvSpPr>
          <p:nvPr>
            <p:ph type="ftr" sz="quarter" idx="11"/>
          </p:nvPr>
        </p:nvSpPr>
        <p:spPr/>
        <p:txBody>
          <a:bodyPr rtlCol="0"/>
          <a:lstStyle>
            <a:lvl1pPr algn="l" rtl="0">
              <a:defRPr sz="1100"/>
            </a:lvl1pPr>
          </a:lstStyle>
          <a:p>
            <a:pPr rtl="0"/>
            <a:endParaRPr lang="en-US" dirty="0"/>
          </a:p>
        </p:txBody>
      </p:sp>
      <p:sp>
        <p:nvSpPr>
          <p:cNvPr id="4" name="Tarih Yer Tutucusu 3"/>
          <p:cNvSpPr>
            <a:spLocks noGrp="1"/>
          </p:cNvSpPr>
          <p:nvPr>
            <p:ph type="dt" sz="half" idx="10"/>
          </p:nvPr>
        </p:nvSpPr>
        <p:spPr/>
        <p:txBody>
          <a:bodyPr rtlCol="0"/>
          <a:lstStyle>
            <a:lvl1pPr algn="l" rtl="0">
              <a:defRPr sz="1100"/>
            </a:lvl1pPr>
          </a:lstStyle>
          <a:p>
            <a:pPr rtl="0"/>
            <a:r>
              <a:rPr lang="en-US" smtClean="0"/>
              <a:t>30.06.2016</a:t>
            </a:r>
            <a:endParaRPr lang="en-US" dirty="0"/>
          </a:p>
        </p:txBody>
      </p:sp>
      <p:sp>
        <p:nvSpPr>
          <p:cNvPr id="6" name="Slayt Numarası Yer Tutucusu 5"/>
          <p:cNvSpPr>
            <a:spLocks noGrp="1"/>
          </p:cNvSpPr>
          <p:nvPr>
            <p:ph type="sldNum" sz="quarter" idx="12"/>
          </p:nvPr>
        </p:nvSpPr>
        <p:spPr/>
        <p:txBody>
          <a:bodyPr rtlCol="0"/>
          <a:lstStyle>
            <a:lvl1pPr algn="l" rtl="0">
              <a:defRPr sz="1100"/>
            </a:lvl1pPr>
          </a:lstStyle>
          <a:p>
            <a:pPr rtl="0"/>
            <a:fld id="{299542E4-2CCF-42F6-9D92-ED568035133D}" type="slidenum">
              <a:rPr lang="en-US" smtClean="0"/>
              <a:pPr rtl="0"/>
              <a:t>‹#›</a:t>
            </a:fld>
            <a:endParaRPr lang="en-US" dirty="0"/>
          </a:p>
        </p:txBody>
      </p:sp>
    </p:spTree>
    <p:extLst>
      <p:ext uri="{BB962C8B-B14F-4D97-AF65-F5344CB8AC3E}">
        <p14:creationId xmlns:p14="http://schemas.microsoft.com/office/powerpoint/2010/main" val="44008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1293813" y="3429000"/>
            <a:ext cx="9601201" cy="2286000"/>
          </a:xfrm>
        </p:spPr>
        <p:txBody>
          <a:bodyPr rtlCol="0" anchor="b">
            <a:normAutofit/>
          </a:bodyPr>
          <a:lstStyle>
            <a:lvl1pPr algn="l" rtl="0">
              <a:defRPr sz="4800" b="0" cap="none" baseline="0"/>
            </a:lvl1pPr>
          </a:lstStyle>
          <a:p>
            <a:pPr rtl="0"/>
            <a:r>
              <a:rPr lang="tr-TR" smtClean="0"/>
              <a:t>Asıl başlık stili için tıklatın</a:t>
            </a:r>
            <a:endParaRPr/>
          </a:p>
        </p:txBody>
      </p:sp>
      <p:sp>
        <p:nvSpPr>
          <p:cNvPr id="3" name="Metin Yer Tutucusu 2"/>
          <p:cNvSpPr>
            <a:spLocks noGrp="1"/>
          </p:cNvSpPr>
          <p:nvPr>
            <p:ph type="body" idx="1"/>
          </p:nvPr>
        </p:nvSpPr>
        <p:spPr>
          <a:xfrm>
            <a:off x="1293813" y="685800"/>
            <a:ext cx="7543800" cy="1066800"/>
          </a:xfrm>
        </p:spPr>
        <p:txBody>
          <a:bodyPr lIns="91440" rtlCol="0" anchor="t"/>
          <a:lstStyle>
            <a:lvl1pPr marL="0" indent="0" algn="l" rtl="0">
              <a:spcBef>
                <a:spcPts val="0"/>
              </a:spcBef>
              <a:buNone/>
              <a:defRPr sz="2000" cap="all" spc="250" baseline="0">
                <a:solidFill>
                  <a:schemeClr val="bg2"/>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tr-TR" smtClean="0"/>
              <a:t>Asıl metin stillerini düzenlemek için tıklatın</a:t>
            </a:r>
          </a:p>
        </p:txBody>
      </p:sp>
      <p:sp>
        <p:nvSpPr>
          <p:cNvPr id="5" name="Alt Bilgi Yer Tutucusu 4"/>
          <p:cNvSpPr>
            <a:spLocks noGrp="1"/>
          </p:cNvSpPr>
          <p:nvPr>
            <p:ph type="ftr" sz="quarter" idx="11"/>
          </p:nvPr>
        </p:nvSpPr>
        <p:spPr/>
        <p:txBody>
          <a:bodyPr rtlCol="0"/>
          <a:lstStyle>
            <a:lvl1pPr algn="l" rtl="0">
              <a:defRPr sz="1100"/>
            </a:lvl1pPr>
          </a:lstStyle>
          <a:p>
            <a:pPr rtl="0"/>
            <a:endParaRPr lang="en-US" dirty="0"/>
          </a:p>
        </p:txBody>
      </p:sp>
      <p:sp>
        <p:nvSpPr>
          <p:cNvPr id="4" name="Tarih Yer Tutucusu 3"/>
          <p:cNvSpPr>
            <a:spLocks noGrp="1"/>
          </p:cNvSpPr>
          <p:nvPr>
            <p:ph type="dt" sz="half" idx="10"/>
          </p:nvPr>
        </p:nvSpPr>
        <p:spPr/>
        <p:txBody>
          <a:bodyPr rtlCol="0"/>
          <a:lstStyle>
            <a:lvl1pPr algn="l" rtl="0">
              <a:defRPr sz="1100"/>
            </a:lvl1pPr>
          </a:lstStyle>
          <a:p>
            <a:pPr rtl="0"/>
            <a:r>
              <a:rPr lang="en-US" smtClean="0"/>
              <a:t>30.06.2016</a:t>
            </a:r>
            <a:endParaRPr lang="en-US" dirty="0"/>
          </a:p>
        </p:txBody>
      </p:sp>
      <p:sp>
        <p:nvSpPr>
          <p:cNvPr id="6" name="Slayt Numarası Yer Tutucusu 5"/>
          <p:cNvSpPr>
            <a:spLocks noGrp="1"/>
          </p:cNvSpPr>
          <p:nvPr>
            <p:ph type="sldNum" sz="quarter" idx="12"/>
          </p:nvPr>
        </p:nvSpPr>
        <p:spPr/>
        <p:txBody>
          <a:bodyPr rtlCol="0"/>
          <a:lstStyle>
            <a:lvl1pPr algn="l" rtl="0">
              <a:defRPr sz="1100"/>
            </a:lvl1pPr>
          </a:lstStyle>
          <a:p>
            <a:pPr rtl="0"/>
            <a:fld id="{299542E4-2CCF-42F6-9D92-ED568035133D}" type="slidenum">
              <a:rPr lang="en-US" smtClean="0"/>
              <a:pPr rtl="0"/>
              <a:t>‹#›</a:t>
            </a:fld>
            <a:endParaRPr lang="en-US" dirty="0"/>
          </a:p>
        </p:txBody>
      </p:sp>
    </p:spTree>
    <p:extLst>
      <p:ext uri="{BB962C8B-B14F-4D97-AF65-F5344CB8AC3E}">
        <p14:creationId xmlns:p14="http://schemas.microsoft.com/office/powerpoint/2010/main" val="335788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smtClean="0"/>
              <a:t>Asıl başlık stili için tıklatın</a:t>
            </a:r>
            <a:endParaRPr/>
          </a:p>
        </p:txBody>
      </p:sp>
      <p:sp>
        <p:nvSpPr>
          <p:cNvPr id="3" name="İçerik Yer Tutucusu 2"/>
          <p:cNvSpPr>
            <a:spLocks noGrp="1"/>
          </p:cNvSpPr>
          <p:nvPr>
            <p:ph sz="half" idx="1"/>
          </p:nvPr>
        </p:nvSpPr>
        <p:spPr>
          <a:xfrm>
            <a:off x="1293813" y="1828800"/>
            <a:ext cx="4648199" cy="43434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tr-TR" smtClean="0"/>
              <a:t>Asıl metin stillerini düzenlemek için tıklatın</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a:p>
        </p:txBody>
      </p:sp>
      <p:sp>
        <p:nvSpPr>
          <p:cNvPr id="4" name="İçerik Yer Tutucusu 3"/>
          <p:cNvSpPr>
            <a:spLocks noGrp="1"/>
          </p:cNvSpPr>
          <p:nvPr>
            <p:ph sz="half" idx="2"/>
          </p:nvPr>
        </p:nvSpPr>
        <p:spPr>
          <a:xfrm>
            <a:off x="6246812" y="1828801"/>
            <a:ext cx="4648202" cy="43434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tr-TR" smtClean="0"/>
              <a:t>Asıl metin stillerini düzenlemek için tıklatın</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a:p>
        </p:txBody>
      </p:sp>
      <p:sp>
        <p:nvSpPr>
          <p:cNvPr id="6" name="Alt Bilgi Yer Tutucusu 5"/>
          <p:cNvSpPr>
            <a:spLocks noGrp="1"/>
          </p:cNvSpPr>
          <p:nvPr>
            <p:ph type="ftr" sz="quarter" idx="11"/>
          </p:nvPr>
        </p:nvSpPr>
        <p:spPr/>
        <p:txBody>
          <a:bodyPr rtlCol="0"/>
          <a:lstStyle>
            <a:lvl1pPr algn="l" rtl="0">
              <a:defRPr sz="1100"/>
            </a:lvl1pPr>
          </a:lstStyle>
          <a:p>
            <a:pPr rtl="0"/>
            <a:endParaRPr lang="en-US" dirty="0"/>
          </a:p>
        </p:txBody>
      </p:sp>
      <p:sp>
        <p:nvSpPr>
          <p:cNvPr id="5" name="Tarih Yer Tutucusu 4"/>
          <p:cNvSpPr>
            <a:spLocks noGrp="1"/>
          </p:cNvSpPr>
          <p:nvPr>
            <p:ph type="dt" sz="half" idx="10"/>
          </p:nvPr>
        </p:nvSpPr>
        <p:spPr/>
        <p:txBody>
          <a:bodyPr rtlCol="0"/>
          <a:lstStyle>
            <a:lvl1pPr algn="l" rtl="0">
              <a:defRPr sz="1100"/>
            </a:lvl1pPr>
          </a:lstStyle>
          <a:p>
            <a:pPr rtl="0"/>
            <a:r>
              <a:rPr lang="en-US" smtClean="0"/>
              <a:t>30.06.2016</a:t>
            </a:r>
            <a:endParaRPr lang="en-US" dirty="0"/>
          </a:p>
        </p:txBody>
      </p:sp>
      <p:sp>
        <p:nvSpPr>
          <p:cNvPr id="7" name="Slayt Numarası Yer Tutucusu 6"/>
          <p:cNvSpPr>
            <a:spLocks noGrp="1"/>
          </p:cNvSpPr>
          <p:nvPr>
            <p:ph type="sldNum" sz="quarter" idx="12"/>
          </p:nvPr>
        </p:nvSpPr>
        <p:spPr/>
        <p:txBody>
          <a:bodyPr rtlCol="0"/>
          <a:lstStyle>
            <a:lvl1pPr algn="l" rtl="0">
              <a:defRPr sz="1100"/>
            </a:lvl1pPr>
          </a:lstStyle>
          <a:p>
            <a:pPr rtl="0"/>
            <a:fld id="{299542E4-2CCF-42F6-9D92-ED568035133D}" type="slidenum">
              <a:rPr lang="en-US" smtClean="0"/>
              <a:pPr rtl="0"/>
              <a:t>‹#›</a:t>
            </a:fld>
            <a:endParaRPr lang="en-US" dirty="0"/>
          </a:p>
        </p:txBody>
      </p:sp>
    </p:spTree>
    <p:extLst>
      <p:ext uri="{BB962C8B-B14F-4D97-AF65-F5344CB8AC3E}">
        <p14:creationId xmlns:p14="http://schemas.microsoft.com/office/powerpoint/2010/main" val="1413878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algn="l" rtl="0">
              <a:defRPr/>
            </a:lvl1pPr>
          </a:lstStyle>
          <a:p>
            <a:pPr rtl="0"/>
            <a:r>
              <a:rPr lang="tr-TR" smtClean="0"/>
              <a:t>Asıl başlık stili için tıklatın</a:t>
            </a:r>
            <a:endParaRPr/>
          </a:p>
        </p:txBody>
      </p:sp>
      <p:sp>
        <p:nvSpPr>
          <p:cNvPr id="3" name="Metin Yer Tutucusu 2"/>
          <p:cNvSpPr>
            <a:spLocks noGrp="1"/>
          </p:cNvSpPr>
          <p:nvPr>
            <p:ph type="body" idx="1"/>
          </p:nvPr>
        </p:nvSpPr>
        <p:spPr>
          <a:xfrm>
            <a:off x="1293813" y="1676400"/>
            <a:ext cx="4646376" cy="762000"/>
          </a:xfrm>
        </p:spPr>
        <p:txBody>
          <a:bodyPr rtlCol="0" anchor="ctr"/>
          <a:lstStyle>
            <a:lvl1pPr marL="0" indent="0" algn="l" rtl="0">
              <a:spcBef>
                <a:spcPts val="0"/>
              </a:spcBef>
              <a:buNone/>
              <a:defRPr sz="2400" b="0"/>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tr-TR" smtClean="0"/>
              <a:t>Asıl metin stillerini düzenlemek için tıklatın</a:t>
            </a:r>
          </a:p>
        </p:txBody>
      </p:sp>
      <p:sp>
        <p:nvSpPr>
          <p:cNvPr id="4" name="İçerik Yer Tutucusu 3"/>
          <p:cNvSpPr>
            <a:spLocks noGrp="1"/>
          </p:cNvSpPr>
          <p:nvPr>
            <p:ph sz="half" idx="2"/>
          </p:nvPr>
        </p:nvSpPr>
        <p:spPr>
          <a:xfrm>
            <a:off x="1293813" y="2438400"/>
            <a:ext cx="4648199" cy="37338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tr-TR" smtClean="0"/>
              <a:t>Asıl metin stillerini düzenlemek için tıklatın</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a:p>
        </p:txBody>
      </p:sp>
      <p:sp>
        <p:nvSpPr>
          <p:cNvPr id="5" name="Metin Yer Tutucusu 4"/>
          <p:cNvSpPr>
            <a:spLocks noGrp="1"/>
          </p:cNvSpPr>
          <p:nvPr>
            <p:ph type="body" sz="quarter" idx="3"/>
          </p:nvPr>
        </p:nvSpPr>
        <p:spPr>
          <a:xfrm>
            <a:off x="6246812" y="1676400"/>
            <a:ext cx="4648201" cy="762000"/>
          </a:xfrm>
        </p:spPr>
        <p:txBody>
          <a:bodyPr rtlCol="0" anchor="ctr"/>
          <a:lstStyle>
            <a:lvl1pPr marL="0" indent="0" algn="l" rtl="0">
              <a:spcBef>
                <a:spcPts val="0"/>
              </a:spcBef>
              <a:buNone/>
              <a:defRPr sz="2400" b="0"/>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tr-TR" smtClean="0"/>
              <a:t>Asıl metin stillerini düzenlemek için tıklatın</a:t>
            </a:r>
          </a:p>
        </p:txBody>
      </p:sp>
      <p:sp>
        <p:nvSpPr>
          <p:cNvPr id="6" name="İçerik Yer Tutucusu 5"/>
          <p:cNvSpPr>
            <a:spLocks noGrp="1"/>
          </p:cNvSpPr>
          <p:nvPr>
            <p:ph sz="quarter" idx="4"/>
          </p:nvPr>
        </p:nvSpPr>
        <p:spPr>
          <a:xfrm>
            <a:off x="6246812" y="2438400"/>
            <a:ext cx="4648201" cy="37338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tr-TR" smtClean="0"/>
              <a:t>Asıl metin stillerini düzenlemek için tıklatın</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a:p>
        </p:txBody>
      </p:sp>
      <p:sp>
        <p:nvSpPr>
          <p:cNvPr id="8" name="Alt Bilgi Yer Tutucusu 7"/>
          <p:cNvSpPr>
            <a:spLocks noGrp="1"/>
          </p:cNvSpPr>
          <p:nvPr>
            <p:ph type="ftr" sz="quarter" idx="11"/>
          </p:nvPr>
        </p:nvSpPr>
        <p:spPr/>
        <p:txBody>
          <a:bodyPr rtlCol="0"/>
          <a:lstStyle>
            <a:lvl1pPr algn="l" rtl="0">
              <a:defRPr sz="1100"/>
            </a:lvl1pPr>
          </a:lstStyle>
          <a:p>
            <a:pPr rtl="0"/>
            <a:endParaRPr lang="en-US" dirty="0"/>
          </a:p>
        </p:txBody>
      </p:sp>
      <p:sp>
        <p:nvSpPr>
          <p:cNvPr id="7" name="Tarih Yer Tutucusu 6"/>
          <p:cNvSpPr>
            <a:spLocks noGrp="1"/>
          </p:cNvSpPr>
          <p:nvPr>
            <p:ph type="dt" sz="half" idx="10"/>
          </p:nvPr>
        </p:nvSpPr>
        <p:spPr/>
        <p:txBody>
          <a:bodyPr rtlCol="0"/>
          <a:lstStyle>
            <a:lvl1pPr algn="l" rtl="0">
              <a:defRPr sz="1100"/>
            </a:lvl1pPr>
          </a:lstStyle>
          <a:p>
            <a:pPr rtl="0"/>
            <a:r>
              <a:rPr lang="en-US" smtClean="0"/>
              <a:t>30.06.2016</a:t>
            </a:r>
            <a:endParaRPr lang="en-US" dirty="0"/>
          </a:p>
        </p:txBody>
      </p:sp>
      <p:sp>
        <p:nvSpPr>
          <p:cNvPr id="9" name="Slayt Numarası Yer Tutucusu 8"/>
          <p:cNvSpPr>
            <a:spLocks noGrp="1"/>
          </p:cNvSpPr>
          <p:nvPr>
            <p:ph type="sldNum" sz="quarter" idx="12"/>
          </p:nvPr>
        </p:nvSpPr>
        <p:spPr/>
        <p:txBody>
          <a:bodyPr rtlCol="0"/>
          <a:lstStyle>
            <a:lvl1pPr algn="l" rtl="0">
              <a:defRPr sz="1100"/>
            </a:lvl1pPr>
          </a:lstStyle>
          <a:p>
            <a:pPr rtl="0"/>
            <a:fld id="{299542E4-2CCF-42F6-9D92-ED568035133D}" type="slidenum">
              <a:rPr lang="en-US" smtClean="0"/>
              <a:pPr rtl="0"/>
              <a:t>‹#›</a:t>
            </a:fld>
            <a:endParaRPr lang="en-US" dirty="0"/>
          </a:p>
        </p:txBody>
      </p:sp>
    </p:spTree>
    <p:extLst>
      <p:ext uri="{BB962C8B-B14F-4D97-AF65-F5344CB8AC3E}">
        <p14:creationId xmlns:p14="http://schemas.microsoft.com/office/powerpoint/2010/main" val="319569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smtClean="0"/>
              <a:t>Asıl başlık stili için tıklatın</a:t>
            </a:r>
            <a:endParaRPr/>
          </a:p>
        </p:txBody>
      </p:sp>
      <p:sp>
        <p:nvSpPr>
          <p:cNvPr id="4" name="Alt Bilgi Yer Tutucusu 3"/>
          <p:cNvSpPr>
            <a:spLocks noGrp="1"/>
          </p:cNvSpPr>
          <p:nvPr>
            <p:ph type="ftr" sz="quarter" idx="11"/>
          </p:nvPr>
        </p:nvSpPr>
        <p:spPr/>
        <p:txBody>
          <a:bodyPr rtlCol="0"/>
          <a:lstStyle>
            <a:lvl1pPr algn="l" rtl="0">
              <a:defRPr sz="1100"/>
            </a:lvl1pPr>
          </a:lstStyle>
          <a:p>
            <a:pPr rtl="0"/>
            <a:endParaRPr lang="en-US" dirty="0"/>
          </a:p>
        </p:txBody>
      </p:sp>
      <p:sp>
        <p:nvSpPr>
          <p:cNvPr id="3" name="Tarih Yer Tutucusu 2"/>
          <p:cNvSpPr>
            <a:spLocks noGrp="1"/>
          </p:cNvSpPr>
          <p:nvPr>
            <p:ph type="dt" sz="half" idx="10"/>
          </p:nvPr>
        </p:nvSpPr>
        <p:spPr/>
        <p:txBody>
          <a:bodyPr rtlCol="0"/>
          <a:lstStyle>
            <a:lvl1pPr algn="l" rtl="0">
              <a:defRPr sz="1100"/>
            </a:lvl1pPr>
          </a:lstStyle>
          <a:p>
            <a:pPr rtl="0"/>
            <a:r>
              <a:rPr lang="en-US" smtClean="0"/>
              <a:t>30.06.2016</a:t>
            </a:r>
            <a:endParaRPr lang="en-US" dirty="0"/>
          </a:p>
        </p:txBody>
      </p:sp>
      <p:sp>
        <p:nvSpPr>
          <p:cNvPr id="5" name="Slayt Numarası Yer Tutucusu 4"/>
          <p:cNvSpPr>
            <a:spLocks noGrp="1"/>
          </p:cNvSpPr>
          <p:nvPr>
            <p:ph type="sldNum" sz="quarter" idx="12"/>
          </p:nvPr>
        </p:nvSpPr>
        <p:spPr/>
        <p:txBody>
          <a:bodyPr rtlCol="0"/>
          <a:lstStyle>
            <a:lvl1pPr algn="l" rtl="0">
              <a:defRPr sz="1100"/>
            </a:lvl1pPr>
          </a:lstStyle>
          <a:p>
            <a:pPr rtl="0"/>
            <a:fld id="{299542E4-2CCF-42F6-9D92-ED568035133D}" type="slidenum">
              <a:rPr lang="en-US" smtClean="0"/>
              <a:pPr rtl="0"/>
              <a:t>‹#›</a:t>
            </a:fld>
            <a:endParaRPr lang="en-US" dirty="0"/>
          </a:p>
        </p:txBody>
      </p:sp>
    </p:spTree>
    <p:extLst>
      <p:ext uri="{BB962C8B-B14F-4D97-AF65-F5344CB8AC3E}">
        <p14:creationId xmlns:p14="http://schemas.microsoft.com/office/powerpoint/2010/main" val="1021311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3" name="Alt Bilgi Yer Tutucusu 2"/>
          <p:cNvSpPr>
            <a:spLocks noGrp="1"/>
          </p:cNvSpPr>
          <p:nvPr>
            <p:ph type="ftr" sz="quarter" idx="11"/>
          </p:nvPr>
        </p:nvSpPr>
        <p:spPr/>
        <p:txBody>
          <a:bodyPr rtlCol="0"/>
          <a:lstStyle>
            <a:lvl1pPr algn="l" rtl="0">
              <a:defRPr sz="1100"/>
            </a:lvl1pPr>
          </a:lstStyle>
          <a:p>
            <a:pPr rtl="0"/>
            <a:endParaRPr lang="en-US" dirty="0"/>
          </a:p>
        </p:txBody>
      </p:sp>
      <p:sp>
        <p:nvSpPr>
          <p:cNvPr id="2" name="Tarih Yer Tutucusu 1"/>
          <p:cNvSpPr>
            <a:spLocks noGrp="1"/>
          </p:cNvSpPr>
          <p:nvPr>
            <p:ph type="dt" sz="half" idx="10"/>
          </p:nvPr>
        </p:nvSpPr>
        <p:spPr/>
        <p:txBody>
          <a:bodyPr rtlCol="0"/>
          <a:lstStyle>
            <a:lvl1pPr algn="l" rtl="0">
              <a:defRPr sz="1100"/>
            </a:lvl1pPr>
          </a:lstStyle>
          <a:p>
            <a:pPr rtl="0"/>
            <a:r>
              <a:rPr lang="en-US" smtClean="0"/>
              <a:t>30.06.2016</a:t>
            </a:r>
            <a:endParaRPr lang="en-US" dirty="0"/>
          </a:p>
        </p:txBody>
      </p:sp>
      <p:sp>
        <p:nvSpPr>
          <p:cNvPr id="4" name="Slayt Numarası Yer Tutucusu 3"/>
          <p:cNvSpPr>
            <a:spLocks noGrp="1"/>
          </p:cNvSpPr>
          <p:nvPr>
            <p:ph type="sldNum" sz="quarter" idx="12"/>
          </p:nvPr>
        </p:nvSpPr>
        <p:spPr/>
        <p:txBody>
          <a:bodyPr rtlCol="0"/>
          <a:lstStyle>
            <a:lvl1pPr algn="l" rtl="0">
              <a:defRPr sz="1100"/>
            </a:lvl1pPr>
          </a:lstStyle>
          <a:p>
            <a:pPr rtl="0"/>
            <a:fld id="{299542E4-2CCF-42F6-9D92-ED568035133D}" type="slidenum">
              <a:rPr lang="en-US" smtClean="0"/>
              <a:pPr rtl="0"/>
              <a:t>‹#›</a:t>
            </a:fld>
            <a:endParaRPr lang="en-US" dirty="0"/>
          </a:p>
        </p:txBody>
      </p:sp>
    </p:spTree>
    <p:extLst>
      <p:ext uri="{BB962C8B-B14F-4D97-AF65-F5344CB8AC3E}">
        <p14:creationId xmlns:p14="http://schemas.microsoft.com/office/powerpoint/2010/main" val="2536631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10" name="Dikdörtgen 9"/>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11" name="Dikdörtgen 10"/>
          <p:cNvSpPr/>
          <p:nvPr/>
        </p:nvSpPr>
        <p:spPr>
          <a:xfrm>
            <a:off x="699452" y="0"/>
            <a:ext cx="4700684"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2" name="Başlık 1"/>
          <p:cNvSpPr>
            <a:spLocks noGrp="1"/>
          </p:cNvSpPr>
          <p:nvPr>
            <p:ph type="title"/>
          </p:nvPr>
        </p:nvSpPr>
        <p:spPr>
          <a:xfrm>
            <a:off x="1293813" y="685800"/>
            <a:ext cx="3581400" cy="3886200"/>
          </a:xfrm>
        </p:spPr>
        <p:txBody>
          <a:bodyPr rtlCol="0" anchor="b">
            <a:noAutofit/>
          </a:bodyPr>
          <a:lstStyle>
            <a:lvl1pPr algn="l" rtl="0">
              <a:defRPr sz="4000" b="0"/>
            </a:lvl1pPr>
          </a:lstStyle>
          <a:p>
            <a:pPr rtl="0"/>
            <a:r>
              <a:rPr lang="tr-TR" smtClean="0"/>
              <a:t>Asıl başlık stili için tıklatın</a:t>
            </a:r>
            <a:endParaRPr dirty="0"/>
          </a:p>
        </p:txBody>
      </p:sp>
      <p:sp>
        <p:nvSpPr>
          <p:cNvPr id="4" name="Metin Yer Tutucusu 3"/>
          <p:cNvSpPr>
            <a:spLocks noGrp="1"/>
          </p:cNvSpPr>
          <p:nvPr>
            <p:ph type="body" sz="half" idx="2"/>
          </p:nvPr>
        </p:nvSpPr>
        <p:spPr>
          <a:xfrm>
            <a:off x="1293813" y="4724400"/>
            <a:ext cx="3581400" cy="1401764"/>
          </a:xfrm>
        </p:spPr>
        <p:txBody>
          <a:bodyPr rtlCol="0">
            <a:normAutofit/>
          </a:bodyPr>
          <a:lstStyle>
            <a:lvl1pPr marL="0" indent="0" algn="l" rtl="0">
              <a:spcBef>
                <a:spcPts val="1200"/>
              </a:spcBef>
              <a:buNone/>
              <a:defRPr sz="20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tr-TR" smtClean="0"/>
              <a:t>Asıl metin stillerini düzenlemek için tıklatın</a:t>
            </a:r>
          </a:p>
        </p:txBody>
      </p:sp>
      <p:sp>
        <p:nvSpPr>
          <p:cNvPr id="3" name="İçerik Yer Tutucusu 2"/>
          <p:cNvSpPr>
            <a:spLocks noGrp="1"/>
          </p:cNvSpPr>
          <p:nvPr>
            <p:ph idx="1"/>
          </p:nvPr>
        </p:nvSpPr>
        <p:spPr>
          <a:xfrm>
            <a:off x="6094413" y="685800"/>
            <a:ext cx="5484970" cy="54864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tr-TR" smtClean="0"/>
              <a:t>Asıl metin stillerini düzenlemek için tıklatın</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a:p>
        </p:txBody>
      </p:sp>
      <p:sp>
        <p:nvSpPr>
          <p:cNvPr id="6" name="Alt Bilgi Yer Tutucusu 5"/>
          <p:cNvSpPr>
            <a:spLocks noGrp="1"/>
          </p:cNvSpPr>
          <p:nvPr>
            <p:ph type="ftr" sz="quarter" idx="11"/>
          </p:nvPr>
        </p:nvSpPr>
        <p:spPr/>
        <p:txBody>
          <a:bodyPr rtlCol="0"/>
          <a:lstStyle>
            <a:lvl1pPr algn="l" rtl="0">
              <a:defRPr sz="1100"/>
            </a:lvl1pPr>
          </a:lstStyle>
          <a:p>
            <a:pPr rtl="0"/>
            <a:endParaRPr lang="en-US" dirty="0"/>
          </a:p>
        </p:txBody>
      </p:sp>
      <p:sp>
        <p:nvSpPr>
          <p:cNvPr id="5" name="Tarih Yer Tutucusu 4"/>
          <p:cNvSpPr>
            <a:spLocks noGrp="1"/>
          </p:cNvSpPr>
          <p:nvPr>
            <p:ph type="dt" sz="half" idx="10"/>
          </p:nvPr>
        </p:nvSpPr>
        <p:spPr/>
        <p:txBody>
          <a:bodyPr rtlCol="0"/>
          <a:lstStyle>
            <a:lvl1pPr algn="l" rtl="0">
              <a:defRPr sz="1100"/>
            </a:lvl1pPr>
          </a:lstStyle>
          <a:p>
            <a:pPr rtl="0"/>
            <a:r>
              <a:rPr lang="en-US" smtClean="0"/>
              <a:t>30.06.2016</a:t>
            </a:r>
            <a:endParaRPr lang="en-US" dirty="0"/>
          </a:p>
        </p:txBody>
      </p:sp>
      <p:sp>
        <p:nvSpPr>
          <p:cNvPr id="7" name="Slayt Numarası Yer Tutucusu 6"/>
          <p:cNvSpPr>
            <a:spLocks noGrp="1"/>
          </p:cNvSpPr>
          <p:nvPr>
            <p:ph type="sldNum" sz="quarter" idx="12"/>
          </p:nvPr>
        </p:nvSpPr>
        <p:spPr/>
        <p:txBody>
          <a:bodyPr rtlCol="0"/>
          <a:lstStyle>
            <a:lvl1pPr algn="l" rtl="0">
              <a:defRPr sz="1100"/>
            </a:lvl1pPr>
          </a:lstStyle>
          <a:p>
            <a:pPr rtl="0"/>
            <a:fld id="{299542E4-2CCF-42F6-9D92-ED568035133D}" type="slidenum">
              <a:rPr lang="en-US" smtClean="0"/>
              <a:pPr rtl="0"/>
              <a:t>‹#›</a:t>
            </a:fld>
            <a:endParaRPr lang="en-US" dirty="0"/>
          </a:p>
        </p:txBody>
      </p:sp>
    </p:spTree>
    <p:extLst>
      <p:ext uri="{BB962C8B-B14F-4D97-AF65-F5344CB8AC3E}">
        <p14:creationId xmlns:p14="http://schemas.microsoft.com/office/powerpoint/2010/main" val="121957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12" name="Dikdörtgen 11"/>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13" name="Dikdörtgen 12"/>
          <p:cNvSpPr/>
          <p:nvPr/>
        </p:nvSpPr>
        <p:spPr>
          <a:xfrm>
            <a:off x="699452" y="0"/>
            <a:ext cx="4700684"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2" name="Başlık 1"/>
          <p:cNvSpPr>
            <a:spLocks noGrp="1"/>
          </p:cNvSpPr>
          <p:nvPr>
            <p:ph type="title"/>
          </p:nvPr>
        </p:nvSpPr>
        <p:spPr>
          <a:xfrm>
            <a:off x="1293813" y="685800"/>
            <a:ext cx="3581400" cy="3886200"/>
          </a:xfrm>
        </p:spPr>
        <p:txBody>
          <a:bodyPr rtlCol="0" anchor="b">
            <a:noAutofit/>
          </a:bodyPr>
          <a:lstStyle>
            <a:lvl1pPr algn="l" rtl="0">
              <a:defRPr sz="4000" b="0"/>
            </a:lvl1pPr>
          </a:lstStyle>
          <a:p>
            <a:pPr rtl="0"/>
            <a:r>
              <a:rPr lang="tr-TR" smtClean="0"/>
              <a:t>Asıl başlık stili için tıklatın</a:t>
            </a:r>
            <a:endParaRPr/>
          </a:p>
        </p:txBody>
      </p:sp>
      <p:sp>
        <p:nvSpPr>
          <p:cNvPr id="4" name="Metin Yer Tutucusu 3"/>
          <p:cNvSpPr>
            <a:spLocks noGrp="1"/>
          </p:cNvSpPr>
          <p:nvPr>
            <p:ph type="body" sz="half" idx="2"/>
          </p:nvPr>
        </p:nvSpPr>
        <p:spPr>
          <a:xfrm>
            <a:off x="1293813" y="4724400"/>
            <a:ext cx="3581400" cy="1401764"/>
          </a:xfrm>
        </p:spPr>
        <p:txBody>
          <a:bodyPr rtlCol="0">
            <a:normAutofit/>
          </a:bodyPr>
          <a:lstStyle>
            <a:lvl1pPr marL="0" indent="0" algn="l" rtl="0">
              <a:spcBef>
                <a:spcPts val="1200"/>
              </a:spcBef>
              <a:buNone/>
              <a:defRPr sz="20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tr-TR" smtClean="0"/>
              <a:t>Asıl metin stillerini düzenlemek için tıklatın</a:t>
            </a:r>
          </a:p>
        </p:txBody>
      </p:sp>
      <p:sp>
        <p:nvSpPr>
          <p:cNvPr id="3" name="Resim Yer Tutucusu 2" descr="Resim eklemek için boş yer tutucu. Yer tutucuya tıklayın ve eklemek istediğiniz resmi seçin.&#10;"/>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tr-TR" dirty="0" smtClean="0"/>
              <a:t>Resim eklemek için simgeyi tıklatın</a:t>
            </a:r>
            <a:endParaRPr/>
          </a:p>
        </p:txBody>
      </p:sp>
      <p:sp>
        <p:nvSpPr>
          <p:cNvPr id="6" name="Alt Bilgi Yer Tutucusu 5"/>
          <p:cNvSpPr>
            <a:spLocks noGrp="1"/>
          </p:cNvSpPr>
          <p:nvPr>
            <p:ph type="ftr" sz="quarter" idx="11"/>
          </p:nvPr>
        </p:nvSpPr>
        <p:spPr/>
        <p:txBody>
          <a:bodyPr rtlCol="0"/>
          <a:lstStyle>
            <a:lvl1pPr algn="l" rtl="0">
              <a:defRPr sz="1100"/>
            </a:lvl1pPr>
          </a:lstStyle>
          <a:p>
            <a:pPr rtl="0"/>
            <a:endParaRPr lang="en-US" dirty="0"/>
          </a:p>
        </p:txBody>
      </p:sp>
      <p:sp>
        <p:nvSpPr>
          <p:cNvPr id="5" name="Tarih Yer Tutucusu 4"/>
          <p:cNvSpPr>
            <a:spLocks noGrp="1"/>
          </p:cNvSpPr>
          <p:nvPr>
            <p:ph type="dt" sz="half" idx="10"/>
          </p:nvPr>
        </p:nvSpPr>
        <p:spPr/>
        <p:txBody>
          <a:bodyPr rtlCol="0"/>
          <a:lstStyle>
            <a:lvl1pPr algn="l" rtl="0">
              <a:defRPr sz="1100"/>
            </a:lvl1pPr>
          </a:lstStyle>
          <a:p>
            <a:pPr rtl="0"/>
            <a:r>
              <a:rPr lang="en-US" smtClean="0"/>
              <a:t>30.06.2016</a:t>
            </a:r>
            <a:endParaRPr lang="en-US" dirty="0"/>
          </a:p>
        </p:txBody>
      </p:sp>
      <p:sp>
        <p:nvSpPr>
          <p:cNvPr id="7" name="Slayt Numarası Yer Tutucusu 6"/>
          <p:cNvSpPr>
            <a:spLocks noGrp="1"/>
          </p:cNvSpPr>
          <p:nvPr>
            <p:ph type="sldNum" sz="quarter" idx="12"/>
          </p:nvPr>
        </p:nvSpPr>
        <p:spPr/>
        <p:txBody>
          <a:bodyPr rtlCol="0"/>
          <a:lstStyle>
            <a:lvl1pPr algn="l" rtl="0">
              <a:defRPr sz="1100"/>
            </a:lvl1pPr>
          </a:lstStyle>
          <a:p>
            <a:pPr rtl="0"/>
            <a:fld id="{299542E4-2CCF-42F6-9D92-ED568035133D}" type="slidenum">
              <a:rPr lang="en-US" smtClean="0"/>
              <a:pPr rtl="0"/>
              <a:t>‹#›</a:t>
            </a:fld>
            <a:endParaRPr lang="en-US" dirty="0"/>
          </a:p>
        </p:txBody>
      </p:sp>
    </p:spTree>
    <p:extLst>
      <p:ext uri="{BB962C8B-B14F-4D97-AF65-F5344CB8AC3E}">
        <p14:creationId xmlns:p14="http://schemas.microsoft.com/office/powerpoint/2010/main" val="397193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1293812" y="381000"/>
            <a:ext cx="9601200" cy="1143000"/>
          </a:xfrm>
          <a:prstGeom prst="rect">
            <a:avLst/>
          </a:prstGeom>
        </p:spPr>
        <p:txBody>
          <a:bodyPr vert="horz" lIns="91440" tIns="45720" rIns="91440" bIns="45720" rtlCol="0" anchor="b">
            <a:normAutofit/>
          </a:bodyPr>
          <a:lstStyle/>
          <a:p>
            <a:pPr rtl="0"/>
            <a:r>
              <a:rPr lang="tr"/>
              <a:t>Asıl başlık stili için tıklatın</a:t>
            </a:r>
            <a:endParaRPr/>
          </a:p>
        </p:txBody>
      </p:sp>
      <p:sp>
        <p:nvSpPr>
          <p:cNvPr id="3" name="Metin Yer Tutucusu 2"/>
          <p:cNvSpPr>
            <a:spLocks noGrp="1"/>
          </p:cNvSpPr>
          <p:nvPr>
            <p:ph type="body" idx="1"/>
          </p:nvPr>
        </p:nvSpPr>
        <p:spPr>
          <a:xfrm>
            <a:off x="1293814" y="1828800"/>
            <a:ext cx="9601200" cy="4343400"/>
          </a:xfrm>
          <a:prstGeom prst="rect">
            <a:avLst/>
          </a:prstGeom>
        </p:spPr>
        <p:txBody>
          <a:bodyPr vert="horz" lIns="91440" tIns="45720" rIns="91440" bIns="45720" rtlCol="0">
            <a:normAutofit/>
          </a:bodyPr>
          <a:lstStyle/>
          <a:p>
            <a:pPr lvl="0" rtl="0"/>
            <a:r>
              <a:rPr lang="tr"/>
              <a:t>Asıl metin stillerini düzenle</a:t>
            </a:r>
          </a:p>
          <a:p>
            <a:pPr lvl="1" rtl="0"/>
            <a:r>
              <a:rPr lang="tr"/>
              <a:t>İkinci düzey</a:t>
            </a:r>
          </a:p>
          <a:p>
            <a:pPr lvl="2" rtl="0"/>
            <a:r>
              <a:rPr lang="tr"/>
              <a:t>Üçüncü düzey</a:t>
            </a:r>
          </a:p>
          <a:p>
            <a:pPr lvl="3" rtl="0"/>
            <a:r>
              <a:rPr lang="tr"/>
              <a:t>Dördüncü düzey</a:t>
            </a:r>
          </a:p>
          <a:p>
            <a:pPr lvl="4" rtl="0"/>
            <a:r>
              <a:rPr lang="tr"/>
              <a:t>Beşinci düzey</a:t>
            </a:r>
            <a:endParaRPr/>
          </a:p>
        </p:txBody>
      </p:sp>
      <p:sp>
        <p:nvSpPr>
          <p:cNvPr id="5" name="Altbilgi Yer Tutucusu 4"/>
          <p:cNvSpPr>
            <a:spLocks noGrp="1"/>
          </p:cNvSpPr>
          <p:nvPr>
            <p:ph type="ftr" sz="quarter" idx="3"/>
          </p:nvPr>
        </p:nvSpPr>
        <p:spPr>
          <a:xfrm>
            <a:off x="1293813" y="6400801"/>
            <a:ext cx="6324599" cy="276226"/>
          </a:xfrm>
          <a:prstGeom prst="rect">
            <a:avLst/>
          </a:prstGeom>
        </p:spPr>
        <p:txBody>
          <a:bodyPr vert="horz" lIns="91440" tIns="45720" rIns="91440" bIns="45720" rtlCol="0" anchor="ctr"/>
          <a:lstStyle>
            <a:lvl1pPr algn="l" rtl="0">
              <a:defRPr sz="1000" cap="all" baseline="0">
                <a:solidFill>
                  <a:schemeClr val="tx1">
                    <a:tint val="75000"/>
                  </a:schemeClr>
                </a:solidFill>
              </a:defRPr>
            </a:lvl1pPr>
          </a:lstStyle>
          <a:p>
            <a:pPr rtl="0"/>
            <a:endParaRPr/>
          </a:p>
        </p:txBody>
      </p:sp>
      <p:sp>
        <p:nvSpPr>
          <p:cNvPr id="4" name="Tarih Yer Tutucusu 3"/>
          <p:cNvSpPr>
            <a:spLocks noGrp="1"/>
          </p:cNvSpPr>
          <p:nvPr>
            <p:ph type="dt" sz="half" idx="2"/>
          </p:nvPr>
        </p:nvSpPr>
        <p:spPr>
          <a:xfrm>
            <a:off x="7999412" y="6400801"/>
            <a:ext cx="1320059" cy="276226"/>
          </a:xfrm>
          <a:prstGeom prst="rect">
            <a:avLst/>
          </a:prstGeom>
        </p:spPr>
        <p:txBody>
          <a:bodyPr vert="horz" lIns="91440" tIns="45720" rIns="91440" bIns="45720" rtlCol="0" anchor="ctr"/>
          <a:lstStyle>
            <a:lvl1pPr algn="l" rtl="0">
              <a:defRPr sz="1000">
                <a:solidFill>
                  <a:schemeClr val="tx1">
                    <a:tint val="75000"/>
                  </a:schemeClr>
                </a:solidFill>
              </a:defRPr>
            </a:lvl1pPr>
          </a:lstStyle>
          <a:p>
            <a:pPr rtl="0"/>
            <a:r>
              <a:rPr lang="en-US"/>
              <a:t>30.06.2016</a:t>
            </a:r>
            <a:endParaRPr/>
          </a:p>
        </p:txBody>
      </p:sp>
      <p:sp>
        <p:nvSpPr>
          <p:cNvPr id="6" name="Slayt Numarası Yer Tutucusu 5"/>
          <p:cNvSpPr>
            <a:spLocks noGrp="1"/>
          </p:cNvSpPr>
          <p:nvPr>
            <p:ph type="sldNum" sz="quarter" idx="4"/>
          </p:nvPr>
        </p:nvSpPr>
        <p:spPr>
          <a:xfrm>
            <a:off x="9675812" y="6400801"/>
            <a:ext cx="1219202" cy="276226"/>
          </a:xfrm>
          <a:prstGeom prst="rect">
            <a:avLst/>
          </a:prstGeom>
        </p:spPr>
        <p:txBody>
          <a:bodyPr vert="horz" lIns="91440" tIns="45720" rIns="91440" bIns="45720" rtlCol="0" anchor="ctr"/>
          <a:lstStyle>
            <a:lvl1pPr algn="l" rtl="0">
              <a:defRPr sz="1000">
                <a:solidFill>
                  <a:schemeClr val="tx1">
                    <a:tint val="75000"/>
                  </a:schemeClr>
                </a:solidFill>
              </a:defRPr>
            </a:lvl1pPr>
          </a:lstStyle>
          <a:p>
            <a:pPr rtl="0"/>
            <a:fld id="{299542E4-2CCF-42F6-9D92-ED568035133D}" type="slidenum">
              <a:rPr/>
              <a:pPr rtl="0"/>
              <a:t>‹#›</a:t>
            </a:fld>
            <a:endParaRPr/>
          </a:p>
        </p:txBody>
      </p:sp>
    </p:spTree>
    <p:extLst>
      <p:ext uri="{BB962C8B-B14F-4D97-AF65-F5344CB8AC3E}">
        <p14:creationId xmlns:p14="http://schemas.microsoft.com/office/powerpoint/2010/main" val="410820990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2"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Font typeface="Century" pitchFamily="18" charset="0"/>
        <a:buChar char="–"/>
        <a:defRPr sz="2000" kern="1200">
          <a:solidFill>
            <a:schemeClr val="tx1"/>
          </a:solidFill>
          <a:latin typeface="+mn-lt"/>
          <a:ea typeface="+mn-ea"/>
          <a:cs typeface="+mn-cs"/>
        </a:defRPr>
      </a:lvl2pPr>
      <a:lvl3pPr marL="960120" indent="-2286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132588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69164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5pPr>
      <a:lvl6pPr marL="205740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6pPr>
      <a:lvl7pPr marL="242316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7pPr>
      <a:lvl8pPr marL="278892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8pPr>
      <a:lvl9pPr marL="315468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 dirty="0" smtClean="0"/>
              <a:t>JavaScript Eğitim Sunumu</a:t>
            </a:r>
            <a:endParaRPr lang="tr" dirty="0"/>
          </a:p>
        </p:txBody>
      </p:sp>
      <p:sp>
        <p:nvSpPr>
          <p:cNvPr id="4" name="Metin Yer Tutucusu 3"/>
          <p:cNvSpPr>
            <a:spLocks noGrp="1"/>
          </p:cNvSpPr>
          <p:nvPr>
            <p:ph type="body" sz="half" idx="2"/>
          </p:nvPr>
        </p:nvSpPr>
        <p:spPr/>
        <p:txBody>
          <a:bodyPr rtlCol="0">
            <a:normAutofit/>
          </a:bodyPr>
          <a:lstStyle/>
          <a:p>
            <a:pPr rtl="0"/>
            <a:r>
              <a:rPr lang="tr-TR" sz="3200" dirty="0" smtClean="0"/>
              <a:t>www.fehmiuyar.net</a:t>
            </a:r>
            <a:endParaRPr lang="en-US" sz="3200" dirty="0"/>
          </a:p>
        </p:txBody>
      </p:sp>
      <p:pic>
        <p:nvPicPr>
          <p:cNvPr id="5" name="4 Resim Yer Tutucusu" descr="1 wMZnVAEei1xbY1v6sAbYxQ.png"/>
          <p:cNvPicPr>
            <a:picLocks noGrp="1" noChangeAspect="1"/>
          </p:cNvPicPr>
          <p:nvPr>
            <p:ph type="pic" idx="1"/>
          </p:nvPr>
        </p:nvPicPr>
        <p:blipFill>
          <a:blip r:embed="rId2"/>
          <a:srcRect l="12481" r="12481"/>
          <a:stretch>
            <a:fillRect/>
          </a:stretch>
        </p:blipFill>
        <p:spPr/>
      </p:pic>
    </p:spTree>
    <p:extLst>
      <p:ext uri="{BB962C8B-B14F-4D97-AF65-F5344CB8AC3E}">
        <p14:creationId xmlns:p14="http://schemas.microsoft.com/office/powerpoint/2010/main" val="235593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85728"/>
            <a:ext cx="6500858" cy="714380"/>
          </a:xfrm>
        </p:spPr>
        <p:txBody>
          <a:bodyPr>
            <a:normAutofit/>
          </a:bodyPr>
          <a:lstStyle/>
          <a:p>
            <a:r>
              <a:rPr lang="tr-TR" dirty="0" smtClean="0"/>
              <a:t>JavaScript Syntax Rules</a:t>
            </a:r>
            <a:endParaRPr lang="tr-TR" dirty="0"/>
          </a:p>
        </p:txBody>
      </p:sp>
      <p:sp>
        <p:nvSpPr>
          <p:cNvPr id="3" name="2 İçerik Yer Tutucusu"/>
          <p:cNvSpPr>
            <a:spLocks noGrp="1"/>
          </p:cNvSpPr>
          <p:nvPr>
            <p:ph idx="1"/>
          </p:nvPr>
        </p:nvSpPr>
        <p:spPr>
          <a:xfrm>
            <a:off x="379372" y="1142984"/>
            <a:ext cx="11572956" cy="5500726"/>
          </a:xfrm>
        </p:spPr>
        <p:txBody>
          <a:bodyPr>
            <a:normAutofit lnSpcReduction="10000"/>
          </a:bodyPr>
          <a:lstStyle/>
          <a:p>
            <a:pPr>
              <a:lnSpc>
                <a:spcPct val="110000"/>
              </a:lnSpc>
            </a:pPr>
            <a:r>
              <a:rPr lang="tr-TR" dirty="0" smtClean="0"/>
              <a:t>JavaScript sözdizimi iki değer türünü tanımlar: Sabit değerler ve değişken değerler.</a:t>
            </a:r>
          </a:p>
          <a:p>
            <a:pPr>
              <a:lnSpc>
                <a:spcPct val="110000"/>
              </a:lnSpc>
            </a:pPr>
            <a:r>
              <a:rPr lang="tr-TR" dirty="0" smtClean="0"/>
              <a:t>Sabit değerlere "literal" denir. Değişken değerler değişken olarak adlandırılır.</a:t>
            </a:r>
          </a:p>
          <a:p>
            <a:pPr>
              <a:lnSpc>
                <a:spcPct val="110000"/>
              </a:lnSpc>
            </a:pPr>
            <a:r>
              <a:rPr lang="tr-TR" dirty="0" smtClean="0"/>
              <a:t>Sabit değerleri yazmanın en önemli kuralları şöyledir:</a:t>
            </a:r>
          </a:p>
          <a:p>
            <a:pPr lvl="1">
              <a:lnSpc>
                <a:spcPct val="110000"/>
              </a:lnSpc>
            </a:pPr>
            <a:r>
              <a:rPr lang="tr-TR" dirty="0" smtClean="0"/>
              <a:t>Sayılar ondalıklarla veya ondalıksız olarak yazılır</a:t>
            </a:r>
          </a:p>
          <a:p>
            <a:pPr lvl="1">
              <a:lnSpc>
                <a:spcPct val="110000"/>
              </a:lnSpc>
            </a:pPr>
            <a:r>
              <a:rPr lang="tr-TR" dirty="0" smtClean="0"/>
              <a:t>Stringler, çift veya tek tırnak içinde yazılmış metinlerdir</a:t>
            </a:r>
          </a:p>
          <a:p>
            <a:pPr>
              <a:lnSpc>
                <a:spcPct val="110000"/>
              </a:lnSpc>
            </a:pPr>
            <a:r>
              <a:rPr lang="tr-TR" dirty="0" smtClean="0"/>
              <a:t>Bir programlama dilinde değişkenler, veri değerlerini depolamak için kullanılır.</a:t>
            </a:r>
          </a:p>
          <a:p>
            <a:pPr lvl="1">
              <a:lnSpc>
                <a:spcPct val="110000"/>
              </a:lnSpc>
            </a:pPr>
            <a:r>
              <a:rPr lang="tr-TR" dirty="0" smtClean="0"/>
              <a:t>Değişkenler, girdiğimiz değerleri alan veya programın çalışmasıyla bazı değerlerin atandığı veri tutuculardır.</a:t>
            </a:r>
          </a:p>
          <a:p>
            <a:pPr lvl="1">
              <a:lnSpc>
                <a:spcPct val="110000"/>
              </a:lnSpc>
            </a:pPr>
            <a:r>
              <a:rPr lang="tr-TR" dirty="0" smtClean="0"/>
              <a:t>JavaScript değişkenleri bildirmek için var anahtar sözcüğünü kullanır.</a:t>
            </a:r>
          </a:p>
          <a:p>
            <a:pPr lvl="1">
              <a:lnSpc>
                <a:spcPct val="110000"/>
              </a:lnSpc>
            </a:pPr>
            <a:r>
              <a:rPr lang="tr-TR" dirty="0" smtClean="0"/>
              <a:t>Değişkenlere değer atamak için eşittir işaretini kullanılır.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501254" cy="547670"/>
          </a:xfrm>
        </p:spPr>
        <p:txBody>
          <a:bodyPr>
            <a:normAutofit fontScale="90000"/>
          </a:bodyPr>
          <a:lstStyle/>
          <a:p>
            <a:r>
              <a:rPr lang="tr-TR" dirty="0" smtClean="0"/>
              <a:t>JavaScript Type Conversion</a:t>
            </a:r>
            <a:endParaRPr lang="tr-TR" dirty="0"/>
          </a:p>
        </p:txBody>
      </p:sp>
      <p:sp>
        <p:nvSpPr>
          <p:cNvPr id="3" name="2 İçerik Yer Tutucusu"/>
          <p:cNvSpPr>
            <a:spLocks noGrp="1"/>
          </p:cNvSpPr>
          <p:nvPr>
            <p:ph idx="1"/>
          </p:nvPr>
        </p:nvSpPr>
        <p:spPr>
          <a:xfrm>
            <a:off x="450810" y="1142984"/>
            <a:ext cx="11215766" cy="5429288"/>
          </a:xfrm>
        </p:spPr>
        <p:txBody>
          <a:bodyPr>
            <a:normAutofit/>
          </a:bodyPr>
          <a:lstStyle/>
          <a:p>
            <a:r>
              <a:rPr lang="tr-TR" dirty="0" smtClean="0"/>
              <a:t>Global metod Number () stringleri sayılara dönüştürebilir.</a:t>
            </a:r>
          </a:p>
          <a:p>
            <a:r>
              <a:rPr lang="tr-TR" dirty="0" smtClean="0"/>
              <a:t>Sayılar içeren stringler ("3.14" gibi) sayılara dönüşür (3.14 gibi).</a:t>
            </a:r>
          </a:p>
          <a:p>
            <a:r>
              <a:rPr lang="tr-TR" dirty="0" smtClean="0"/>
              <a:t>Boş stringler 0'a dönüşür.</a:t>
            </a:r>
          </a:p>
          <a:p>
            <a:r>
              <a:rPr lang="tr-TR" dirty="0" smtClean="0"/>
              <a:t>Başka herhangi bir şey NaN'ye (Bir sayı değil) dönüştürür.</a:t>
            </a:r>
          </a:p>
          <a:p>
            <a:r>
              <a:rPr lang="tr-TR" dirty="0" smtClean="0"/>
              <a:t>parseFloat() ve parseInt() stringleri number veri türüne çeviren diğer metodlardır.</a:t>
            </a:r>
          </a:p>
          <a:p>
            <a:r>
              <a:rPr lang="tr-TR" dirty="0" smtClean="0"/>
              <a:t>Tekli + operatörü, bir değişkeni bir sayıya dönüştürmek için kullanılabilir</a:t>
            </a:r>
          </a:p>
          <a:p>
            <a:r>
              <a:rPr lang="tr-TR" dirty="0" smtClean="0"/>
              <a:t>Değişken dönüştürülemezse, yine de bir sayı olur, ancak NaN(Not a Number) değeri ile</a:t>
            </a:r>
          </a:p>
          <a:p>
            <a:r>
              <a:rPr lang="tr-TR" dirty="0" smtClean="0"/>
              <a:t>Global metod Number () da boolean'ları sayılara dönüştürebilir.</a:t>
            </a:r>
          </a:p>
          <a:p>
            <a:r>
              <a:rPr lang="tr-TR" dirty="0" smtClean="0"/>
              <a:t>Global metod Number (), tarihleri sayılara dönüştürmek için kullanılabilir.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İçerik Yer Tutucusu"/>
          <p:cNvGraphicFramePr>
            <a:graphicFrameLocks noGrp="1"/>
          </p:cNvGraphicFramePr>
          <p:nvPr>
            <p:ph idx="1"/>
          </p:nvPr>
        </p:nvGraphicFramePr>
        <p:xfrm>
          <a:off x="236496" y="214290"/>
          <a:ext cx="11644396" cy="6418619"/>
        </p:xfrm>
        <a:graphic>
          <a:graphicData uri="http://schemas.openxmlformats.org/drawingml/2006/table">
            <a:tbl>
              <a:tblPr firstRow="1" bandRow="1">
                <a:tableStyleId>{68D230F3-CF80-4859-8CE7-A43EE81993B5}</a:tableStyleId>
              </a:tblPr>
              <a:tblGrid>
                <a:gridCol w="2911099">
                  <a:extLst>
                    <a:ext uri="{9D8B030D-6E8A-4147-A177-3AD203B41FA5}">
                      <a16:colId xmlns="" xmlns:a16="http://schemas.microsoft.com/office/drawing/2014/main" val="20000"/>
                    </a:ext>
                  </a:extLst>
                </a:gridCol>
                <a:gridCol w="2911099">
                  <a:extLst>
                    <a:ext uri="{9D8B030D-6E8A-4147-A177-3AD203B41FA5}">
                      <a16:colId xmlns="" xmlns:a16="http://schemas.microsoft.com/office/drawing/2014/main" val="20001"/>
                    </a:ext>
                  </a:extLst>
                </a:gridCol>
                <a:gridCol w="2911099">
                  <a:extLst>
                    <a:ext uri="{9D8B030D-6E8A-4147-A177-3AD203B41FA5}">
                      <a16:colId xmlns="" xmlns:a16="http://schemas.microsoft.com/office/drawing/2014/main" val="20002"/>
                    </a:ext>
                  </a:extLst>
                </a:gridCol>
                <a:gridCol w="2911099">
                  <a:extLst>
                    <a:ext uri="{9D8B030D-6E8A-4147-A177-3AD203B41FA5}">
                      <a16:colId xmlns="" xmlns:a16="http://schemas.microsoft.com/office/drawing/2014/main" val="20003"/>
                    </a:ext>
                  </a:extLst>
                </a:gridCol>
              </a:tblGrid>
              <a:tr h="444503">
                <a:tc>
                  <a:txBody>
                    <a:bodyPr/>
                    <a:lstStyle/>
                    <a:p>
                      <a:r>
                        <a:rPr lang="tr-TR" b="0" dirty="0"/>
                        <a:t>Original</a:t>
                      </a:r>
                      <a:br>
                        <a:rPr lang="tr-TR" b="0" dirty="0"/>
                      </a:br>
                      <a:r>
                        <a:rPr lang="tr-TR" b="0" dirty="0"/>
                        <a:t>Value</a:t>
                      </a:r>
                    </a:p>
                  </a:txBody>
                  <a:tcPr anchor="ctr"/>
                </a:tc>
                <a:tc>
                  <a:txBody>
                    <a:bodyPr/>
                    <a:lstStyle/>
                    <a:p>
                      <a:r>
                        <a:rPr lang="tr-TR" b="0" dirty="0"/>
                        <a:t>Converted</a:t>
                      </a:r>
                      <a:br>
                        <a:rPr lang="tr-TR" b="0" dirty="0"/>
                      </a:br>
                      <a:r>
                        <a:rPr lang="tr-TR" b="0" dirty="0"/>
                        <a:t>to Number</a:t>
                      </a:r>
                    </a:p>
                  </a:txBody>
                  <a:tcPr anchor="ctr"/>
                </a:tc>
                <a:tc>
                  <a:txBody>
                    <a:bodyPr/>
                    <a:lstStyle/>
                    <a:p>
                      <a:r>
                        <a:rPr lang="tr-TR" b="0" dirty="0"/>
                        <a:t>Converted</a:t>
                      </a:r>
                      <a:br>
                        <a:rPr lang="tr-TR" b="0" dirty="0"/>
                      </a:br>
                      <a:r>
                        <a:rPr lang="tr-TR" b="0" dirty="0"/>
                        <a:t>to String</a:t>
                      </a:r>
                    </a:p>
                  </a:txBody>
                  <a:tcPr anchor="ctr"/>
                </a:tc>
                <a:tc>
                  <a:txBody>
                    <a:bodyPr/>
                    <a:lstStyle/>
                    <a:p>
                      <a:r>
                        <a:rPr lang="tr-TR" b="0" dirty="0"/>
                        <a:t>Converted</a:t>
                      </a:r>
                      <a:br>
                        <a:rPr lang="tr-TR" b="0" dirty="0"/>
                      </a:br>
                      <a:r>
                        <a:rPr lang="tr-TR" b="0" dirty="0"/>
                        <a:t>to Boolean</a:t>
                      </a:r>
                    </a:p>
                  </a:txBody>
                  <a:tcPr anchor="ctr"/>
                </a:tc>
                <a:extLst>
                  <a:ext uri="{0D108BD9-81ED-4DB2-BD59-A6C34878D82A}">
                    <a16:rowId xmlns="" xmlns:a16="http://schemas.microsoft.com/office/drawing/2014/main" val="10000"/>
                  </a:ext>
                </a:extLst>
              </a:tr>
              <a:tr h="444503">
                <a:tc>
                  <a:txBody>
                    <a:bodyPr/>
                    <a:lstStyle/>
                    <a:p>
                      <a:r>
                        <a:rPr lang="tr-TR" dirty="0"/>
                        <a:t>false</a:t>
                      </a:r>
                    </a:p>
                  </a:txBody>
                  <a:tcPr anchor="ctr"/>
                </a:tc>
                <a:tc>
                  <a:txBody>
                    <a:bodyPr/>
                    <a:lstStyle/>
                    <a:p>
                      <a:r>
                        <a:rPr lang="tr-TR" dirty="0"/>
                        <a:t>0</a:t>
                      </a:r>
                    </a:p>
                  </a:txBody>
                  <a:tcPr anchor="ctr"/>
                </a:tc>
                <a:tc>
                  <a:txBody>
                    <a:bodyPr/>
                    <a:lstStyle/>
                    <a:p>
                      <a:r>
                        <a:rPr lang="tr-TR" dirty="0"/>
                        <a:t>"false"</a:t>
                      </a:r>
                    </a:p>
                  </a:txBody>
                  <a:tcPr anchor="ctr"/>
                </a:tc>
                <a:tc>
                  <a:txBody>
                    <a:bodyPr/>
                    <a:lstStyle/>
                    <a:p>
                      <a:r>
                        <a:rPr lang="tr-TR" dirty="0"/>
                        <a:t>false</a:t>
                      </a:r>
                    </a:p>
                  </a:txBody>
                  <a:tcPr anchor="ctr"/>
                </a:tc>
                <a:extLst>
                  <a:ext uri="{0D108BD9-81ED-4DB2-BD59-A6C34878D82A}">
                    <a16:rowId xmlns="" xmlns:a16="http://schemas.microsoft.com/office/drawing/2014/main" val="10001"/>
                  </a:ext>
                </a:extLst>
              </a:tr>
              <a:tr h="444503">
                <a:tc>
                  <a:txBody>
                    <a:bodyPr/>
                    <a:lstStyle/>
                    <a:p>
                      <a:r>
                        <a:rPr lang="tr-TR" dirty="0"/>
                        <a:t>true</a:t>
                      </a:r>
                    </a:p>
                  </a:txBody>
                  <a:tcPr anchor="ctr"/>
                </a:tc>
                <a:tc>
                  <a:txBody>
                    <a:bodyPr/>
                    <a:lstStyle/>
                    <a:p>
                      <a:r>
                        <a:rPr lang="tr-TR" dirty="0"/>
                        <a:t>1</a:t>
                      </a:r>
                    </a:p>
                  </a:txBody>
                  <a:tcPr anchor="ctr"/>
                </a:tc>
                <a:tc>
                  <a:txBody>
                    <a:bodyPr/>
                    <a:lstStyle/>
                    <a:p>
                      <a:r>
                        <a:rPr lang="tr-TR" dirty="0"/>
                        <a:t>"true"</a:t>
                      </a:r>
                    </a:p>
                  </a:txBody>
                  <a:tcPr anchor="ctr"/>
                </a:tc>
                <a:tc>
                  <a:txBody>
                    <a:bodyPr/>
                    <a:lstStyle/>
                    <a:p>
                      <a:r>
                        <a:rPr lang="tr-TR" dirty="0"/>
                        <a:t>true</a:t>
                      </a:r>
                    </a:p>
                  </a:txBody>
                  <a:tcPr anchor="ctr"/>
                </a:tc>
                <a:extLst>
                  <a:ext uri="{0D108BD9-81ED-4DB2-BD59-A6C34878D82A}">
                    <a16:rowId xmlns="" xmlns:a16="http://schemas.microsoft.com/office/drawing/2014/main" val="10002"/>
                  </a:ext>
                </a:extLst>
              </a:tr>
              <a:tr h="444503">
                <a:tc>
                  <a:txBody>
                    <a:bodyPr/>
                    <a:lstStyle/>
                    <a:p>
                      <a:r>
                        <a:rPr lang="tr-TR" dirty="0"/>
                        <a:t>0</a:t>
                      </a:r>
                    </a:p>
                  </a:txBody>
                  <a:tcPr anchor="ctr"/>
                </a:tc>
                <a:tc>
                  <a:txBody>
                    <a:bodyPr/>
                    <a:lstStyle/>
                    <a:p>
                      <a:r>
                        <a:rPr lang="tr-TR" dirty="0"/>
                        <a:t>0</a:t>
                      </a:r>
                    </a:p>
                  </a:txBody>
                  <a:tcPr anchor="ctr"/>
                </a:tc>
                <a:tc>
                  <a:txBody>
                    <a:bodyPr/>
                    <a:lstStyle/>
                    <a:p>
                      <a:r>
                        <a:rPr lang="tr-TR" dirty="0"/>
                        <a:t>"0"</a:t>
                      </a:r>
                    </a:p>
                  </a:txBody>
                  <a:tcPr anchor="ctr"/>
                </a:tc>
                <a:tc>
                  <a:txBody>
                    <a:bodyPr/>
                    <a:lstStyle/>
                    <a:p>
                      <a:r>
                        <a:rPr lang="tr-TR" dirty="0"/>
                        <a:t>false</a:t>
                      </a:r>
                    </a:p>
                  </a:txBody>
                  <a:tcPr anchor="ctr"/>
                </a:tc>
                <a:extLst>
                  <a:ext uri="{0D108BD9-81ED-4DB2-BD59-A6C34878D82A}">
                    <a16:rowId xmlns="" xmlns:a16="http://schemas.microsoft.com/office/drawing/2014/main" val="10003"/>
                  </a:ext>
                </a:extLst>
              </a:tr>
              <a:tr h="444503">
                <a:tc>
                  <a:txBody>
                    <a:bodyPr/>
                    <a:lstStyle/>
                    <a:p>
                      <a:r>
                        <a:rPr lang="tr-TR" dirty="0"/>
                        <a:t>1</a:t>
                      </a:r>
                    </a:p>
                  </a:txBody>
                  <a:tcPr anchor="ctr"/>
                </a:tc>
                <a:tc>
                  <a:txBody>
                    <a:bodyPr/>
                    <a:lstStyle/>
                    <a:p>
                      <a:r>
                        <a:rPr lang="tr-TR" dirty="0"/>
                        <a:t>1</a:t>
                      </a:r>
                    </a:p>
                  </a:txBody>
                  <a:tcPr anchor="ctr"/>
                </a:tc>
                <a:tc>
                  <a:txBody>
                    <a:bodyPr/>
                    <a:lstStyle/>
                    <a:p>
                      <a:r>
                        <a:rPr lang="tr-TR" dirty="0"/>
                        <a:t>"1"</a:t>
                      </a:r>
                    </a:p>
                  </a:txBody>
                  <a:tcPr anchor="ctr"/>
                </a:tc>
                <a:tc>
                  <a:txBody>
                    <a:bodyPr/>
                    <a:lstStyle/>
                    <a:p>
                      <a:r>
                        <a:rPr lang="tr-TR" dirty="0"/>
                        <a:t>true</a:t>
                      </a:r>
                    </a:p>
                  </a:txBody>
                  <a:tcPr anchor="ctr"/>
                </a:tc>
                <a:extLst>
                  <a:ext uri="{0D108BD9-81ED-4DB2-BD59-A6C34878D82A}">
                    <a16:rowId xmlns="" xmlns:a16="http://schemas.microsoft.com/office/drawing/2014/main" val="10004"/>
                  </a:ext>
                </a:extLst>
              </a:tr>
              <a:tr h="444503">
                <a:tc>
                  <a:txBody>
                    <a:bodyPr/>
                    <a:lstStyle/>
                    <a:p>
                      <a:r>
                        <a:rPr lang="tr-TR" dirty="0"/>
                        <a:t>"0"</a:t>
                      </a:r>
                    </a:p>
                  </a:txBody>
                  <a:tcPr anchor="ctr"/>
                </a:tc>
                <a:tc>
                  <a:txBody>
                    <a:bodyPr/>
                    <a:lstStyle/>
                    <a:p>
                      <a:r>
                        <a:rPr lang="tr-TR" dirty="0"/>
                        <a:t>0</a:t>
                      </a:r>
                    </a:p>
                  </a:txBody>
                  <a:tcPr anchor="ctr"/>
                </a:tc>
                <a:tc>
                  <a:txBody>
                    <a:bodyPr/>
                    <a:lstStyle/>
                    <a:p>
                      <a:r>
                        <a:rPr lang="tr-TR" dirty="0"/>
                        <a:t>"0"</a:t>
                      </a:r>
                    </a:p>
                  </a:txBody>
                  <a:tcPr anchor="ctr"/>
                </a:tc>
                <a:tc>
                  <a:txBody>
                    <a:bodyPr/>
                    <a:lstStyle/>
                    <a:p>
                      <a:r>
                        <a:rPr lang="tr-TR" dirty="0"/>
                        <a:t>true</a:t>
                      </a:r>
                    </a:p>
                  </a:txBody>
                  <a:tcPr anchor="ctr"/>
                </a:tc>
                <a:extLst>
                  <a:ext uri="{0D108BD9-81ED-4DB2-BD59-A6C34878D82A}">
                    <a16:rowId xmlns="" xmlns:a16="http://schemas.microsoft.com/office/drawing/2014/main" val="10005"/>
                  </a:ext>
                </a:extLst>
              </a:tr>
              <a:tr h="444503">
                <a:tc>
                  <a:txBody>
                    <a:bodyPr/>
                    <a:lstStyle/>
                    <a:p>
                      <a:r>
                        <a:rPr lang="tr-TR" dirty="0"/>
                        <a:t>"000"</a:t>
                      </a:r>
                    </a:p>
                  </a:txBody>
                  <a:tcPr anchor="ctr"/>
                </a:tc>
                <a:tc>
                  <a:txBody>
                    <a:bodyPr/>
                    <a:lstStyle/>
                    <a:p>
                      <a:r>
                        <a:rPr lang="tr-TR" dirty="0"/>
                        <a:t>0</a:t>
                      </a:r>
                    </a:p>
                  </a:txBody>
                  <a:tcPr anchor="ctr"/>
                </a:tc>
                <a:tc>
                  <a:txBody>
                    <a:bodyPr/>
                    <a:lstStyle/>
                    <a:p>
                      <a:r>
                        <a:rPr lang="tr-TR" dirty="0"/>
                        <a:t>"000"</a:t>
                      </a:r>
                    </a:p>
                  </a:txBody>
                  <a:tcPr anchor="ctr"/>
                </a:tc>
                <a:tc>
                  <a:txBody>
                    <a:bodyPr/>
                    <a:lstStyle/>
                    <a:p>
                      <a:r>
                        <a:rPr lang="tr-TR" dirty="0"/>
                        <a:t>true</a:t>
                      </a:r>
                    </a:p>
                  </a:txBody>
                  <a:tcPr anchor="ctr"/>
                </a:tc>
                <a:extLst>
                  <a:ext uri="{0D108BD9-81ED-4DB2-BD59-A6C34878D82A}">
                    <a16:rowId xmlns="" xmlns:a16="http://schemas.microsoft.com/office/drawing/2014/main" val="10006"/>
                  </a:ext>
                </a:extLst>
              </a:tr>
              <a:tr h="444503">
                <a:tc>
                  <a:txBody>
                    <a:bodyPr/>
                    <a:lstStyle/>
                    <a:p>
                      <a:r>
                        <a:rPr lang="tr-TR" dirty="0"/>
                        <a:t>"1"</a:t>
                      </a:r>
                    </a:p>
                  </a:txBody>
                  <a:tcPr anchor="ctr"/>
                </a:tc>
                <a:tc>
                  <a:txBody>
                    <a:bodyPr/>
                    <a:lstStyle/>
                    <a:p>
                      <a:r>
                        <a:rPr lang="tr-TR" dirty="0"/>
                        <a:t>1</a:t>
                      </a:r>
                    </a:p>
                  </a:txBody>
                  <a:tcPr anchor="ctr"/>
                </a:tc>
                <a:tc>
                  <a:txBody>
                    <a:bodyPr/>
                    <a:lstStyle/>
                    <a:p>
                      <a:r>
                        <a:rPr lang="tr-TR" dirty="0"/>
                        <a:t>"1"</a:t>
                      </a:r>
                    </a:p>
                  </a:txBody>
                  <a:tcPr anchor="ctr"/>
                </a:tc>
                <a:tc>
                  <a:txBody>
                    <a:bodyPr/>
                    <a:lstStyle/>
                    <a:p>
                      <a:r>
                        <a:rPr lang="tr-TR" dirty="0"/>
                        <a:t>true</a:t>
                      </a:r>
                    </a:p>
                  </a:txBody>
                  <a:tcPr anchor="ctr"/>
                </a:tc>
                <a:extLst>
                  <a:ext uri="{0D108BD9-81ED-4DB2-BD59-A6C34878D82A}">
                    <a16:rowId xmlns="" xmlns:a16="http://schemas.microsoft.com/office/drawing/2014/main" val="10007"/>
                  </a:ext>
                </a:extLst>
              </a:tr>
              <a:tr h="444503">
                <a:tc>
                  <a:txBody>
                    <a:bodyPr/>
                    <a:lstStyle/>
                    <a:p>
                      <a:r>
                        <a:rPr lang="tr-TR" dirty="0"/>
                        <a:t>NaN</a:t>
                      </a:r>
                    </a:p>
                  </a:txBody>
                  <a:tcPr anchor="ctr"/>
                </a:tc>
                <a:tc>
                  <a:txBody>
                    <a:bodyPr/>
                    <a:lstStyle/>
                    <a:p>
                      <a:r>
                        <a:rPr lang="tr-TR" dirty="0"/>
                        <a:t>NaN</a:t>
                      </a:r>
                    </a:p>
                  </a:txBody>
                  <a:tcPr anchor="ctr"/>
                </a:tc>
                <a:tc>
                  <a:txBody>
                    <a:bodyPr/>
                    <a:lstStyle/>
                    <a:p>
                      <a:r>
                        <a:rPr lang="tr-TR" dirty="0"/>
                        <a:t>"NaN"</a:t>
                      </a:r>
                    </a:p>
                  </a:txBody>
                  <a:tcPr anchor="ctr"/>
                </a:tc>
                <a:tc>
                  <a:txBody>
                    <a:bodyPr/>
                    <a:lstStyle/>
                    <a:p>
                      <a:r>
                        <a:rPr lang="tr-TR" dirty="0"/>
                        <a:t>false</a:t>
                      </a:r>
                    </a:p>
                  </a:txBody>
                  <a:tcPr anchor="ctr"/>
                </a:tc>
                <a:extLst>
                  <a:ext uri="{0D108BD9-81ED-4DB2-BD59-A6C34878D82A}">
                    <a16:rowId xmlns="" xmlns:a16="http://schemas.microsoft.com/office/drawing/2014/main" val="10008"/>
                  </a:ext>
                </a:extLst>
              </a:tr>
              <a:tr h="444503">
                <a:tc>
                  <a:txBody>
                    <a:bodyPr/>
                    <a:lstStyle/>
                    <a:p>
                      <a:r>
                        <a:rPr lang="tr-TR" dirty="0"/>
                        <a:t>Infinity</a:t>
                      </a:r>
                    </a:p>
                  </a:txBody>
                  <a:tcPr anchor="ctr"/>
                </a:tc>
                <a:tc>
                  <a:txBody>
                    <a:bodyPr/>
                    <a:lstStyle/>
                    <a:p>
                      <a:r>
                        <a:rPr lang="tr-TR" dirty="0"/>
                        <a:t>Infinity</a:t>
                      </a:r>
                    </a:p>
                  </a:txBody>
                  <a:tcPr anchor="ctr"/>
                </a:tc>
                <a:tc>
                  <a:txBody>
                    <a:bodyPr/>
                    <a:lstStyle/>
                    <a:p>
                      <a:r>
                        <a:rPr lang="tr-TR" dirty="0"/>
                        <a:t>"Infinity"</a:t>
                      </a:r>
                    </a:p>
                  </a:txBody>
                  <a:tcPr anchor="ctr"/>
                </a:tc>
                <a:tc>
                  <a:txBody>
                    <a:bodyPr/>
                    <a:lstStyle/>
                    <a:p>
                      <a:r>
                        <a:rPr lang="tr-TR" dirty="0"/>
                        <a:t>true</a:t>
                      </a:r>
                    </a:p>
                  </a:txBody>
                  <a:tcPr anchor="ctr"/>
                </a:tc>
                <a:extLst>
                  <a:ext uri="{0D108BD9-81ED-4DB2-BD59-A6C34878D82A}">
                    <a16:rowId xmlns="" xmlns:a16="http://schemas.microsoft.com/office/drawing/2014/main" val="10009"/>
                  </a:ext>
                </a:extLst>
              </a:tr>
              <a:tr h="444503">
                <a:tc>
                  <a:txBody>
                    <a:bodyPr/>
                    <a:lstStyle/>
                    <a:p>
                      <a:r>
                        <a:rPr lang="tr-TR" dirty="0"/>
                        <a:t>-Infinity</a:t>
                      </a:r>
                    </a:p>
                  </a:txBody>
                  <a:tcPr anchor="ctr"/>
                </a:tc>
                <a:tc>
                  <a:txBody>
                    <a:bodyPr/>
                    <a:lstStyle/>
                    <a:p>
                      <a:r>
                        <a:rPr lang="tr-TR" dirty="0"/>
                        <a:t>-Infinity</a:t>
                      </a:r>
                    </a:p>
                  </a:txBody>
                  <a:tcPr anchor="ctr"/>
                </a:tc>
                <a:tc>
                  <a:txBody>
                    <a:bodyPr/>
                    <a:lstStyle/>
                    <a:p>
                      <a:r>
                        <a:rPr lang="tr-TR" dirty="0"/>
                        <a:t>"-Infinity"</a:t>
                      </a:r>
                    </a:p>
                  </a:txBody>
                  <a:tcPr anchor="ctr"/>
                </a:tc>
                <a:tc>
                  <a:txBody>
                    <a:bodyPr/>
                    <a:lstStyle/>
                    <a:p>
                      <a:r>
                        <a:rPr lang="tr-TR" dirty="0"/>
                        <a:t>true</a:t>
                      </a:r>
                    </a:p>
                  </a:txBody>
                  <a:tcPr anchor="ctr"/>
                </a:tc>
                <a:extLst>
                  <a:ext uri="{0D108BD9-81ED-4DB2-BD59-A6C34878D82A}">
                    <a16:rowId xmlns="" xmlns:a16="http://schemas.microsoft.com/office/drawing/2014/main" val="10010"/>
                  </a:ext>
                </a:extLst>
              </a:tr>
              <a:tr h="444503">
                <a:tc>
                  <a:txBody>
                    <a:bodyPr/>
                    <a:lstStyle/>
                    <a:p>
                      <a:r>
                        <a:rPr lang="tr-TR" dirty="0"/>
                        <a:t>""</a:t>
                      </a:r>
                    </a:p>
                  </a:txBody>
                  <a:tcPr anchor="ctr"/>
                </a:tc>
                <a:tc>
                  <a:txBody>
                    <a:bodyPr/>
                    <a:lstStyle/>
                    <a:p>
                      <a:r>
                        <a:rPr lang="tr-TR" dirty="0"/>
                        <a:t>0</a:t>
                      </a:r>
                    </a:p>
                  </a:txBody>
                  <a:tcPr anchor="ctr"/>
                </a:tc>
                <a:tc>
                  <a:txBody>
                    <a:bodyPr/>
                    <a:lstStyle/>
                    <a:p>
                      <a:r>
                        <a:rPr lang="tr-TR" dirty="0"/>
                        <a:t>""</a:t>
                      </a:r>
                    </a:p>
                  </a:txBody>
                  <a:tcPr anchor="ctr"/>
                </a:tc>
                <a:tc>
                  <a:txBody>
                    <a:bodyPr/>
                    <a:lstStyle/>
                    <a:p>
                      <a:r>
                        <a:rPr lang="tr-TR" dirty="0"/>
                        <a:t>false</a:t>
                      </a:r>
                    </a:p>
                  </a:txBody>
                  <a:tcPr anchor="ctr"/>
                </a:tc>
                <a:extLst>
                  <a:ext uri="{0D108BD9-81ED-4DB2-BD59-A6C34878D82A}">
                    <a16:rowId xmlns="" xmlns:a16="http://schemas.microsoft.com/office/drawing/2014/main" val="10011"/>
                  </a:ext>
                </a:extLst>
              </a:tr>
              <a:tr h="444503">
                <a:tc>
                  <a:txBody>
                    <a:bodyPr/>
                    <a:lstStyle/>
                    <a:p>
                      <a:r>
                        <a:rPr lang="tr-TR" dirty="0"/>
                        <a:t>"20"</a:t>
                      </a:r>
                    </a:p>
                  </a:txBody>
                  <a:tcPr anchor="ctr"/>
                </a:tc>
                <a:tc>
                  <a:txBody>
                    <a:bodyPr/>
                    <a:lstStyle/>
                    <a:p>
                      <a:r>
                        <a:rPr lang="tr-TR" dirty="0"/>
                        <a:t>20</a:t>
                      </a:r>
                    </a:p>
                  </a:txBody>
                  <a:tcPr anchor="ctr"/>
                </a:tc>
                <a:tc>
                  <a:txBody>
                    <a:bodyPr/>
                    <a:lstStyle/>
                    <a:p>
                      <a:r>
                        <a:rPr lang="tr-TR" dirty="0"/>
                        <a:t>"20"</a:t>
                      </a:r>
                    </a:p>
                  </a:txBody>
                  <a:tcPr anchor="ctr"/>
                </a:tc>
                <a:tc>
                  <a:txBody>
                    <a:bodyPr/>
                    <a:lstStyle/>
                    <a:p>
                      <a:r>
                        <a:rPr lang="tr-TR" dirty="0"/>
                        <a:t>true</a:t>
                      </a:r>
                    </a:p>
                  </a:txBody>
                  <a:tcPr anchor="ctr"/>
                </a:tc>
                <a:extLst>
                  <a:ext uri="{0D108BD9-81ED-4DB2-BD59-A6C34878D82A}">
                    <a16:rowId xmlns="" xmlns:a16="http://schemas.microsoft.com/office/drawing/2014/main" val="10012"/>
                  </a:ext>
                </a:extLst>
              </a:tr>
              <a:tr h="444503">
                <a:tc>
                  <a:txBody>
                    <a:bodyPr/>
                    <a:lstStyle/>
                    <a:p>
                      <a:r>
                        <a:rPr lang="tr-TR" dirty="0"/>
                        <a:t>"twenty"</a:t>
                      </a:r>
                    </a:p>
                  </a:txBody>
                  <a:tcPr anchor="ctr"/>
                </a:tc>
                <a:tc>
                  <a:txBody>
                    <a:bodyPr/>
                    <a:lstStyle/>
                    <a:p>
                      <a:r>
                        <a:rPr lang="tr-TR" dirty="0"/>
                        <a:t>NaN</a:t>
                      </a:r>
                    </a:p>
                  </a:txBody>
                  <a:tcPr anchor="ctr"/>
                </a:tc>
                <a:tc>
                  <a:txBody>
                    <a:bodyPr/>
                    <a:lstStyle/>
                    <a:p>
                      <a:r>
                        <a:rPr lang="tr-TR" dirty="0"/>
                        <a:t>"twenty"</a:t>
                      </a:r>
                    </a:p>
                  </a:txBody>
                  <a:tcPr anchor="ctr"/>
                </a:tc>
                <a:tc>
                  <a:txBody>
                    <a:bodyPr/>
                    <a:lstStyle/>
                    <a:p>
                      <a:r>
                        <a:rPr lang="tr-TR" dirty="0"/>
                        <a:t>true</a:t>
                      </a:r>
                    </a:p>
                  </a:txBody>
                  <a:tcPr anchor="ctr"/>
                </a:tc>
                <a:extLst>
                  <a:ext uri="{0D108BD9-81ED-4DB2-BD59-A6C34878D82A}">
                    <a16:rowId xmlns="" xmlns:a16="http://schemas.microsoft.com/office/drawing/2014/main" val="1001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İçerik Yer Tutucusu"/>
          <p:cNvGraphicFramePr>
            <a:graphicFrameLocks noGrp="1"/>
          </p:cNvGraphicFramePr>
          <p:nvPr>
            <p:ph idx="1"/>
          </p:nvPr>
        </p:nvGraphicFramePr>
        <p:xfrm>
          <a:off x="236496" y="214290"/>
          <a:ext cx="11644396" cy="4640607"/>
        </p:xfrm>
        <a:graphic>
          <a:graphicData uri="http://schemas.openxmlformats.org/drawingml/2006/table">
            <a:tbl>
              <a:tblPr firstRow="1" bandRow="1">
                <a:tableStyleId>{68D230F3-CF80-4859-8CE7-A43EE81993B5}</a:tableStyleId>
              </a:tblPr>
              <a:tblGrid>
                <a:gridCol w="2911099">
                  <a:extLst>
                    <a:ext uri="{9D8B030D-6E8A-4147-A177-3AD203B41FA5}">
                      <a16:colId xmlns="" xmlns:a16="http://schemas.microsoft.com/office/drawing/2014/main" val="20000"/>
                    </a:ext>
                  </a:extLst>
                </a:gridCol>
                <a:gridCol w="2911099">
                  <a:extLst>
                    <a:ext uri="{9D8B030D-6E8A-4147-A177-3AD203B41FA5}">
                      <a16:colId xmlns="" xmlns:a16="http://schemas.microsoft.com/office/drawing/2014/main" val="20001"/>
                    </a:ext>
                  </a:extLst>
                </a:gridCol>
                <a:gridCol w="2911099">
                  <a:extLst>
                    <a:ext uri="{9D8B030D-6E8A-4147-A177-3AD203B41FA5}">
                      <a16:colId xmlns="" xmlns:a16="http://schemas.microsoft.com/office/drawing/2014/main" val="20002"/>
                    </a:ext>
                  </a:extLst>
                </a:gridCol>
                <a:gridCol w="2911099">
                  <a:extLst>
                    <a:ext uri="{9D8B030D-6E8A-4147-A177-3AD203B41FA5}">
                      <a16:colId xmlns="" xmlns:a16="http://schemas.microsoft.com/office/drawing/2014/main" val="20003"/>
                    </a:ext>
                  </a:extLst>
                </a:gridCol>
              </a:tblGrid>
              <a:tr h="444503">
                <a:tc>
                  <a:txBody>
                    <a:bodyPr/>
                    <a:lstStyle/>
                    <a:p>
                      <a:r>
                        <a:rPr lang="tr-TR" b="0" dirty="0"/>
                        <a:t>Original</a:t>
                      </a:r>
                      <a:br>
                        <a:rPr lang="tr-TR" b="0" dirty="0"/>
                      </a:br>
                      <a:r>
                        <a:rPr lang="tr-TR" b="0" dirty="0"/>
                        <a:t>Value</a:t>
                      </a:r>
                    </a:p>
                  </a:txBody>
                  <a:tcPr anchor="ctr"/>
                </a:tc>
                <a:tc>
                  <a:txBody>
                    <a:bodyPr/>
                    <a:lstStyle/>
                    <a:p>
                      <a:r>
                        <a:rPr lang="tr-TR" b="0" dirty="0"/>
                        <a:t>Converted</a:t>
                      </a:r>
                      <a:br>
                        <a:rPr lang="tr-TR" b="0" dirty="0"/>
                      </a:br>
                      <a:r>
                        <a:rPr lang="tr-TR" b="0" dirty="0"/>
                        <a:t>to Number</a:t>
                      </a:r>
                    </a:p>
                  </a:txBody>
                  <a:tcPr anchor="ctr"/>
                </a:tc>
                <a:tc>
                  <a:txBody>
                    <a:bodyPr/>
                    <a:lstStyle/>
                    <a:p>
                      <a:r>
                        <a:rPr lang="tr-TR" b="0" dirty="0"/>
                        <a:t>Converted</a:t>
                      </a:r>
                      <a:br>
                        <a:rPr lang="tr-TR" b="0" dirty="0"/>
                      </a:br>
                      <a:r>
                        <a:rPr lang="tr-TR" b="0" dirty="0"/>
                        <a:t>to String</a:t>
                      </a:r>
                    </a:p>
                  </a:txBody>
                  <a:tcPr anchor="ctr"/>
                </a:tc>
                <a:tc>
                  <a:txBody>
                    <a:bodyPr/>
                    <a:lstStyle/>
                    <a:p>
                      <a:r>
                        <a:rPr lang="tr-TR" b="0" dirty="0"/>
                        <a:t>Converted</a:t>
                      </a:r>
                      <a:br>
                        <a:rPr lang="tr-TR" b="0" dirty="0"/>
                      </a:br>
                      <a:r>
                        <a:rPr lang="tr-TR" b="0" dirty="0"/>
                        <a:t>to Boolean</a:t>
                      </a:r>
                    </a:p>
                  </a:txBody>
                  <a:tcPr anchor="ctr"/>
                </a:tc>
                <a:extLst>
                  <a:ext uri="{0D108BD9-81ED-4DB2-BD59-A6C34878D82A}">
                    <a16:rowId xmlns="" xmlns:a16="http://schemas.microsoft.com/office/drawing/2014/main" val="10000"/>
                  </a:ext>
                </a:extLst>
              </a:tr>
              <a:tr h="444503">
                <a:tc>
                  <a:txBody>
                    <a:bodyPr/>
                    <a:lstStyle/>
                    <a:p>
                      <a:r>
                        <a:rPr lang="tr-TR" dirty="0"/>
                        <a:t>[ ]</a:t>
                      </a:r>
                    </a:p>
                  </a:txBody>
                  <a:tcPr anchor="ctr"/>
                </a:tc>
                <a:tc>
                  <a:txBody>
                    <a:bodyPr/>
                    <a:lstStyle/>
                    <a:p>
                      <a:r>
                        <a:rPr lang="tr-TR" dirty="0"/>
                        <a:t>0</a:t>
                      </a:r>
                    </a:p>
                  </a:txBody>
                  <a:tcPr anchor="ctr"/>
                </a:tc>
                <a:tc>
                  <a:txBody>
                    <a:bodyPr/>
                    <a:lstStyle/>
                    <a:p>
                      <a:r>
                        <a:rPr lang="tr-TR" dirty="0"/>
                        <a:t>""</a:t>
                      </a:r>
                    </a:p>
                  </a:txBody>
                  <a:tcPr anchor="ctr"/>
                </a:tc>
                <a:tc>
                  <a:txBody>
                    <a:bodyPr/>
                    <a:lstStyle/>
                    <a:p>
                      <a:r>
                        <a:rPr lang="tr-TR" dirty="0"/>
                        <a:t>true</a:t>
                      </a:r>
                    </a:p>
                  </a:txBody>
                  <a:tcPr anchor="ctr"/>
                </a:tc>
                <a:extLst>
                  <a:ext uri="{0D108BD9-81ED-4DB2-BD59-A6C34878D82A}">
                    <a16:rowId xmlns="" xmlns:a16="http://schemas.microsoft.com/office/drawing/2014/main" val="10001"/>
                  </a:ext>
                </a:extLst>
              </a:tr>
              <a:tr h="444503">
                <a:tc>
                  <a:txBody>
                    <a:bodyPr/>
                    <a:lstStyle/>
                    <a:p>
                      <a:r>
                        <a:rPr lang="tr-TR" dirty="0"/>
                        <a:t>[20]</a:t>
                      </a:r>
                    </a:p>
                  </a:txBody>
                  <a:tcPr anchor="ctr"/>
                </a:tc>
                <a:tc>
                  <a:txBody>
                    <a:bodyPr/>
                    <a:lstStyle/>
                    <a:p>
                      <a:r>
                        <a:rPr lang="tr-TR" dirty="0"/>
                        <a:t>20</a:t>
                      </a:r>
                    </a:p>
                  </a:txBody>
                  <a:tcPr anchor="ctr"/>
                </a:tc>
                <a:tc>
                  <a:txBody>
                    <a:bodyPr/>
                    <a:lstStyle/>
                    <a:p>
                      <a:r>
                        <a:rPr lang="tr-TR" dirty="0"/>
                        <a:t>"20"</a:t>
                      </a:r>
                    </a:p>
                  </a:txBody>
                  <a:tcPr anchor="ctr"/>
                </a:tc>
                <a:tc>
                  <a:txBody>
                    <a:bodyPr/>
                    <a:lstStyle/>
                    <a:p>
                      <a:r>
                        <a:rPr lang="tr-TR" dirty="0"/>
                        <a:t>true</a:t>
                      </a:r>
                    </a:p>
                  </a:txBody>
                  <a:tcPr anchor="ctr"/>
                </a:tc>
                <a:extLst>
                  <a:ext uri="{0D108BD9-81ED-4DB2-BD59-A6C34878D82A}">
                    <a16:rowId xmlns="" xmlns:a16="http://schemas.microsoft.com/office/drawing/2014/main" val="10002"/>
                  </a:ext>
                </a:extLst>
              </a:tr>
              <a:tr h="444503">
                <a:tc>
                  <a:txBody>
                    <a:bodyPr/>
                    <a:lstStyle/>
                    <a:p>
                      <a:r>
                        <a:rPr lang="tr-TR" dirty="0"/>
                        <a:t>[10,20]</a:t>
                      </a:r>
                    </a:p>
                  </a:txBody>
                  <a:tcPr anchor="ctr"/>
                </a:tc>
                <a:tc>
                  <a:txBody>
                    <a:bodyPr/>
                    <a:lstStyle/>
                    <a:p>
                      <a:r>
                        <a:rPr lang="tr-TR" dirty="0"/>
                        <a:t>NaN</a:t>
                      </a:r>
                    </a:p>
                  </a:txBody>
                  <a:tcPr anchor="ctr"/>
                </a:tc>
                <a:tc>
                  <a:txBody>
                    <a:bodyPr/>
                    <a:lstStyle/>
                    <a:p>
                      <a:r>
                        <a:rPr lang="tr-TR" dirty="0"/>
                        <a:t>"10,20"</a:t>
                      </a:r>
                    </a:p>
                  </a:txBody>
                  <a:tcPr anchor="ctr"/>
                </a:tc>
                <a:tc>
                  <a:txBody>
                    <a:bodyPr/>
                    <a:lstStyle/>
                    <a:p>
                      <a:r>
                        <a:rPr lang="tr-TR" dirty="0"/>
                        <a:t>true</a:t>
                      </a:r>
                    </a:p>
                  </a:txBody>
                  <a:tcPr anchor="ctr"/>
                </a:tc>
                <a:extLst>
                  <a:ext uri="{0D108BD9-81ED-4DB2-BD59-A6C34878D82A}">
                    <a16:rowId xmlns="" xmlns:a16="http://schemas.microsoft.com/office/drawing/2014/main" val="10003"/>
                  </a:ext>
                </a:extLst>
              </a:tr>
              <a:tr h="444503">
                <a:tc>
                  <a:txBody>
                    <a:bodyPr/>
                    <a:lstStyle/>
                    <a:p>
                      <a:r>
                        <a:rPr lang="tr-TR" dirty="0"/>
                        <a:t>["twenty"]</a:t>
                      </a:r>
                    </a:p>
                  </a:txBody>
                  <a:tcPr anchor="ctr"/>
                </a:tc>
                <a:tc>
                  <a:txBody>
                    <a:bodyPr/>
                    <a:lstStyle/>
                    <a:p>
                      <a:r>
                        <a:rPr lang="tr-TR" dirty="0"/>
                        <a:t>NaN</a:t>
                      </a:r>
                    </a:p>
                  </a:txBody>
                  <a:tcPr anchor="ctr"/>
                </a:tc>
                <a:tc>
                  <a:txBody>
                    <a:bodyPr/>
                    <a:lstStyle/>
                    <a:p>
                      <a:r>
                        <a:rPr lang="tr-TR" dirty="0"/>
                        <a:t>"twenty"</a:t>
                      </a:r>
                    </a:p>
                  </a:txBody>
                  <a:tcPr anchor="ctr"/>
                </a:tc>
                <a:tc>
                  <a:txBody>
                    <a:bodyPr/>
                    <a:lstStyle/>
                    <a:p>
                      <a:r>
                        <a:rPr lang="tr-TR" dirty="0"/>
                        <a:t>true</a:t>
                      </a:r>
                    </a:p>
                  </a:txBody>
                  <a:tcPr anchor="ctr"/>
                </a:tc>
                <a:extLst>
                  <a:ext uri="{0D108BD9-81ED-4DB2-BD59-A6C34878D82A}">
                    <a16:rowId xmlns="" xmlns:a16="http://schemas.microsoft.com/office/drawing/2014/main" val="10004"/>
                  </a:ext>
                </a:extLst>
              </a:tr>
              <a:tr h="444503">
                <a:tc>
                  <a:txBody>
                    <a:bodyPr/>
                    <a:lstStyle/>
                    <a:p>
                      <a:r>
                        <a:rPr lang="tr-TR" dirty="0"/>
                        <a:t>["ten","twenty"]</a:t>
                      </a:r>
                    </a:p>
                  </a:txBody>
                  <a:tcPr anchor="ctr"/>
                </a:tc>
                <a:tc>
                  <a:txBody>
                    <a:bodyPr/>
                    <a:lstStyle/>
                    <a:p>
                      <a:r>
                        <a:rPr lang="tr-TR" dirty="0"/>
                        <a:t>NaN</a:t>
                      </a:r>
                    </a:p>
                  </a:txBody>
                  <a:tcPr anchor="ctr"/>
                </a:tc>
                <a:tc>
                  <a:txBody>
                    <a:bodyPr/>
                    <a:lstStyle/>
                    <a:p>
                      <a:r>
                        <a:rPr lang="tr-TR" dirty="0"/>
                        <a:t>"ten,twenty"</a:t>
                      </a:r>
                    </a:p>
                  </a:txBody>
                  <a:tcPr anchor="ctr"/>
                </a:tc>
                <a:tc>
                  <a:txBody>
                    <a:bodyPr/>
                    <a:lstStyle/>
                    <a:p>
                      <a:r>
                        <a:rPr lang="tr-TR" dirty="0"/>
                        <a:t>true</a:t>
                      </a:r>
                    </a:p>
                  </a:txBody>
                  <a:tcPr anchor="ctr"/>
                </a:tc>
                <a:extLst>
                  <a:ext uri="{0D108BD9-81ED-4DB2-BD59-A6C34878D82A}">
                    <a16:rowId xmlns="" xmlns:a16="http://schemas.microsoft.com/office/drawing/2014/main" val="10005"/>
                  </a:ext>
                </a:extLst>
              </a:tr>
              <a:tr h="444503">
                <a:tc>
                  <a:txBody>
                    <a:bodyPr/>
                    <a:lstStyle/>
                    <a:p>
                      <a:r>
                        <a:rPr lang="tr-TR" dirty="0"/>
                        <a:t>function(){}</a:t>
                      </a:r>
                    </a:p>
                  </a:txBody>
                  <a:tcPr anchor="ctr"/>
                </a:tc>
                <a:tc>
                  <a:txBody>
                    <a:bodyPr/>
                    <a:lstStyle/>
                    <a:p>
                      <a:r>
                        <a:rPr lang="tr-TR" dirty="0"/>
                        <a:t>NaN</a:t>
                      </a:r>
                    </a:p>
                  </a:txBody>
                  <a:tcPr anchor="ctr"/>
                </a:tc>
                <a:tc>
                  <a:txBody>
                    <a:bodyPr/>
                    <a:lstStyle/>
                    <a:p>
                      <a:r>
                        <a:rPr lang="tr-TR" dirty="0"/>
                        <a:t>"function(){}"</a:t>
                      </a:r>
                    </a:p>
                  </a:txBody>
                  <a:tcPr anchor="ctr"/>
                </a:tc>
                <a:tc>
                  <a:txBody>
                    <a:bodyPr/>
                    <a:lstStyle/>
                    <a:p>
                      <a:r>
                        <a:rPr lang="tr-TR" dirty="0"/>
                        <a:t>true</a:t>
                      </a:r>
                    </a:p>
                  </a:txBody>
                  <a:tcPr anchor="ctr"/>
                </a:tc>
                <a:extLst>
                  <a:ext uri="{0D108BD9-81ED-4DB2-BD59-A6C34878D82A}">
                    <a16:rowId xmlns="" xmlns:a16="http://schemas.microsoft.com/office/drawing/2014/main" val="10006"/>
                  </a:ext>
                </a:extLst>
              </a:tr>
              <a:tr h="444503">
                <a:tc>
                  <a:txBody>
                    <a:bodyPr/>
                    <a:lstStyle/>
                    <a:p>
                      <a:r>
                        <a:rPr lang="tr-TR" dirty="0"/>
                        <a:t>{ }</a:t>
                      </a:r>
                    </a:p>
                  </a:txBody>
                  <a:tcPr anchor="ctr"/>
                </a:tc>
                <a:tc>
                  <a:txBody>
                    <a:bodyPr/>
                    <a:lstStyle/>
                    <a:p>
                      <a:r>
                        <a:rPr lang="tr-TR" dirty="0"/>
                        <a:t>NaN</a:t>
                      </a:r>
                    </a:p>
                  </a:txBody>
                  <a:tcPr anchor="ctr"/>
                </a:tc>
                <a:tc>
                  <a:txBody>
                    <a:bodyPr/>
                    <a:lstStyle/>
                    <a:p>
                      <a:r>
                        <a:rPr lang="tr-TR" dirty="0"/>
                        <a:t>"[object Object]"</a:t>
                      </a:r>
                    </a:p>
                  </a:txBody>
                  <a:tcPr anchor="ctr"/>
                </a:tc>
                <a:tc>
                  <a:txBody>
                    <a:bodyPr/>
                    <a:lstStyle/>
                    <a:p>
                      <a:r>
                        <a:rPr lang="tr-TR" dirty="0"/>
                        <a:t>true</a:t>
                      </a:r>
                    </a:p>
                  </a:txBody>
                  <a:tcPr anchor="ctr"/>
                </a:tc>
                <a:extLst>
                  <a:ext uri="{0D108BD9-81ED-4DB2-BD59-A6C34878D82A}">
                    <a16:rowId xmlns="" xmlns:a16="http://schemas.microsoft.com/office/drawing/2014/main" val="10007"/>
                  </a:ext>
                </a:extLst>
              </a:tr>
              <a:tr h="444503">
                <a:tc>
                  <a:txBody>
                    <a:bodyPr/>
                    <a:lstStyle/>
                    <a:p>
                      <a:r>
                        <a:rPr lang="tr-TR" dirty="0"/>
                        <a:t>null</a:t>
                      </a:r>
                    </a:p>
                  </a:txBody>
                  <a:tcPr anchor="ctr"/>
                </a:tc>
                <a:tc>
                  <a:txBody>
                    <a:bodyPr/>
                    <a:lstStyle/>
                    <a:p>
                      <a:r>
                        <a:rPr lang="tr-TR" dirty="0"/>
                        <a:t>0</a:t>
                      </a:r>
                    </a:p>
                  </a:txBody>
                  <a:tcPr anchor="ctr"/>
                </a:tc>
                <a:tc>
                  <a:txBody>
                    <a:bodyPr/>
                    <a:lstStyle/>
                    <a:p>
                      <a:r>
                        <a:rPr lang="tr-TR" dirty="0"/>
                        <a:t>"null"</a:t>
                      </a:r>
                    </a:p>
                  </a:txBody>
                  <a:tcPr anchor="ctr"/>
                </a:tc>
                <a:tc>
                  <a:txBody>
                    <a:bodyPr/>
                    <a:lstStyle/>
                    <a:p>
                      <a:r>
                        <a:rPr lang="tr-TR" dirty="0"/>
                        <a:t>false</a:t>
                      </a:r>
                    </a:p>
                  </a:txBody>
                  <a:tcPr anchor="ctr"/>
                </a:tc>
                <a:extLst>
                  <a:ext uri="{0D108BD9-81ED-4DB2-BD59-A6C34878D82A}">
                    <a16:rowId xmlns="" xmlns:a16="http://schemas.microsoft.com/office/drawing/2014/main" val="10008"/>
                  </a:ext>
                </a:extLst>
              </a:tr>
              <a:tr h="444503">
                <a:tc>
                  <a:txBody>
                    <a:bodyPr/>
                    <a:lstStyle/>
                    <a:p>
                      <a:r>
                        <a:rPr lang="tr-TR" dirty="0"/>
                        <a:t>undefined</a:t>
                      </a:r>
                    </a:p>
                  </a:txBody>
                  <a:tcPr anchor="ctr"/>
                </a:tc>
                <a:tc>
                  <a:txBody>
                    <a:bodyPr/>
                    <a:lstStyle/>
                    <a:p>
                      <a:r>
                        <a:rPr lang="tr-TR" dirty="0"/>
                        <a:t>NaN</a:t>
                      </a:r>
                    </a:p>
                  </a:txBody>
                  <a:tcPr anchor="ctr"/>
                </a:tc>
                <a:tc>
                  <a:txBody>
                    <a:bodyPr/>
                    <a:lstStyle/>
                    <a:p>
                      <a:r>
                        <a:rPr lang="tr-TR" dirty="0"/>
                        <a:t>"undefined"</a:t>
                      </a:r>
                    </a:p>
                  </a:txBody>
                  <a:tcPr anchor="ctr"/>
                </a:tc>
                <a:tc>
                  <a:txBody>
                    <a:bodyPr/>
                    <a:lstStyle/>
                    <a:p>
                      <a:r>
                        <a:rPr lang="tr-TR" dirty="0"/>
                        <a:t>false</a:t>
                      </a:r>
                    </a:p>
                  </a:txBody>
                  <a:tcPr anchor="ctr"/>
                </a:tc>
                <a:extLst>
                  <a:ext uri="{0D108BD9-81ED-4DB2-BD59-A6C34878D82A}">
                    <a16:rowId xmlns=""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Başlık"/>
          <p:cNvSpPr>
            <a:spLocks noGrp="1"/>
          </p:cNvSpPr>
          <p:nvPr>
            <p:ph type="title"/>
          </p:nvPr>
        </p:nvSpPr>
        <p:spPr>
          <a:xfrm>
            <a:off x="165058" y="142852"/>
            <a:ext cx="7500990" cy="690546"/>
          </a:xfrm>
        </p:spPr>
        <p:txBody>
          <a:bodyPr/>
          <a:lstStyle/>
          <a:p>
            <a:r>
              <a:rPr lang="tr-TR" dirty="0" smtClean="0"/>
              <a:t>JavaScript Bitwise Operations</a:t>
            </a:r>
            <a:endParaRPr lang="tr-TR" dirty="0"/>
          </a:p>
        </p:txBody>
      </p:sp>
      <p:graphicFrame>
        <p:nvGraphicFramePr>
          <p:cNvPr id="7" name="6 İçerik Yer Tutucusu"/>
          <p:cNvGraphicFramePr>
            <a:graphicFrameLocks noGrp="1"/>
          </p:cNvGraphicFramePr>
          <p:nvPr>
            <p:ph idx="1"/>
          </p:nvPr>
        </p:nvGraphicFramePr>
        <p:xfrm>
          <a:off x="307934" y="1071546"/>
          <a:ext cx="11572956" cy="5500728"/>
        </p:xfrm>
        <a:graphic>
          <a:graphicData uri="http://schemas.openxmlformats.org/drawingml/2006/table">
            <a:tbl>
              <a:tblPr firstRow="1" bandRow="1">
                <a:tableStyleId>{68D230F3-CF80-4859-8CE7-A43EE81993B5}</a:tableStyleId>
              </a:tblPr>
              <a:tblGrid>
                <a:gridCol w="1428760">
                  <a:extLst>
                    <a:ext uri="{9D8B030D-6E8A-4147-A177-3AD203B41FA5}">
                      <a16:colId xmlns="" xmlns:a16="http://schemas.microsoft.com/office/drawing/2014/main" val="20000"/>
                    </a:ext>
                  </a:extLst>
                </a:gridCol>
                <a:gridCol w="2357454">
                  <a:extLst>
                    <a:ext uri="{9D8B030D-6E8A-4147-A177-3AD203B41FA5}">
                      <a16:colId xmlns="" xmlns:a16="http://schemas.microsoft.com/office/drawing/2014/main" val="20001"/>
                    </a:ext>
                  </a:extLst>
                </a:gridCol>
                <a:gridCol w="7786742">
                  <a:extLst>
                    <a:ext uri="{9D8B030D-6E8A-4147-A177-3AD203B41FA5}">
                      <a16:colId xmlns="" xmlns:a16="http://schemas.microsoft.com/office/drawing/2014/main" val="20002"/>
                    </a:ext>
                  </a:extLst>
                </a:gridCol>
              </a:tblGrid>
              <a:tr h="687591">
                <a:tc>
                  <a:txBody>
                    <a:bodyPr/>
                    <a:lstStyle/>
                    <a:p>
                      <a:r>
                        <a:rPr lang="tr-TR" b="0" dirty="0"/>
                        <a:t>Operator</a:t>
                      </a:r>
                    </a:p>
                  </a:txBody>
                  <a:tcPr anchor="ctr"/>
                </a:tc>
                <a:tc>
                  <a:txBody>
                    <a:bodyPr/>
                    <a:lstStyle/>
                    <a:p>
                      <a:r>
                        <a:rPr lang="tr-TR" b="0" dirty="0"/>
                        <a:t>Name</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687591">
                <a:tc>
                  <a:txBody>
                    <a:bodyPr/>
                    <a:lstStyle/>
                    <a:p>
                      <a:r>
                        <a:rPr lang="tr-TR" dirty="0"/>
                        <a:t>&amp;</a:t>
                      </a:r>
                    </a:p>
                  </a:txBody>
                  <a:tcPr anchor="ctr"/>
                </a:tc>
                <a:tc>
                  <a:txBody>
                    <a:bodyPr/>
                    <a:lstStyle/>
                    <a:p>
                      <a:r>
                        <a:rPr lang="tr-TR" dirty="0"/>
                        <a:t>AND</a:t>
                      </a:r>
                    </a:p>
                  </a:txBody>
                  <a:tcPr anchor="ctr"/>
                </a:tc>
                <a:tc>
                  <a:txBody>
                    <a:bodyPr/>
                    <a:lstStyle/>
                    <a:p>
                      <a:r>
                        <a:rPr lang="tr-TR" dirty="0" smtClean="0"/>
                        <a:t>Her iki biti 1 ise, sonuç biti 1 olarak ayarlar</a:t>
                      </a:r>
                      <a:endParaRPr lang="en-US" dirty="0"/>
                    </a:p>
                  </a:txBody>
                  <a:tcPr anchor="ctr"/>
                </a:tc>
                <a:extLst>
                  <a:ext uri="{0D108BD9-81ED-4DB2-BD59-A6C34878D82A}">
                    <a16:rowId xmlns="" xmlns:a16="http://schemas.microsoft.com/office/drawing/2014/main" val="10001"/>
                  </a:ext>
                </a:extLst>
              </a:tr>
              <a:tr h="687591">
                <a:tc>
                  <a:txBody>
                    <a:bodyPr/>
                    <a:lstStyle/>
                    <a:p>
                      <a:r>
                        <a:rPr lang="tr-TR" dirty="0"/>
                        <a:t>|</a:t>
                      </a:r>
                    </a:p>
                  </a:txBody>
                  <a:tcPr anchor="ctr"/>
                </a:tc>
                <a:tc>
                  <a:txBody>
                    <a:bodyPr/>
                    <a:lstStyle/>
                    <a:p>
                      <a:r>
                        <a:rPr lang="tr-TR" dirty="0"/>
                        <a:t>OR</a:t>
                      </a:r>
                    </a:p>
                  </a:txBody>
                  <a:tcPr anchor="ctr"/>
                </a:tc>
                <a:tc>
                  <a:txBody>
                    <a:bodyPr/>
                    <a:lstStyle/>
                    <a:p>
                      <a:r>
                        <a:rPr lang="tr-TR" dirty="0" smtClean="0"/>
                        <a:t>İki bitten biri 1 ise, sonuç biti 1'e ayarlar</a:t>
                      </a:r>
                      <a:endParaRPr lang="en-US" dirty="0"/>
                    </a:p>
                  </a:txBody>
                  <a:tcPr anchor="ctr"/>
                </a:tc>
                <a:extLst>
                  <a:ext uri="{0D108BD9-81ED-4DB2-BD59-A6C34878D82A}">
                    <a16:rowId xmlns="" xmlns:a16="http://schemas.microsoft.com/office/drawing/2014/main" val="10002"/>
                  </a:ext>
                </a:extLst>
              </a:tr>
              <a:tr h="687591">
                <a:tc>
                  <a:txBody>
                    <a:bodyPr/>
                    <a:lstStyle/>
                    <a:p>
                      <a:r>
                        <a:rPr lang="tr-TR" dirty="0"/>
                        <a:t>^</a:t>
                      </a:r>
                    </a:p>
                  </a:txBody>
                  <a:tcPr anchor="ctr"/>
                </a:tc>
                <a:tc>
                  <a:txBody>
                    <a:bodyPr/>
                    <a:lstStyle/>
                    <a:p>
                      <a:r>
                        <a:rPr lang="tr-TR" dirty="0"/>
                        <a:t>XOR</a:t>
                      </a:r>
                    </a:p>
                  </a:txBody>
                  <a:tcPr anchor="ctr"/>
                </a:tc>
                <a:tc>
                  <a:txBody>
                    <a:bodyPr/>
                    <a:lstStyle/>
                    <a:p>
                      <a:r>
                        <a:rPr lang="tr-TR" dirty="0" smtClean="0"/>
                        <a:t>İki bitten biri 1 diğeri 0 olduğunda, sonuç biti 1'e ayarlar</a:t>
                      </a:r>
                      <a:endParaRPr lang="en-US" dirty="0"/>
                    </a:p>
                  </a:txBody>
                  <a:tcPr anchor="ctr"/>
                </a:tc>
                <a:extLst>
                  <a:ext uri="{0D108BD9-81ED-4DB2-BD59-A6C34878D82A}">
                    <a16:rowId xmlns="" xmlns:a16="http://schemas.microsoft.com/office/drawing/2014/main" val="10003"/>
                  </a:ext>
                </a:extLst>
              </a:tr>
              <a:tr h="687591">
                <a:tc>
                  <a:txBody>
                    <a:bodyPr/>
                    <a:lstStyle/>
                    <a:p>
                      <a:r>
                        <a:rPr lang="tr-TR" dirty="0"/>
                        <a:t>~</a:t>
                      </a:r>
                    </a:p>
                  </a:txBody>
                  <a:tcPr anchor="ctr"/>
                </a:tc>
                <a:tc>
                  <a:txBody>
                    <a:bodyPr/>
                    <a:lstStyle/>
                    <a:p>
                      <a:r>
                        <a:rPr lang="tr-TR" dirty="0"/>
                        <a:t>NOT</a:t>
                      </a:r>
                    </a:p>
                  </a:txBody>
                  <a:tcPr anchor="ctr"/>
                </a:tc>
                <a:tc>
                  <a:txBody>
                    <a:bodyPr/>
                    <a:lstStyle/>
                    <a:p>
                      <a:r>
                        <a:rPr lang="tr-TR" dirty="0" smtClean="0"/>
                        <a:t>Tüm bitleri tersine çevirir</a:t>
                      </a:r>
                      <a:endParaRPr lang="tr-TR" dirty="0"/>
                    </a:p>
                  </a:txBody>
                  <a:tcPr anchor="ctr"/>
                </a:tc>
                <a:extLst>
                  <a:ext uri="{0D108BD9-81ED-4DB2-BD59-A6C34878D82A}">
                    <a16:rowId xmlns="" xmlns:a16="http://schemas.microsoft.com/office/drawing/2014/main" val="10004"/>
                  </a:ext>
                </a:extLst>
              </a:tr>
              <a:tr h="687591">
                <a:tc>
                  <a:txBody>
                    <a:bodyPr/>
                    <a:lstStyle/>
                    <a:p>
                      <a:r>
                        <a:rPr lang="tr-TR" dirty="0"/>
                        <a:t>&lt;&lt;</a:t>
                      </a:r>
                    </a:p>
                  </a:txBody>
                  <a:tcPr anchor="ctr"/>
                </a:tc>
                <a:tc>
                  <a:txBody>
                    <a:bodyPr/>
                    <a:lstStyle/>
                    <a:p>
                      <a:r>
                        <a:rPr lang="tr-TR" dirty="0"/>
                        <a:t>Zero fill left shift</a:t>
                      </a:r>
                    </a:p>
                  </a:txBody>
                  <a:tcPr anchor="ctr"/>
                </a:tc>
                <a:tc>
                  <a:txBody>
                    <a:bodyPr/>
                    <a:lstStyle/>
                    <a:p>
                      <a:r>
                        <a:rPr lang="tr-TR" dirty="0" smtClean="0"/>
                        <a:t>Sıfırları sağdan iterek sola kayar ve en soldaki bitlerin düşmesine izin ver</a:t>
                      </a:r>
                      <a:endParaRPr lang="en-US" dirty="0"/>
                    </a:p>
                  </a:txBody>
                  <a:tcPr anchor="ctr"/>
                </a:tc>
                <a:extLst>
                  <a:ext uri="{0D108BD9-81ED-4DB2-BD59-A6C34878D82A}">
                    <a16:rowId xmlns="" xmlns:a16="http://schemas.microsoft.com/office/drawing/2014/main" val="10005"/>
                  </a:ext>
                </a:extLst>
              </a:tr>
              <a:tr h="687591">
                <a:tc>
                  <a:txBody>
                    <a:bodyPr/>
                    <a:lstStyle/>
                    <a:p>
                      <a:r>
                        <a:rPr lang="tr-TR" dirty="0"/>
                        <a:t>&gt;&gt;</a:t>
                      </a:r>
                    </a:p>
                  </a:txBody>
                  <a:tcPr anchor="ctr"/>
                </a:tc>
                <a:tc>
                  <a:txBody>
                    <a:bodyPr/>
                    <a:lstStyle/>
                    <a:p>
                      <a:r>
                        <a:rPr lang="tr-TR" dirty="0"/>
                        <a:t>Signed right shift</a:t>
                      </a:r>
                    </a:p>
                  </a:txBody>
                  <a:tcPr anchor="ctr"/>
                </a:tc>
                <a:tc>
                  <a:txBody>
                    <a:bodyPr/>
                    <a:lstStyle/>
                    <a:p>
                      <a:r>
                        <a:rPr lang="tr-TR" dirty="0" smtClean="0"/>
                        <a:t>En soldaki bitlerin kopyalarını iterek sağa kayar ve en sağdaki bitlerin düşmesine izin ver</a:t>
                      </a:r>
                      <a:endParaRPr lang="en-US" dirty="0"/>
                    </a:p>
                  </a:txBody>
                  <a:tcPr anchor="ctr"/>
                </a:tc>
                <a:extLst>
                  <a:ext uri="{0D108BD9-81ED-4DB2-BD59-A6C34878D82A}">
                    <a16:rowId xmlns="" xmlns:a16="http://schemas.microsoft.com/office/drawing/2014/main" val="10006"/>
                  </a:ext>
                </a:extLst>
              </a:tr>
              <a:tr h="687591">
                <a:tc>
                  <a:txBody>
                    <a:bodyPr/>
                    <a:lstStyle/>
                    <a:p>
                      <a:r>
                        <a:rPr lang="tr-TR" dirty="0"/>
                        <a:t>&gt;&gt;&gt;</a:t>
                      </a:r>
                    </a:p>
                  </a:txBody>
                  <a:tcPr anchor="ctr"/>
                </a:tc>
                <a:tc>
                  <a:txBody>
                    <a:bodyPr/>
                    <a:lstStyle/>
                    <a:p>
                      <a:r>
                        <a:rPr lang="tr-TR" dirty="0"/>
                        <a:t>Zero fill right shift</a:t>
                      </a:r>
                    </a:p>
                  </a:txBody>
                  <a:tcPr anchor="ctr"/>
                </a:tc>
                <a:tc>
                  <a:txBody>
                    <a:bodyPr/>
                    <a:lstStyle/>
                    <a:p>
                      <a:r>
                        <a:rPr lang="tr-TR" dirty="0" smtClean="0"/>
                        <a:t>Soldan sıfırlara basarak sağa kayar ve en sağdaki bitlerin düşmesine izin ver</a:t>
                      </a:r>
                      <a:endParaRPr lang="en-US" dirty="0"/>
                    </a:p>
                  </a:txBody>
                  <a:tcPr anchor="ctr"/>
                </a:tc>
                <a:extLst>
                  <a:ext uri="{0D108BD9-81ED-4DB2-BD59-A6C34878D82A}">
                    <a16:rowId xmlns=""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Başlık"/>
          <p:cNvSpPr>
            <a:spLocks noGrp="1"/>
          </p:cNvSpPr>
          <p:nvPr>
            <p:ph type="title"/>
          </p:nvPr>
        </p:nvSpPr>
        <p:spPr>
          <a:xfrm>
            <a:off x="165058" y="142852"/>
            <a:ext cx="7500990" cy="690546"/>
          </a:xfrm>
        </p:spPr>
        <p:txBody>
          <a:bodyPr/>
          <a:lstStyle/>
          <a:p>
            <a:r>
              <a:rPr lang="tr-TR" dirty="0" smtClean="0"/>
              <a:t>JavaScript Bitwise Operations</a:t>
            </a:r>
            <a:endParaRPr lang="tr-TR" dirty="0"/>
          </a:p>
        </p:txBody>
      </p:sp>
      <p:graphicFrame>
        <p:nvGraphicFramePr>
          <p:cNvPr id="6" name="5 İçerik Yer Tutucusu"/>
          <p:cNvGraphicFramePr>
            <a:graphicFrameLocks noGrp="1"/>
          </p:cNvGraphicFramePr>
          <p:nvPr>
            <p:ph idx="1"/>
          </p:nvPr>
        </p:nvGraphicFramePr>
        <p:xfrm>
          <a:off x="307934" y="1071546"/>
          <a:ext cx="11572956" cy="5000664"/>
        </p:xfrm>
        <a:graphic>
          <a:graphicData uri="http://schemas.openxmlformats.org/drawingml/2006/table">
            <a:tbl>
              <a:tblPr firstRow="1" bandRow="1">
                <a:tableStyleId>{68D230F3-CF80-4859-8CE7-A43EE81993B5}</a:tableStyleId>
              </a:tblPr>
              <a:tblGrid>
                <a:gridCol w="1928826">
                  <a:extLst>
                    <a:ext uri="{9D8B030D-6E8A-4147-A177-3AD203B41FA5}">
                      <a16:colId xmlns="" xmlns:a16="http://schemas.microsoft.com/office/drawing/2014/main" val="20000"/>
                    </a:ext>
                  </a:extLst>
                </a:gridCol>
                <a:gridCol w="1714512">
                  <a:extLst>
                    <a:ext uri="{9D8B030D-6E8A-4147-A177-3AD203B41FA5}">
                      <a16:colId xmlns="" xmlns:a16="http://schemas.microsoft.com/office/drawing/2014/main" val="20001"/>
                    </a:ext>
                  </a:extLst>
                </a:gridCol>
                <a:gridCol w="2571768">
                  <a:extLst>
                    <a:ext uri="{9D8B030D-6E8A-4147-A177-3AD203B41FA5}">
                      <a16:colId xmlns="" xmlns:a16="http://schemas.microsoft.com/office/drawing/2014/main" val="20002"/>
                    </a:ext>
                  </a:extLst>
                </a:gridCol>
                <a:gridCol w="5357850">
                  <a:extLst>
                    <a:ext uri="{9D8B030D-6E8A-4147-A177-3AD203B41FA5}">
                      <a16:colId xmlns="" xmlns:a16="http://schemas.microsoft.com/office/drawing/2014/main" val="20003"/>
                    </a:ext>
                  </a:extLst>
                </a:gridCol>
              </a:tblGrid>
              <a:tr h="625083">
                <a:tc>
                  <a:txBody>
                    <a:bodyPr/>
                    <a:lstStyle/>
                    <a:p>
                      <a:r>
                        <a:rPr lang="tr-TR" b="0" dirty="0"/>
                        <a:t>Operation</a:t>
                      </a:r>
                    </a:p>
                  </a:txBody>
                  <a:tcPr anchor="ctr"/>
                </a:tc>
                <a:tc>
                  <a:txBody>
                    <a:bodyPr/>
                    <a:lstStyle/>
                    <a:p>
                      <a:r>
                        <a:rPr lang="tr-TR" b="0" dirty="0"/>
                        <a:t>Result</a:t>
                      </a:r>
                    </a:p>
                  </a:txBody>
                  <a:tcPr anchor="ctr"/>
                </a:tc>
                <a:tc>
                  <a:txBody>
                    <a:bodyPr/>
                    <a:lstStyle/>
                    <a:p>
                      <a:r>
                        <a:rPr lang="tr-TR" b="0" dirty="0"/>
                        <a:t>Same as</a:t>
                      </a:r>
                    </a:p>
                  </a:txBody>
                  <a:tcPr anchor="ctr"/>
                </a:tc>
                <a:tc>
                  <a:txBody>
                    <a:bodyPr/>
                    <a:lstStyle/>
                    <a:p>
                      <a:r>
                        <a:rPr lang="tr-TR" b="0" dirty="0"/>
                        <a:t>Result</a:t>
                      </a:r>
                    </a:p>
                  </a:txBody>
                  <a:tcPr anchor="ctr"/>
                </a:tc>
                <a:extLst>
                  <a:ext uri="{0D108BD9-81ED-4DB2-BD59-A6C34878D82A}">
                    <a16:rowId xmlns="" xmlns:a16="http://schemas.microsoft.com/office/drawing/2014/main" val="10000"/>
                  </a:ext>
                </a:extLst>
              </a:tr>
              <a:tr h="625083">
                <a:tc>
                  <a:txBody>
                    <a:bodyPr/>
                    <a:lstStyle/>
                    <a:p>
                      <a:r>
                        <a:rPr lang="tr-TR" dirty="0"/>
                        <a:t>5 &amp; 1</a:t>
                      </a:r>
                    </a:p>
                  </a:txBody>
                  <a:tcPr anchor="ctr"/>
                </a:tc>
                <a:tc>
                  <a:txBody>
                    <a:bodyPr/>
                    <a:lstStyle/>
                    <a:p>
                      <a:r>
                        <a:rPr lang="tr-TR" dirty="0"/>
                        <a:t>1</a:t>
                      </a:r>
                    </a:p>
                  </a:txBody>
                  <a:tcPr anchor="ctr"/>
                </a:tc>
                <a:tc>
                  <a:txBody>
                    <a:bodyPr/>
                    <a:lstStyle/>
                    <a:p>
                      <a:r>
                        <a:rPr lang="tr-TR" dirty="0"/>
                        <a:t>0101 &amp; 0001</a:t>
                      </a:r>
                    </a:p>
                  </a:txBody>
                  <a:tcPr anchor="ctr"/>
                </a:tc>
                <a:tc>
                  <a:txBody>
                    <a:bodyPr/>
                    <a:lstStyle/>
                    <a:p>
                      <a:r>
                        <a:rPr lang="tr-TR" dirty="0"/>
                        <a:t> 0001</a:t>
                      </a:r>
                    </a:p>
                  </a:txBody>
                  <a:tcPr anchor="ctr"/>
                </a:tc>
                <a:extLst>
                  <a:ext uri="{0D108BD9-81ED-4DB2-BD59-A6C34878D82A}">
                    <a16:rowId xmlns="" xmlns:a16="http://schemas.microsoft.com/office/drawing/2014/main" val="10001"/>
                  </a:ext>
                </a:extLst>
              </a:tr>
              <a:tr h="625083">
                <a:tc>
                  <a:txBody>
                    <a:bodyPr/>
                    <a:lstStyle/>
                    <a:p>
                      <a:r>
                        <a:rPr lang="tr-TR" dirty="0"/>
                        <a:t>5 | 1</a:t>
                      </a:r>
                    </a:p>
                  </a:txBody>
                  <a:tcPr anchor="ctr"/>
                </a:tc>
                <a:tc>
                  <a:txBody>
                    <a:bodyPr/>
                    <a:lstStyle/>
                    <a:p>
                      <a:r>
                        <a:rPr lang="tr-TR" dirty="0"/>
                        <a:t>5</a:t>
                      </a:r>
                    </a:p>
                  </a:txBody>
                  <a:tcPr anchor="ctr"/>
                </a:tc>
                <a:tc>
                  <a:txBody>
                    <a:bodyPr/>
                    <a:lstStyle/>
                    <a:p>
                      <a:r>
                        <a:rPr lang="tr-TR" dirty="0"/>
                        <a:t>0101 | 0001</a:t>
                      </a:r>
                    </a:p>
                  </a:txBody>
                  <a:tcPr anchor="ctr"/>
                </a:tc>
                <a:tc>
                  <a:txBody>
                    <a:bodyPr/>
                    <a:lstStyle/>
                    <a:p>
                      <a:r>
                        <a:rPr lang="tr-TR" dirty="0"/>
                        <a:t> 0101</a:t>
                      </a:r>
                    </a:p>
                  </a:txBody>
                  <a:tcPr anchor="ctr"/>
                </a:tc>
                <a:extLst>
                  <a:ext uri="{0D108BD9-81ED-4DB2-BD59-A6C34878D82A}">
                    <a16:rowId xmlns="" xmlns:a16="http://schemas.microsoft.com/office/drawing/2014/main" val="10002"/>
                  </a:ext>
                </a:extLst>
              </a:tr>
              <a:tr h="625083">
                <a:tc>
                  <a:txBody>
                    <a:bodyPr/>
                    <a:lstStyle/>
                    <a:p>
                      <a:r>
                        <a:rPr lang="tr-TR" dirty="0"/>
                        <a:t>~ 5</a:t>
                      </a:r>
                    </a:p>
                  </a:txBody>
                  <a:tcPr anchor="ctr"/>
                </a:tc>
                <a:tc>
                  <a:txBody>
                    <a:bodyPr/>
                    <a:lstStyle/>
                    <a:p>
                      <a:r>
                        <a:rPr lang="tr-TR" dirty="0"/>
                        <a:t>10</a:t>
                      </a:r>
                    </a:p>
                  </a:txBody>
                  <a:tcPr anchor="ctr"/>
                </a:tc>
                <a:tc>
                  <a:txBody>
                    <a:bodyPr/>
                    <a:lstStyle/>
                    <a:p>
                      <a:r>
                        <a:rPr lang="tr-TR" dirty="0"/>
                        <a:t> ~0101</a:t>
                      </a:r>
                    </a:p>
                  </a:txBody>
                  <a:tcPr anchor="ctr"/>
                </a:tc>
                <a:tc>
                  <a:txBody>
                    <a:bodyPr/>
                    <a:lstStyle/>
                    <a:p>
                      <a:r>
                        <a:rPr lang="tr-TR" dirty="0"/>
                        <a:t> 1010</a:t>
                      </a:r>
                    </a:p>
                  </a:txBody>
                  <a:tcPr anchor="ctr"/>
                </a:tc>
                <a:extLst>
                  <a:ext uri="{0D108BD9-81ED-4DB2-BD59-A6C34878D82A}">
                    <a16:rowId xmlns="" xmlns:a16="http://schemas.microsoft.com/office/drawing/2014/main" val="10003"/>
                  </a:ext>
                </a:extLst>
              </a:tr>
              <a:tr h="625083">
                <a:tc>
                  <a:txBody>
                    <a:bodyPr/>
                    <a:lstStyle/>
                    <a:p>
                      <a:r>
                        <a:rPr lang="tr-TR" dirty="0"/>
                        <a:t>5 &lt;&lt; 1</a:t>
                      </a:r>
                    </a:p>
                  </a:txBody>
                  <a:tcPr anchor="ctr"/>
                </a:tc>
                <a:tc>
                  <a:txBody>
                    <a:bodyPr/>
                    <a:lstStyle/>
                    <a:p>
                      <a:r>
                        <a:rPr lang="tr-TR" dirty="0"/>
                        <a:t>10</a:t>
                      </a:r>
                    </a:p>
                  </a:txBody>
                  <a:tcPr anchor="ctr"/>
                </a:tc>
                <a:tc>
                  <a:txBody>
                    <a:bodyPr/>
                    <a:lstStyle/>
                    <a:p>
                      <a:r>
                        <a:rPr lang="tr-TR" dirty="0"/>
                        <a:t>0101 &lt;&lt; 1</a:t>
                      </a:r>
                    </a:p>
                  </a:txBody>
                  <a:tcPr anchor="ctr"/>
                </a:tc>
                <a:tc>
                  <a:txBody>
                    <a:bodyPr/>
                    <a:lstStyle/>
                    <a:p>
                      <a:r>
                        <a:rPr lang="tr-TR" dirty="0"/>
                        <a:t> 1010</a:t>
                      </a:r>
                    </a:p>
                  </a:txBody>
                  <a:tcPr anchor="ctr"/>
                </a:tc>
                <a:extLst>
                  <a:ext uri="{0D108BD9-81ED-4DB2-BD59-A6C34878D82A}">
                    <a16:rowId xmlns="" xmlns:a16="http://schemas.microsoft.com/office/drawing/2014/main" val="10004"/>
                  </a:ext>
                </a:extLst>
              </a:tr>
              <a:tr h="625083">
                <a:tc>
                  <a:txBody>
                    <a:bodyPr/>
                    <a:lstStyle/>
                    <a:p>
                      <a:r>
                        <a:rPr lang="tr-TR" dirty="0"/>
                        <a:t>5 ^ 1</a:t>
                      </a:r>
                    </a:p>
                  </a:txBody>
                  <a:tcPr anchor="ctr"/>
                </a:tc>
                <a:tc>
                  <a:txBody>
                    <a:bodyPr/>
                    <a:lstStyle/>
                    <a:p>
                      <a:r>
                        <a:rPr lang="tr-TR" dirty="0"/>
                        <a:t>4</a:t>
                      </a:r>
                    </a:p>
                  </a:txBody>
                  <a:tcPr anchor="ctr"/>
                </a:tc>
                <a:tc>
                  <a:txBody>
                    <a:bodyPr/>
                    <a:lstStyle/>
                    <a:p>
                      <a:r>
                        <a:rPr lang="tr-TR" dirty="0"/>
                        <a:t>0101 ^ 0001</a:t>
                      </a:r>
                    </a:p>
                  </a:txBody>
                  <a:tcPr anchor="ctr"/>
                </a:tc>
                <a:tc>
                  <a:txBody>
                    <a:bodyPr/>
                    <a:lstStyle/>
                    <a:p>
                      <a:r>
                        <a:rPr lang="tr-TR" dirty="0"/>
                        <a:t> 0100</a:t>
                      </a:r>
                    </a:p>
                  </a:txBody>
                  <a:tcPr anchor="ctr"/>
                </a:tc>
                <a:extLst>
                  <a:ext uri="{0D108BD9-81ED-4DB2-BD59-A6C34878D82A}">
                    <a16:rowId xmlns="" xmlns:a16="http://schemas.microsoft.com/office/drawing/2014/main" val="10005"/>
                  </a:ext>
                </a:extLst>
              </a:tr>
              <a:tr h="625083">
                <a:tc>
                  <a:txBody>
                    <a:bodyPr/>
                    <a:lstStyle/>
                    <a:p>
                      <a:r>
                        <a:rPr lang="tr-TR" dirty="0"/>
                        <a:t>5 &gt;&gt; 1</a:t>
                      </a:r>
                    </a:p>
                  </a:txBody>
                  <a:tcPr anchor="ctr"/>
                </a:tc>
                <a:tc>
                  <a:txBody>
                    <a:bodyPr/>
                    <a:lstStyle/>
                    <a:p>
                      <a:r>
                        <a:rPr lang="tr-TR" dirty="0"/>
                        <a:t>2</a:t>
                      </a:r>
                    </a:p>
                  </a:txBody>
                  <a:tcPr anchor="ctr"/>
                </a:tc>
                <a:tc>
                  <a:txBody>
                    <a:bodyPr/>
                    <a:lstStyle/>
                    <a:p>
                      <a:r>
                        <a:rPr lang="tr-TR" dirty="0"/>
                        <a:t>0101 &gt;&gt; 1</a:t>
                      </a:r>
                    </a:p>
                  </a:txBody>
                  <a:tcPr anchor="ctr"/>
                </a:tc>
                <a:tc>
                  <a:txBody>
                    <a:bodyPr/>
                    <a:lstStyle/>
                    <a:p>
                      <a:r>
                        <a:rPr lang="tr-TR" dirty="0"/>
                        <a:t> 0010</a:t>
                      </a:r>
                    </a:p>
                  </a:txBody>
                  <a:tcPr anchor="ctr"/>
                </a:tc>
                <a:extLst>
                  <a:ext uri="{0D108BD9-81ED-4DB2-BD59-A6C34878D82A}">
                    <a16:rowId xmlns="" xmlns:a16="http://schemas.microsoft.com/office/drawing/2014/main" val="10006"/>
                  </a:ext>
                </a:extLst>
              </a:tr>
              <a:tr h="625083">
                <a:tc>
                  <a:txBody>
                    <a:bodyPr/>
                    <a:lstStyle/>
                    <a:p>
                      <a:r>
                        <a:rPr lang="tr-TR" dirty="0"/>
                        <a:t>5 &gt;&gt;&gt; 1</a:t>
                      </a:r>
                    </a:p>
                  </a:txBody>
                  <a:tcPr anchor="ctr"/>
                </a:tc>
                <a:tc>
                  <a:txBody>
                    <a:bodyPr/>
                    <a:lstStyle/>
                    <a:p>
                      <a:r>
                        <a:rPr lang="tr-TR" dirty="0"/>
                        <a:t>2</a:t>
                      </a:r>
                    </a:p>
                  </a:txBody>
                  <a:tcPr anchor="ctr"/>
                </a:tc>
                <a:tc>
                  <a:txBody>
                    <a:bodyPr/>
                    <a:lstStyle/>
                    <a:p>
                      <a:r>
                        <a:rPr lang="tr-TR" dirty="0"/>
                        <a:t>0101 &gt;&gt;&gt; 1</a:t>
                      </a:r>
                    </a:p>
                  </a:txBody>
                  <a:tcPr anchor="ctr"/>
                </a:tc>
                <a:tc>
                  <a:txBody>
                    <a:bodyPr/>
                    <a:lstStyle/>
                    <a:p>
                      <a:r>
                        <a:rPr lang="tr-TR" dirty="0"/>
                        <a:t> 0010</a:t>
                      </a:r>
                    </a:p>
                  </a:txBody>
                  <a:tcPr anchor="ctr"/>
                </a:tc>
                <a:extLst>
                  <a:ext uri="{0D108BD9-81ED-4DB2-BD59-A6C34878D82A}">
                    <a16:rowId xmlns=""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547670"/>
          </a:xfrm>
        </p:spPr>
        <p:txBody>
          <a:bodyPr>
            <a:normAutofit fontScale="90000"/>
          </a:bodyPr>
          <a:lstStyle/>
          <a:p>
            <a:r>
              <a:rPr lang="tr-TR" dirty="0" smtClean="0"/>
              <a:t>JavaScript Bitwise Operations</a:t>
            </a:r>
            <a:endParaRPr lang="tr-TR" dirty="0"/>
          </a:p>
        </p:txBody>
      </p:sp>
      <p:sp>
        <p:nvSpPr>
          <p:cNvPr id="3" name="2 İçerik Yer Tutucusu"/>
          <p:cNvSpPr>
            <a:spLocks noGrp="1"/>
          </p:cNvSpPr>
          <p:nvPr>
            <p:ph idx="1"/>
          </p:nvPr>
        </p:nvSpPr>
        <p:spPr>
          <a:xfrm>
            <a:off x="307934" y="1071546"/>
            <a:ext cx="11572956" cy="5429288"/>
          </a:xfrm>
        </p:spPr>
        <p:txBody>
          <a:bodyPr/>
          <a:lstStyle/>
          <a:p>
            <a:r>
              <a:rPr lang="tr-TR" dirty="0" smtClean="0"/>
              <a:t>JavaScript, 32 bitlik Bitwise İşaretlerini Kullanıyor</a:t>
            </a:r>
          </a:p>
          <a:p>
            <a:r>
              <a:rPr lang="tr-TR" dirty="0" smtClean="0"/>
              <a:t>JavaScript sayıları 64 bit kayan nokta sayıları olarak saklar, ancak tüm bitwise işlemleri 32 bitlik ikili sayılarda gerçekleştirilir.</a:t>
            </a:r>
          </a:p>
          <a:p>
            <a:r>
              <a:rPr lang="tr-TR" dirty="0" smtClean="0"/>
              <a:t>Bitwise işlem gerçekleştirilmeden önce JavaScript, sayıları 32 bitlik tamsayılarla dönüştürür.</a:t>
            </a:r>
          </a:p>
          <a:p>
            <a:r>
              <a:rPr lang="tr-TR" dirty="0" smtClean="0"/>
              <a:t>Bitwise işlem gerçekleştirildikten sonra sonuç 64 bitlik JavaScript sayılarına dönüştürülür.</a:t>
            </a:r>
          </a:p>
          <a:p>
            <a:pPr>
              <a:lnSpc>
                <a:spcPct val="100000"/>
              </a:lnSpc>
            </a:pPr>
            <a:r>
              <a:rPr lang="tr-TR" dirty="0" smtClean="0"/>
              <a:t>Yukarıdaki örnekler 4 bitlik ikili sayı kullanır. Bu nedenle örneğin  ~ 5  sonucu 10 eder. Ancak JavaScript, 32 bitlik tamsayılar kullandığından, 10 döndürmez. -6'ya döner.</a:t>
            </a:r>
          </a:p>
          <a:p>
            <a:pPr>
              <a:lnSpc>
                <a:spcPct val="100000"/>
              </a:lnSpc>
            </a:pPr>
            <a:r>
              <a:rPr lang="tr-TR" dirty="0" smtClean="0"/>
              <a:t>bir tam sayı en soldaki biti eksi işareti olarak kullanır.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547670"/>
          </a:xfrm>
        </p:spPr>
        <p:txBody>
          <a:bodyPr>
            <a:normAutofit fontScale="90000"/>
          </a:bodyPr>
          <a:lstStyle/>
          <a:p>
            <a:r>
              <a:rPr lang="tr-TR" dirty="0" smtClean="0"/>
              <a:t>JavaScript Bitwise Operations</a:t>
            </a:r>
            <a:endParaRPr lang="tr-TR" dirty="0"/>
          </a:p>
        </p:txBody>
      </p:sp>
      <p:sp>
        <p:nvSpPr>
          <p:cNvPr id="3" name="2 İçerik Yer Tutucusu"/>
          <p:cNvSpPr>
            <a:spLocks noGrp="1"/>
          </p:cNvSpPr>
          <p:nvPr>
            <p:ph idx="1"/>
          </p:nvPr>
        </p:nvSpPr>
        <p:spPr>
          <a:xfrm>
            <a:off x="307934" y="1071546"/>
            <a:ext cx="11572956" cy="5429288"/>
          </a:xfrm>
        </p:spPr>
        <p:txBody>
          <a:bodyPr/>
          <a:lstStyle/>
          <a:p>
            <a:r>
              <a:rPr lang="tr-TR" dirty="0" smtClean="0"/>
              <a:t>Bitwise AND</a:t>
            </a:r>
          </a:p>
          <a:p>
            <a:r>
              <a:rPr lang="tr-TR" dirty="0" smtClean="0"/>
              <a:t>Bit çiftinde AND yapıldığında, her iki bit de 1 olduğunda 1 döndürür</a:t>
            </a:r>
          </a:p>
          <a:p>
            <a:endParaRPr lang="tr-TR" dirty="0" smtClean="0"/>
          </a:p>
          <a:p>
            <a:endParaRPr lang="tr-TR" dirty="0"/>
          </a:p>
        </p:txBody>
      </p:sp>
      <p:pic>
        <p:nvPicPr>
          <p:cNvPr id="1026" name="Picture 2" descr="C:\Users\Dark Prince\Desktop\Ekran Alıntısı.PNG"/>
          <p:cNvPicPr>
            <a:picLocks noChangeAspect="1" noChangeArrowheads="1"/>
          </p:cNvPicPr>
          <p:nvPr/>
        </p:nvPicPr>
        <p:blipFill>
          <a:blip r:embed="rId2"/>
          <a:srcRect/>
          <a:stretch>
            <a:fillRect/>
          </a:stretch>
        </p:blipFill>
        <p:spPr bwMode="auto">
          <a:xfrm>
            <a:off x="379372" y="2357430"/>
            <a:ext cx="11358642" cy="4143404"/>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547670"/>
          </a:xfrm>
        </p:spPr>
        <p:txBody>
          <a:bodyPr>
            <a:normAutofit fontScale="90000"/>
          </a:bodyPr>
          <a:lstStyle/>
          <a:p>
            <a:r>
              <a:rPr lang="tr-TR" dirty="0" smtClean="0"/>
              <a:t>JavaScript Bitwise Operations</a:t>
            </a:r>
            <a:endParaRPr lang="tr-TR" dirty="0"/>
          </a:p>
        </p:txBody>
      </p:sp>
      <p:sp>
        <p:nvSpPr>
          <p:cNvPr id="3" name="2 İçerik Yer Tutucusu"/>
          <p:cNvSpPr>
            <a:spLocks noGrp="1"/>
          </p:cNvSpPr>
          <p:nvPr>
            <p:ph idx="1"/>
          </p:nvPr>
        </p:nvSpPr>
        <p:spPr>
          <a:xfrm>
            <a:off x="307934" y="1071546"/>
            <a:ext cx="11572956" cy="5429288"/>
          </a:xfrm>
        </p:spPr>
        <p:txBody>
          <a:bodyPr/>
          <a:lstStyle/>
          <a:p>
            <a:r>
              <a:rPr lang="tr-TR" dirty="0" smtClean="0"/>
              <a:t>Bitwise OR</a:t>
            </a:r>
          </a:p>
          <a:p>
            <a:r>
              <a:rPr lang="tr-TR" dirty="0" smtClean="0"/>
              <a:t>Bir çift bit üzerinde OR yapıldığında, bitlerden biri 1 olduğunda 1 döndürür</a:t>
            </a:r>
          </a:p>
          <a:p>
            <a:endParaRPr lang="tr-TR" dirty="0"/>
          </a:p>
        </p:txBody>
      </p:sp>
      <p:pic>
        <p:nvPicPr>
          <p:cNvPr id="2050" name="Picture 2" descr="C:\Users\Dark Prince\Desktop\Ekran Alıntısı.PNG"/>
          <p:cNvPicPr>
            <a:picLocks noChangeAspect="1" noChangeArrowheads="1"/>
          </p:cNvPicPr>
          <p:nvPr/>
        </p:nvPicPr>
        <p:blipFill>
          <a:blip r:embed="rId2"/>
          <a:srcRect/>
          <a:stretch>
            <a:fillRect/>
          </a:stretch>
        </p:blipFill>
        <p:spPr bwMode="auto">
          <a:xfrm>
            <a:off x="593686" y="2214554"/>
            <a:ext cx="10858576" cy="3143272"/>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547670"/>
          </a:xfrm>
        </p:spPr>
        <p:txBody>
          <a:bodyPr>
            <a:normAutofit fontScale="90000"/>
          </a:bodyPr>
          <a:lstStyle/>
          <a:p>
            <a:r>
              <a:rPr lang="tr-TR" dirty="0" smtClean="0"/>
              <a:t>JavaScript Bitwise Operations</a:t>
            </a:r>
            <a:endParaRPr lang="tr-TR" dirty="0"/>
          </a:p>
        </p:txBody>
      </p:sp>
      <p:sp>
        <p:nvSpPr>
          <p:cNvPr id="3" name="2 İçerik Yer Tutucusu"/>
          <p:cNvSpPr>
            <a:spLocks noGrp="1"/>
          </p:cNvSpPr>
          <p:nvPr>
            <p:ph idx="1"/>
          </p:nvPr>
        </p:nvSpPr>
        <p:spPr>
          <a:xfrm>
            <a:off x="307934" y="1071546"/>
            <a:ext cx="11572956" cy="5429288"/>
          </a:xfrm>
        </p:spPr>
        <p:txBody>
          <a:bodyPr/>
          <a:lstStyle/>
          <a:p>
            <a:r>
              <a:rPr lang="tr-TR" dirty="0" smtClean="0"/>
              <a:t>Bitwise XOR</a:t>
            </a:r>
          </a:p>
          <a:p>
            <a:r>
              <a:rPr lang="tr-TR" dirty="0" smtClean="0"/>
              <a:t>Bir çift bit üzerinde bir bit XOR yapıldığında, bitler farklı ise 1 döndürür</a:t>
            </a:r>
            <a:endParaRPr lang="tr-TR" dirty="0"/>
          </a:p>
        </p:txBody>
      </p:sp>
      <p:pic>
        <p:nvPicPr>
          <p:cNvPr id="3074" name="Picture 2" descr="C:\Users\Dark Prince\Desktop\Ekran Alıntısı.PNG"/>
          <p:cNvPicPr>
            <a:picLocks noChangeAspect="1" noChangeArrowheads="1"/>
          </p:cNvPicPr>
          <p:nvPr/>
        </p:nvPicPr>
        <p:blipFill>
          <a:blip r:embed="rId2"/>
          <a:srcRect/>
          <a:stretch>
            <a:fillRect/>
          </a:stretch>
        </p:blipFill>
        <p:spPr bwMode="auto">
          <a:xfrm>
            <a:off x="593686" y="2428868"/>
            <a:ext cx="10787138" cy="3857652"/>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547670"/>
          </a:xfrm>
        </p:spPr>
        <p:txBody>
          <a:bodyPr>
            <a:normAutofit fontScale="90000"/>
          </a:bodyPr>
          <a:lstStyle/>
          <a:p>
            <a:r>
              <a:rPr lang="tr-TR" dirty="0" smtClean="0"/>
              <a:t>JavaScript Bitwise Operations</a:t>
            </a:r>
            <a:endParaRPr lang="tr-TR" dirty="0"/>
          </a:p>
        </p:txBody>
      </p:sp>
      <p:sp>
        <p:nvSpPr>
          <p:cNvPr id="3" name="2 İçerik Yer Tutucusu"/>
          <p:cNvSpPr>
            <a:spLocks noGrp="1"/>
          </p:cNvSpPr>
          <p:nvPr>
            <p:ph idx="1"/>
          </p:nvPr>
        </p:nvSpPr>
        <p:spPr>
          <a:xfrm>
            <a:off x="307934" y="1071546"/>
            <a:ext cx="11572956" cy="5429288"/>
          </a:xfrm>
        </p:spPr>
        <p:txBody>
          <a:bodyPr/>
          <a:lstStyle/>
          <a:p>
            <a:r>
              <a:rPr lang="tr-TR" dirty="0" smtClean="0"/>
              <a:t>JavaScript Bitwise AND (&amp;)</a:t>
            </a:r>
          </a:p>
          <a:p>
            <a:r>
              <a:rPr lang="tr-TR" dirty="0" smtClean="0"/>
              <a:t>Bitwise AND yalnızca her iki bit de 1 olduğunda 1 döndürür</a:t>
            </a:r>
          </a:p>
        </p:txBody>
      </p:sp>
      <p:pic>
        <p:nvPicPr>
          <p:cNvPr id="4098" name="Picture 2" descr="C:\Users\Dark Prince\Desktop\Ekran Alıntısı.PNG"/>
          <p:cNvPicPr>
            <a:picLocks noChangeAspect="1" noChangeArrowheads="1"/>
          </p:cNvPicPr>
          <p:nvPr/>
        </p:nvPicPr>
        <p:blipFill>
          <a:blip r:embed="rId2"/>
          <a:srcRect/>
          <a:stretch>
            <a:fillRect/>
          </a:stretch>
        </p:blipFill>
        <p:spPr bwMode="auto">
          <a:xfrm>
            <a:off x="379372" y="2571744"/>
            <a:ext cx="11501518" cy="214314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65058" y="214290"/>
            <a:ext cx="9601200" cy="785818"/>
          </a:xfrm>
        </p:spPr>
        <p:txBody>
          <a:bodyPr/>
          <a:lstStyle/>
          <a:p>
            <a:r>
              <a:rPr lang="tr-TR" dirty="0" smtClean="0"/>
              <a:t>JavaScript Syntax Rules</a:t>
            </a:r>
            <a:endParaRPr lang="tr-TR" dirty="0"/>
          </a:p>
        </p:txBody>
      </p:sp>
      <p:sp>
        <p:nvSpPr>
          <p:cNvPr id="3" name="2 İçerik Yer Tutucusu"/>
          <p:cNvSpPr>
            <a:spLocks noGrp="1"/>
          </p:cNvSpPr>
          <p:nvPr>
            <p:ph idx="1"/>
          </p:nvPr>
        </p:nvSpPr>
        <p:spPr>
          <a:xfrm>
            <a:off x="236496" y="1500174"/>
            <a:ext cx="11715832" cy="5143536"/>
          </a:xfrm>
        </p:spPr>
        <p:txBody>
          <a:bodyPr>
            <a:normAutofit lnSpcReduction="10000"/>
          </a:bodyPr>
          <a:lstStyle/>
          <a:p>
            <a:r>
              <a:rPr lang="tr-TR" dirty="0" smtClean="0"/>
              <a:t>JavaScript değerleri hesaplamak için aritmetik işleçler (+ - * /) kullanır</a:t>
            </a:r>
          </a:p>
          <a:p>
            <a:r>
              <a:rPr lang="tr-TR" dirty="0" smtClean="0"/>
              <a:t>JavaScript anahtar kelimeleri, gerçekleştirilecek eylemleri tanımlamak için kullanılır.</a:t>
            </a:r>
          </a:p>
          <a:p>
            <a:r>
              <a:rPr lang="tr-TR" dirty="0" smtClean="0"/>
              <a:t>Var anahtar kelimesi, tarayıcıya değişkenler oluşturmasını söyler</a:t>
            </a:r>
          </a:p>
          <a:p>
            <a:r>
              <a:rPr lang="tr-TR" dirty="0" smtClean="0"/>
              <a:t>JavaScript tüm ifadeleri çalıştırmaz.</a:t>
            </a:r>
          </a:p>
          <a:p>
            <a:r>
              <a:rPr lang="tr-TR" dirty="0" smtClean="0"/>
              <a:t>Çift eğik çizgiden // veya / * ve * / arasındaki kod bir yorum olarak kabul edilir.</a:t>
            </a:r>
          </a:p>
          <a:p>
            <a:r>
              <a:rPr lang="tr-TR" dirty="0" smtClean="0"/>
              <a:t>Yorumlar dikkate alınmaz ve çalıştırılmaz</a:t>
            </a:r>
          </a:p>
          <a:p>
            <a:r>
              <a:rPr lang="tr-TR" dirty="0" smtClean="0"/>
              <a:t>Yasal adlara ilişkin kurallar çoğu programlama dilinde aynıdır.</a:t>
            </a:r>
          </a:p>
          <a:p>
            <a:r>
              <a:rPr lang="tr-TR" dirty="0" smtClean="0"/>
              <a:t>JavaScript'te ilk karakter bir harf veya altçizgi (_) veya bir dolar işareti ($) olmalıdır.</a:t>
            </a:r>
          </a:p>
          <a:p>
            <a:r>
              <a:rPr lang="tr-TR" dirty="0" smtClean="0"/>
              <a:t>Sonraki karakterler harf, rakam, altçizgi veya dolar işareti olabilir.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547670"/>
          </a:xfrm>
        </p:spPr>
        <p:txBody>
          <a:bodyPr>
            <a:normAutofit fontScale="90000"/>
          </a:bodyPr>
          <a:lstStyle/>
          <a:p>
            <a:r>
              <a:rPr lang="tr-TR" dirty="0" smtClean="0"/>
              <a:t>JavaScript Bitwise Operations</a:t>
            </a:r>
            <a:endParaRPr lang="tr-TR" dirty="0"/>
          </a:p>
        </p:txBody>
      </p:sp>
      <p:sp>
        <p:nvSpPr>
          <p:cNvPr id="3" name="2 İçerik Yer Tutucusu"/>
          <p:cNvSpPr>
            <a:spLocks noGrp="1"/>
          </p:cNvSpPr>
          <p:nvPr>
            <p:ph idx="1"/>
          </p:nvPr>
        </p:nvSpPr>
        <p:spPr>
          <a:xfrm>
            <a:off x="307934" y="1071546"/>
            <a:ext cx="11572956" cy="5429288"/>
          </a:xfrm>
        </p:spPr>
        <p:txBody>
          <a:bodyPr/>
          <a:lstStyle/>
          <a:p>
            <a:r>
              <a:rPr lang="tr-TR" dirty="0" smtClean="0"/>
              <a:t>JavaScript Bitwise OR (|)</a:t>
            </a:r>
          </a:p>
          <a:p>
            <a:r>
              <a:rPr lang="tr-TR" dirty="0" smtClean="0"/>
              <a:t>Bitwise or Bitlerden biri 1 ise diğeri önemli değil 1 döndürür</a:t>
            </a:r>
          </a:p>
        </p:txBody>
      </p:sp>
      <p:pic>
        <p:nvPicPr>
          <p:cNvPr id="5122" name="Picture 2" descr="C:\Users\Dark Prince\Desktop\Ekran Alıntısı.PNG"/>
          <p:cNvPicPr>
            <a:picLocks noChangeAspect="1" noChangeArrowheads="1"/>
          </p:cNvPicPr>
          <p:nvPr/>
        </p:nvPicPr>
        <p:blipFill>
          <a:blip r:embed="rId2"/>
          <a:srcRect/>
          <a:stretch>
            <a:fillRect/>
          </a:stretch>
        </p:blipFill>
        <p:spPr bwMode="auto">
          <a:xfrm>
            <a:off x="522248" y="2571744"/>
            <a:ext cx="10858576" cy="250033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547670"/>
          </a:xfrm>
        </p:spPr>
        <p:txBody>
          <a:bodyPr>
            <a:normAutofit fontScale="90000"/>
          </a:bodyPr>
          <a:lstStyle/>
          <a:p>
            <a:r>
              <a:rPr lang="tr-TR" dirty="0" smtClean="0"/>
              <a:t>JavaScript Bitwise Operations</a:t>
            </a:r>
            <a:endParaRPr lang="tr-TR" dirty="0"/>
          </a:p>
        </p:txBody>
      </p:sp>
      <p:sp>
        <p:nvSpPr>
          <p:cNvPr id="3" name="2 İçerik Yer Tutucusu"/>
          <p:cNvSpPr>
            <a:spLocks noGrp="1"/>
          </p:cNvSpPr>
          <p:nvPr>
            <p:ph idx="1"/>
          </p:nvPr>
        </p:nvSpPr>
        <p:spPr>
          <a:xfrm>
            <a:off x="307934" y="1071546"/>
            <a:ext cx="11572956" cy="5429288"/>
          </a:xfrm>
        </p:spPr>
        <p:txBody>
          <a:bodyPr/>
          <a:lstStyle/>
          <a:p>
            <a:r>
              <a:rPr lang="tr-TR" dirty="0" smtClean="0"/>
              <a:t>JavaScript Bitwise XOR (^)</a:t>
            </a:r>
          </a:p>
          <a:p>
            <a:r>
              <a:rPr lang="tr-TR" dirty="0" smtClean="0"/>
              <a:t>Bit'ler farklıysa, Bitwise XOR 1 döndürür</a:t>
            </a:r>
            <a:endParaRPr lang="tr-TR" dirty="0"/>
          </a:p>
        </p:txBody>
      </p:sp>
      <p:pic>
        <p:nvPicPr>
          <p:cNvPr id="6146" name="Picture 2" descr="C:\Users\Dark Prince\Desktop\Ekran Alıntısı.PNG"/>
          <p:cNvPicPr>
            <a:picLocks noChangeAspect="1" noChangeArrowheads="1"/>
          </p:cNvPicPr>
          <p:nvPr/>
        </p:nvPicPr>
        <p:blipFill>
          <a:blip r:embed="rId2"/>
          <a:srcRect/>
          <a:stretch>
            <a:fillRect/>
          </a:stretch>
        </p:blipFill>
        <p:spPr bwMode="auto">
          <a:xfrm>
            <a:off x="522248" y="2500306"/>
            <a:ext cx="10930014" cy="3286148"/>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547670"/>
          </a:xfrm>
        </p:spPr>
        <p:txBody>
          <a:bodyPr>
            <a:normAutofit fontScale="90000"/>
          </a:bodyPr>
          <a:lstStyle/>
          <a:p>
            <a:r>
              <a:rPr lang="tr-TR" dirty="0" smtClean="0"/>
              <a:t>JavaScript Bitwise Operations</a:t>
            </a:r>
            <a:endParaRPr lang="tr-TR" dirty="0"/>
          </a:p>
        </p:txBody>
      </p:sp>
      <p:sp>
        <p:nvSpPr>
          <p:cNvPr id="3" name="2 İçerik Yer Tutucusu"/>
          <p:cNvSpPr>
            <a:spLocks noGrp="1"/>
          </p:cNvSpPr>
          <p:nvPr>
            <p:ph idx="1"/>
          </p:nvPr>
        </p:nvSpPr>
        <p:spPr>
          <a:xfrm>
            <a:off x="307934" y="1071546"/>
            <a:ext cx="11572956" cy="5429288"/>
          </a:xfrm>
        </p:spPr>
        <p:txBody>
          <a:bodyPr/>
          <a:lstStyle/>
          <a:p>
            <a:r>
              <a:rPr lang="tr-TR" dirty="0" smtClean="0"/>
              <a:t>JavaScript Bitwise NOT (~)</a:t>
            </a:r>
            <a:endParaRPr lang="tr-TR" dirty="0"/>
          </a:p>
        </p:txBody>
      </p:sp>
      <p:pic>
        <p:nvPicPr>
          <p:cNvPr id="7170" name="Picture 2" descr="C:\Users\Dark Prince\Desktop\Ekran Alıntısı.PNG"/>
          <p:cNvPicPr>
            <a:picLocks noChangeAspect="1" noChangeArrowheads="1"/>
          </p:cNvPicPr>
          <p:nvPr/>
        </p:nvPicPr>
        <p:blipFill>
          <a:blip r:embed="rId2"/>
          <a:srcRect/>
          <a:stretch>
            <a:fillRect/>
          </a:stretch>
        </p:blipFill>
        <p:spPr bwMode="auto">
          <a:xfrm>
            <a:off x="665124" y="1928802"/>
            <a:ext cx="10858576" cy="1714512"/>
          </a:xfrm>
          <a:prstGeom prst="rect">
            <a:avLst/>
          </a:prstGeom>
          <a:noFill/>
        </p:spPr>
      </p:pic>
      <p:sp>
        <p:nvSpPr>
          <p:cNvPr id="6" name="5 Metin kutusu"/>
          <p:cNvSpPr txBox="1"/>
          <p:nvPr/>
        </p:nvSpPr>
        <p:spPr>
          <a:xfrm>
            <a:off x="379372" y="3929066"/>
            <a:ext cx="8858312" cy="954107"/>
          </a:xfrm>
          <a:prstGeom prst="rect">
            <a:avLst/>
          </a:prstGeom>
          <a:noFill/>
        </p:spPr>
        <p:txBody>
          <a:bodyPr wrap="square" rtlCol="0">
            <a:spAutoFit/>
          </a:bodyPr>
          <a:lstStyle/>
          <a:p>
            <a:r>
              <a:rPr lang="en-US" sz="2800" dirty="0" smtClean="0"/>
              <a:t>JavaScript (Zero Fill) Bitwise Left Shift (&lt;&lt;)</a:t>
            </a:r>
          </a:p>
          <a:p>
            <a:endParaRPr lang="tr-TR" sz="2800" dirty="0"/>
          </a:p>
        </p:txBody>
      </p:sp>
      <p:pic>
        <p:nvPicPr>
          <p:cNvPr id="1026" name="Picture 2" descr="C:\Users\Dark Prince\Desktop\Ekran Alıntısı.PNG"/>
          <p:cNvPicPr>
            <a:picLocks noChangeAspect="1" noChangeArrowheads="1"/>
          </p:cNvPicPr>
          <p:nvPr/>
        </p:nvPicPr>
        <p:blipFill>
          <a:blip r:embed="rId3"/>
          <a:srcRect/>
          <a:stretch>
            <a:fillRect/>
          </a:stretch>
        </p:blipFill>
        <p:spPr bwMode="auto">
          <a:xfrm>
            <a:off x="450810" y="4714884"/>
            <a:ext cx="11144328" cy="1928826"/>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547670"/>
          </a:xfrm>
        </p:spPr>
        <p:txBody>
          <a:bodyPr>
            <a:normAutofit fontScale="90000"/>
          </a:bodyPr>
          <a:lstStyle/>
          <a:p>
            <a:r>
              <a:rPr lang="tr-TR" dirty="0" smtClean="0"/>
              <a:t>JavaScript Bitwise Operations</a:t>
            </a:r>
            <a:endParaRPr lang="tr-TR" dirty="0"/>
          </a:p>
        </p:txBody>
      </p:sp>
      <p:sp>
        <p:nvSpPr>
          <p:cNvPr id="3" name="2 İçerik Yer Tutucusu"/>
          <p:cNvSpPr>
            <a:spLocks noGrp="1"/>
          </p:cNvSpPr>
          <p:nvPr>
            <p:ph idx="1"/>
          </p:nvPr>
        </p:nvSpPr>
        <p:spPr>
          <a:xfrm>
            <a:off x="307934" y="1071546"/>
            <a:ext cx="11572956" cy="5429288"/>
          </a:xfrm>
        </p:spPr>
        <p:txBody>
          <a:bodyPr/>
          <a:lstStyle/>
          <a:p>
            <a:r>
              <a:rPr lang="en-US" dirty="0" smtClean="0"/>
              <a:t>JavaScript (Sign Preserving) Bitwise Right Shift (&gt;&gt;)</a:t>
            </a:r>
            <a:endParaRPr lang="tr-TR" dirty="0" smtClean="0"/>
          </a:p>
          <a:p>
            <a:r>
              <a:rPr lang="tr-TR" dirty="0" smtClean="0"/>
              <a:t>Bu, sağa kaymayı sağlayan bir işarettir. En soldaki bitin kopyaları içeri itilir ve en sağdaki bitler düşer</a:t>
            </a:r>
            <a:endParaRPr lang="en-US" dirty="0"/>
          </a:p>
        </p:txBody>
      </p:sp>
      <p:pic>
        <p:nvPicPr>
          <p:cNvPr id="2050" name="Picture 2" descr="C:\Users\Dark Prince\Desktop\Ekran Alıntısı.PNG"/>
          <p:cNvPicPr>
            <a:picLocks noChangeAspect="1" noChangeArrowheads="1"/>
          </p:cNvPicPr>
          <p:nvPr/>
        </p:nvPicPr>
        <p:blipFill>
          <a:blip r:embed="rId2"/>
          <a:srcRect/>
          <a:stretch>
            <a:fillRect/>
          </a:stretch>
        </p:blipFill>
        <p:spPr bwMode="auto">
          <a:xfrm>
            <a:off x="593686" y="2428868"/>
            <a:ext cx="11001452" cy="1571636"/>
          </a:xfrm>
          <a:prstGeom prst="rect">
            <a:avLst/>
          </a:prstGeom>
          <a:noFill/>
        </p:spPr>
      </p:pic>
      <p:sp>
        <p:nvSpPr>
          <p:cNvPr id="8" name="7 Metin kutusu"/>
          <p:cNvSpPr txBox="1"/>
          <p:nvPr/>
        </p:nvSpPr>
        <p:spPr>
          <a:xfrm>
            <a:off x="236496" y="4071942"/>
            <a:ext cx="11358642" cy="830997"/>
          </a:xfrm>
          <a:prstGeom prst="rect">
            <a:avLst/>
          </a:prstGeom>
          <a:noFill/>
        </p:spPr>
        <p:txBody>
          <a:bodyPr wrap="square" rtlCol="0">
            <a:spAutoFit/>
          </a:bodyPr>
          <a:lstStyle/>
          <a:p>
            <a:r>
              <a:rPr lang="en-US" sz="2400" dirty="0" smtClean="0"/>
              <a:t>JavaScript (Zero Fill) Right Shift (&gt;&gt;&gt;)</a:t>
            </a:r>
          </a:p>
          <a:p>
            <a:endParaRPr lang="tr-TR" sz="2400" dirty="0"/>
          </a:p>
        </p:txBody>
      </p:sp>
      <p:sp>
        <p:nvSpPr>
          <p:cNvPr id="9" name="8 Metin kutusu"/>
          <p:cNvSpPr txBox="1"/>
          <p:nvPr/>
        </p:nvSpPr>
        <p:spPr>
          <a:xfrm>
            <a:off x="307934" y="4572008"/>
            <a:ext cx="11322330" cy="400110"/>
          </a:xfrm>
          <a:prstGeom prst="rect">
            <a:avLst/>
          </a:prstGeom>
          <a:noFill/>
        </p:spPr>
        <p:txBody>
          <a:bodyPr wrap="none" rtlCol="0">
            <a:spAutoFit/>
          </a:bodyPr>
          <a:lstStyle/>
          <a:p>
            <a:r>
              <a:rPr lang="tr-TR" sz="2000" dirty="0" smtClean="0"/>
              <a:t>Bu sıfır dolgu sağa kayma. Bir veya daha fazla sıfır bit soldan itilir ve en sağdaki bitler düşer</a:t>
            </a:r>
            <a:endParaRPr lang="tr-TR" sz="2000" dirty="0"/>
          </a:p>
        </p:txBody>
      </p:sp>
      <p:pic>
        <p:nvPicPr>
          <p:cNvPr id="2051" name="Picture 3" descr="C:\Users\Dark Prince\Desktop\Ekran Alıntısı.PNG"/>
          <p:cNvPicPr>
            <a:picLocks noChangeAspect="1" noChangeArrowheads="1"/>
          </p:cNvPicPr>
          <p:nvPr/>
        </p:nvPicPr>
        <p:blipFill>
          <a:blip r:embed="rId3"/>
          <a:srcRect/>
          <a:stretch>
            <a:fillRect/>
          </a:stretch>
        </p:blipFill>
        <p:spPr bwMode="auto">
          <a:xfrm>
            <a:off x="665124" y="4929198"/>
            <a:ext cx="10930014" cy="1643074"/>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4729162" cy="619108"/>
          </a:xfrm>
        </p:spPr>
        <p:txBody>
          <a:bodyPr/>
          <a:lstStyle/>
          <a:p>
            <a:r>
              <a:rPr lang="tr-TR" dirty="0" smtClean="0"/>
              <a:t>Binary Numbers</a:t>
            </a:r>
            <a:endParaRPr lang="tr-TR" dirty="0"/>
          </a:p>
        </p:txBody>
      </p:sp>
      <p:pic>
        <p:nvPicPr>
          <p:cNvPr id="3074" name="Picture 2" descr="C:\Users\Dark Prince\Desktop\Ekran Alıntısı.PNG"/>
          <p:cNvPicPr>
            <a:picLocks noChangeAspect="1" noChangeArrowheads="1"/>
          </p:cNvPicPr>
          <p:nvPr/>
        </p:nvPicPr>
        <p:blipFill>
          <a:blip r:embed="rId2"/>
          <a:srcRect/>
          <a:stretch>
            <a:fillRect/>
          </a:stretch>
        </p:blipFill>
        <p:spPr bwMode="auto">
          <a:xfrm>
            <a:off x="379372" y="1071546"/>
            <a:ext cx="11501518" cy="4929222"/>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4729162" cy="619108"/>
          </a:xfrm>
        </p:spPr>
        <p:txBody>
          <a:bodyPr/>
          <a:lstStyle/>
          <a:p>
            <a:r>
              <a:rPr lang="tr-TR" dirty="0" smtClean="0"/>
              <a:t>Binary Numbers</a:t>
            </a:r>
            <a:endParaRPr lang="tr-TR" dirty="0"/>
          </a:p>
        </p:txBody>
      </p:sp>
      <p:pic>
        <p:nvPicPr>
          <p:cNvPr id="4098" name="Picture 2" descr="C:\Users\Dark Prince\Desktop\Ekran Alıntısı.PNG"/>
          <p:cNvPicPr>
            <a:picLocks noChangeAspect="1" noChangeArrowheads="1"/>
          </p:cNvPicPr>
          <p:nvPr/>
        </p:nvPicPr>
        <p:blipFill>
          <a:blip r:embed="rId2"/>
          <a:srcRect/>
          <a:stretch>
            <a:fillRect/>
          </a:stretch>
        </p:blipFill>
        <p:spPr bwMode="auto">
          <a:xfrm>
            <a:off x="522248" y="1071546"/>
            <a:ext cx="11072890" cy="2214578"/>
          </a:xfrm>
          <a:prstGeom prst="rect">
            <a:avLst/>
          </a:prstGeom>
          <a:noFill/>
        </p:spPr>
      </p:pic>
      <p:pic>
        <p:nvPicPr>
          <p:cNvPr id="4099" name="Picture 3" descr="C:\Users\Dark Prince\Desktop\Ekran Alıntısı.PNG"/>
          <p:cNvPicPr>
            <a:picLocks noChangeAspect="1" noChangeArrowheads="1"/>
          </p:cNvPicPr>
          <p:nvPr/>
        </p:nvPicPr>
        <p:blipFill>
          <a:blip r:embed="rId3"/>
          <a:srcRect/>
          <a:stretch>
            <a:fillRect/>
          </a:stretch>
        </p:blipFill>
        <p:spPr bwMode="auto">
          <a:xfrm>
            <a:off x="522248" y="3429000"/>
            <a:ext cx="11072890" cy="321471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8086748" cy="690546"/>
          </a:xfrm>
        </p:spPr>
        <p:txBody>
          <a:bodyPr/>
          <a:lstStyle/>
          <a:p>
            <a:r>
              <a:rPr lang="tr-TR" dirty="0" smtClean="0"/>
              <a:t>JavaScript Regular Expressions</a:t>
            </a:r>
            <a:endParaRPr lang="tr-TR" dirty="0"/>
          </a:p>
        </p:txBody>
      </p:sp>
      <p:sp>
        <p:nvSpPr>
          <p:cNvPr id="3" name="2 İçerik Yer Tutucusu"/>
          <p:cNvSpPr>
            <a:spLocks noGrp="1"/>
          </p:cNvSpPr>
          <p:nvPr>
            <p:ph idx="1"/>
          </p:nvPr>
        </p:nvSpPr>
        <p:spPr>
          <a:xfrm>
            <a:off x="450810" y="1214422"/>
            <a:ext cx="11430080" cy="5429288"/>
          </a:xfrm>
        </p:spPr>
        <p:txBody>
          <a:bodyPr/>
          <a:lstStyle/>
          <a:p>
            <a:r>
              <a:rPr lang="tr-TR" dirty="0" smtClean="0"/>
              <a:t>Arama deseni, metin arama ve metin değiştirme işlemleri için kullanılabilir.</a:t>
            </a:r>
          </a:p>
          <a:p>
            <a:pPr>
              <a:buNone/>
            </a:pPr>
            <a:r>
              <a:rPr lang="en-US" dirty="0" smtClean="0"/>
              <a:t>What Is a Regular Expression?</a:t>
            </a:r>
            <a:endParaRPr lang="tr-TR" dirty="0" smtClean="0"/>
          </a:p>
          <a:p>
            <a:r>
              <a:rPr lang="tr-TR" dirty="0" smtClean="0"/>
              <a:t>Bir metindeki verileri aradığınızda, aradığınız şeyi açıklamak için bu arama modelini kullanabilirsiniz.</a:t>
            </a:r>
          </a:p>
          <a:p>
            <a:r>
              <a:rPr lang="tr-TR" dirty="0" smtClean="0"/>
              <a:t>Düzenli bir ifade, tek bir karakter veya daha karmaşık bir desen olabilir.</a:t>
            </a:r>
          </a:p>
          <a:p>
            <a:r>
              <a:rPr lang="tr-TR" dirty="0" smtClean="0"/>
              <a:t>Düzenli ifadeler her türlü metin arama ve metin değiştirme işlemlerini gerçekleştirmek için kullanılabilir.</a:t>
            </a:r>
            <a:endParaRPr lang="en-US" dirty="0" smtClean="0"/>
          </a:p>
          <a:p>
            <a:r>
              <a:rPr lang="tr-TR" dirty="0" smtClean="0"/>
              <a:t>/</a:t>
            </a:r>
            <a:r>
              <a:rPr lang="tr-TR" i="1" dirty="0" smtClean="0"/>
              <a:t>pattern</a:t>
            </a:r>
            <a:r>
              <a:rPr lang="tr-TR" dirty="0" smtClean="0"/>
              <a:t>/</a:t>
            </a:r>
            <a:r>
              <a:rPr lang="tr-TR" i="1" dirty="0" smtClean="0"/>
              <a:t>modifiers</a:t>
            </a:r>
            <a:r>
              <a:rPr lang="tr-TR" dirty="0" smtClean="0"/>
              <a:t>;    örnek var patt = /fehmiuyar.net/i;</a:t>
            </a:r>
          </a:p>
          <a:p>
            <a:r>
              <a:rPr lang="tr-TR" dirty="0" smtClean="0"/>
              <a:t>i bir değiştiricidir (aramayı büyük-küçük harfe duyarsız olarak değiştirir)</a:t>
            </a:r>
          </a:p>
          <a:p>
            <a:r>
              <a:rPr lang="tr-TR" dirty="0" smtClean="0"/>
              <a:t>JavaScript'te regular expressions iki string metoduyla sıklıkla kullanılır: search () ve replace ()</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8086748" cy="690546"/>
          </a:xfrm>
        </p:spPr>
        <p:txBody>
          <a:bodyPr/>
          <a:lstStyle/>
          <a:p>
            <a:r>
              <a:rPr lang="tr-TR" dirty="0" smtClean="0"/>
              <a:t>JavaScript Regular Expressions</a:t>
            </a:r>
            <a:endParaRPr lang="tr-TR" dirty="0"/>
          </a:p>
        </p:txBody>
      </p:sp>
      <p:graphicFrame>
        <p:nvGraphicFramePr>
          <p:cNvPr id="4" name="3 İçerik Yer Tutucusu"/>
          <p:cNvGraphicFramePr>
            <a:graphicFrameLocks noGrp="1"/>
          </p:cNvGraphicFramePr>
          <p:nvPr>
            <p:ph idx="1"/>
          </p:nvPr>
        </p:nvGraphicFramePr>
        <p:xfrm>
          <a:off x="450810" y="1785926"/>
          <a:ext cx="11430000" cy="2000264"/>
        </p:xfrm>
        <a:graphic>
          <a:graphicData uri="http://schemas.openxmlformats.org/drawingml/2006/table">
            <a:tbl>
              <a:tblPr firstRow="1" bandRow="1">
                <a:tableStyleId>{68D230F3-CF80-4859-8CE7-A43EE81993B5}</a:tableStyleId>
              </a:tblPr>
              <a:tblGrid>
                <a:gridCol w="1785950">
                  <a:extLst>
                    <a:ext uri="{9D8B030D-6E8A-4147-A177-3AD203B41FA5}">
                      <a16:colId xmlns="" xmlns:a16="http://schemas.microsoft.com/office/drawing/2014/main" val="20000"/>
                    </a:ext>
                  </a:extLst>
                </a:gridCol>
                <a:gridCol w="9644050">
                  <a:extLst>
                    <a:ext uri="{9D8B030D-6E8A-4147-A177-3AD203B41FA5}">
                      <a16:colId xmlns="" xmlns:a16="http://schemas.microsoft.com/office/drawing/2014/main" val="20001"/>
                    </a:ext>
                  </a:extLst>
                </a:gridCol>
              </a:tblGrid>
              <a:tr h="500066">
                <a:tc>
                  <a:txBody>
                    <a:bodyPr/>
                    <a:lstStyle/>
                    <a:p>
                      <a:r>
                        <a:rPr lang="tr-TR" b="0" dirty="0"/>
                        <a:t>Modifier</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500066">
                <a:tc>
                  <a:txBody>
                    <a:bodyPr/>
                    <a:lstStyle/>
                    <a:p>
                      <a:r>
                        <a:rPr lang="tr-TR" dirty="0"/>
                        <a:t>i</a:t>
                      </a:r>
                    </a:p>
                  </a:txBody>
                  <a:tcPr anchor="ctr"/>
                </a:tc>
                <a:tc>
                  <a:txBody>
                    <a:bodyPr/>
                    <a:lstStyle/>
                    <a:p>
                      <a:r>
                        <a:rPr lang="tr-TR" dirty="0" smtClean="0"/>
                        <a:t>Büyük / küçük harf duyarlı olmayan eşleme gerçekleştir</a:t>
                      </a:r>
                      <a:endParaRPr lang="tr-TR" dirty="0"/>
                    </a:p>
                  </a:txBody>
                  <a:tcPr anchor="ctr"/>
                </a:tc>
                <a:extLst>
                  <a:ext uri="{0D108BD9-81ED-4DB2-BD59-A6C34878D82A}">
                    <a16:rowId xmlns="" xmlns:a16="http://schemas.microsoft.com/office/drawing/2014/main" val="10001"/>
                  </a:ext>
                </a:extLst>
              </a:tr>
              <a:tr h="500066">
                <a:tc>
                  <a:txBody>
                    <a:bodyPr/>
                    <a:lstStyle/>
                    <a:p>
                      <a:r>
                        <a:rPr lang="tr-TR" dirty="0"/>
                        <a:t>g</a:t>
                      </a:r>
                    </a:p>
                  </a:txBody>
                  <a:tcPr anchor="ctr"/>
                </a:tc>
                <a:tc>
                  <a:txBody>
                    <a:bodyPr/>
                    <a:lstStyle/>
                    <a:p>
                      <a:r>
                        <a:rPr lang="tr-TR" sz="1800" kern="1200" dirty="0" smtClean="0">
                          <a:solidFill>
                            <a:schemeClr val="tx1"/>
                          </a:solidFill>
                          <a:latin typeface="+mn-lt"/>
                          <a:ea typeface="+mn-ea"/>
                          <a:cs typeface="+mn-cs"/>
                        </a:rPr>
                        <a:t>Belirtilen metnin tamamında arama yapılacağını belirtir.</a:t>
                      </a:r>
                      <a:endParaRPr lang="en-US" dirty="0"/>
                    </a:p>
                  </a:txBody>
                  <a:tcPr anchor="ctr"/>
                </a:tc>
                <a:extLst>
                  <a:ext uri="{0D108BD9-81ED-4DB2-BD59-A6C34878D82A}">
                    <a16:rowId xmlns="" xmlns:a16="http://schemas.microsoft.com/office/drawing/2014/main" val="10002"/>
                  </a:ext>
                </a:extLst>
              </a:tr>
              <a:tr h="500066">
                <a:tc>
                  <a:txBody>
                    <a:bodyPr/>
                    <a:lstStyle/>
                    <a:p>
                      <a:r>
                        <a:rPr lang="tr-TR" dirty="0"/>
                        <a:t>m</a:t>
                      </a:r>
                    </a:p>
                  </a:txBody>
                  <a:tcPr anchor="ctr"/>
                </a:tc>
                <a:tc>
                  <a:txBody>
                    <a:bodyPr/>
                    <a:lstStyle/>
                    <a:p>
                      <a:r>
                        <a:rPr lang="tr-TR" sz="1800" kern="1200" dirty="0" smtClean="0">
                          <a:solidFill>
                            <a:schemeClr val="tx1"/>
                          </a:solidFill>
                          <a:latin typeface="+mn-lt"/>
                          <a:ea typeface="+mn-ea"/>
                          <a:cs typeface="+mn-cs"/>
                        </a:rPr>
                        <a:t>Birden fazla satırdan oluşan metinlerde arama yapmak için kullanılır.</a:t>
                      </a:r>
                      <a:endParaRPr lang="tr-TR" dirty="0"/>
                    </a:p>
                  </a:txBody>
                  <a:tcPr anchor="ctr"/>
                </a:tc>
                <a:extLst>
                  <a:ext uri="{0D108BD9-81ED-4DB2-BD59-A6C34878D82A}">
                    <a16:rowId xmlns="" xmlns:a16="http://schemas.microsoft.com/office/drawing/2014/main" val="10003"/>
                  </a:ext>
                </a:extLst>
              </a:tr>
            </a:tbl>
          </a:graphicData>
        </a:graphic>
      </p:graphicFrame>
      <p:sp>
        <p:nvSpPr>
          <p:cNvPr id="5" name="4 Metin kutusu"/>
          <p:cNvSpPr txBox="1"/>
          <p:nvPr/>
        </p:nvSpPr>
        <p:spPr>
          <a:xfrm>
            <a:off x="379371" y="1000108"/>
            <a:ext cx="11358643" cy="984885"/>
          </a:xfrm>
          <a:prstGeom prst="rect">
            <a:avLst/>
          </a:prstGeom>
          <a:noFill/>
        </p:spPr>
        <p:txBody>
          <a:bodyPr wrap="square" rtlCol="0">
            <a:spAutoFit/>
          </a:bodyPr>
          <a:lstStyle/>
          <a:p>
            <a:r>
              <a:rPr lang="tr-TR" sz="2000" dirty="0" smtClean="0"/>
              <a:t>Büyük / küçük harf duyarlı olmayan daha genel aramaları gerçekleştirmek için değiştiriciler kullanılabilir</a:t>
            </a:r>
          </a:p>
          <a:p>
            <a:endParaRPr lang="tr-TR" dirty="0"/>
          </a:p>
        </p:txBody>
      </p:sp>
      <p:sp>
        <p:nvSpPr>
          <p:cNvPr id="6" name="5 Metin kutusu"/>
          <p:cNvSpPr txBox="1"/>
          <p:nvPr/>
        </p:nvSpPr>
        <p:spPr>
          <a:xfrm>
            <a:off x="379372" y="4000504"/>
            <a:ext cx="8433719" cy="461665"/>
          </a:xfrm>
          <a:prstGeom prst="rect">
            <a:avLst/>
          </a:prstGeom>
          <a:noFill/>
        </p:spPr>
        <p:txBody>
          <a:bodyPr wrap="none" rtlCol="0">
            <a:spAutoFit/>
          </a:bodyPr>
          <a:lstStyle/>
          <a:p>
            <a:r>
              <a:rPr lang="tr-TR" sz="2400" dirty="0" smtClean="0"/>
              <a:t>Köşeli parantezler bir dizi karakter bulmak için kullanılır</a:t>
            </a:r>
            <a:endParaRPr lang="tr-TR" sz="2400" dirty="0"/>
          </a:p>
        </p:txBody>
      </p:sp>
      <p:graphicFrame>
        <p:nvGraphicFramePr>
          <p:cNvPr id="7" name="3 İçerik Yer Tutucusu"/>
          <p:cNvGraphicFramePr>
            <a:graphicFrameLocks/>
          </p:cNvGraphicFramePr>
          <p:nvPr/>
        </p:nvGraphicFramePr>
        <p:xfrm>
          <a:off x="379372" y="4572008"/>
          <a:ext cx="11430000" cy="2000264"/>
        </p:xfrm>
        <a:graphic>
          <a:graphicData uri="http://schemas.openxmlformats.org/drawingml/2006/table">
            <a:tbl>
              <a:tblPr firstRow="1" bandRow="1">
                <a:tableStyleId>{68D230F3-CF80-4859-8CE7-A43EE81993B5}</a:tableStyleId>
              </a:tblPr>
              <a:tblGrid>
                <a:gridCol w="1785950">
                  <a:extLst>
                    <a:ext uri="{9D8B030D-6E8A-4147-A177-3AD203B41FA5}">
                      <a16:colId xmlns="" xmlns:a16="http://schemas.microsoft.com/office/drawing/2014/main" val="20000"/>
                    </a:ext>
                  </a:extLst>
                </a:gridCol>
                <a:gridCol w="9644050">
                  <a:extLst>
                    <a:ext uri="{9D8B030D-6E8A-4147-A177-3AD203B41FA5}">
                      <a16:colId xmlns="" xmlns:a16="http://schemas.microsoft.com/office/drawing/2014/main" val="20001"/>
                    </a:ext>
                  </a:extLst>
                </a:gridCol>
              </a:tblGrid>
              <a:tr h="500066">
                <a:tc>
                  <a:txBody>
                    <a:bodyPr/>
                    <a:lstStyle/>
                    <a:p>
                      <a:r>
                        <a:rPr lang="tr-TR" b="0" dirty="0"/>
                        <a:t>Expression</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500066">
                <a:tc>
                  <a:txBody>
                    <a:bodyPr/>
                    <a:lstStyle/>
                    <a:p>
                      <a:r>
                        <a:rPr lang="tr-TR" dirty="0"/>
                        <a:t>[abc]</a:t>
                      </a:r>
                    </a:p>
                  </a:txBody>
                  <a:tcPr anchor="ctr"/>
                </a:tc>
                <a:tc>
                  <a:txBody>
                    <a:bodyPr/>
                    <a:lstStyle/>
                    <a:p>
                      <a:r>
                        <a:rPr lang="tr-TR" dirty="0" smtClean="0"/>
                        <a:t>Köşeli parantezler arasındaki karakterlerden herhangi birini bulun</a:t>
                      </a:r>
                      <a:endParaRPr lang="en-US" dirty="0"/>
                    </a:p>
                  </a:txBody>
                  <a:tcPr anchor="ctr"/>
                </a:tc>
                <a:extLst>
                  <a:ext uri="{0D108BD9-81ED-4DB2-BD59-A6C34878D82A}">
                    <a16:rowId xmlns="" xmlns:a16="http://schemas.microsoft.com/office/drawing/2014/main" val="10001"/>
                  </a:ext>
                </a:extLst>
              </a:tr>
              <a:tr h="500066">
                <a:tc>
                  <a:txBody>
                    <a:bodyPr/>
                    <a:lstStyle/>
                    <a:p>
                      <a:r>
                        <a:rPr lang="tr-TR" dirty="0"/>
                        <a:t>[0-9]</a:t>
                      </a:r>
                    </a:p>
                  </a:txBody>
                  <a:tcPr anchor="ctr"/>
                </a:tc>
                <a:tc>
                  <a:txBody>
                    <a:bodyPr/>
                    <a:lstStyle/>
                    <a:p>
                      <a:r>
                        <a:rPr lang="tr-TR" dirty="0" smtClean="0"/>
                        <a:t>Parantezler arasındaki herhangi bir rakamı bulun</a:t>
                      </a:r>
                      <a:endParaRPr lang="en-US" dirty="0"/>
                    </a:p>
                  </a:txBody>
                  <a:tcPr anchor="ctr"/>
                </a:tc>
                <a:extLst>
                  <a:ext uri="{0D108BD9-81ED-4DB2-BD59-A6C34878D82A}">
                    <a16:rowId xmlns="" xmlns:a16="http://schemas.microsoft.com/office/drawing/2014/main" val="10002"/>
                  </a:ext>
                </a:extLst>
              </a:tr>
              <a:tr h="500066">
                <a:tc>
                  <a:txBody>
                    <a:bodyPr/>
                    <a:lstStyle/>
                    <a:p>
                      <a:r>
                        <a:rPr lang="tr-TR" dirty="0"/>
                        <a:t>(x|y)</a:t>
                      </a:r>
                    </a:p>
                  </a:txBody>
                  <a:tcPr anchor="ctr"/>
                </a:tc>
                <a:tc>
                  <a:txBody>
                    <a:bodyPr/>
                    <a:lstStyle/>
                    <a:p>
                      <a:r>
                        <a:rPr lang="tr-TR" dirty="0" smtClean="0"/>
                        <a:t>seçeneklerden herhangi birini bulun </a:t>
                      </a:r>
                      <a:endParaRPr lang="en-US" dirty="0"/>
                    </a:p>
                  </a:txBody>
                  <a:tcPr anchor="ctr"/>
                </a:tc>
                <a:extLst>
                  <a:ext uri="{0D108BD9-81ED-4DB2-BD59-A6C34878D82A}">
                    <a16:rowId xmlns=""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8086748" cy="690546"/>
          </a:xfrm>
        </p:spPr>
        <p:txBody>
          <a:bodyPr/>
          <a:lstStyle/>
          <a:p>
            <a:r>
              <a:rPr lang="tr-TR" dirty="0" smtClean="0"/>
              <a:t>JavaScript Regular Expressions</a:t>
            </a:r>
            <a:endParaRPr lang="tr-TR" dirty="0"/>
          </a:p>
        </p:txBody>
      </p:sp>
      <p:graphicFrame>
        <p:nvGraphicFramePr>
          <p:cNvPr id="4" name="3 İçerik Yer Tutucusu"/>
          <p:cNvGraphicFramePr>
            <a:graphicFrameLocks noGrp="1"/>
          </p:cNvGraphicFramePr>
          <p:nvPr>
            <p:ph idx="1"/>
          </p:nvPr>
        </p:nvGraphicFramePr>
        <p:xfrm>
          <a:off x="450810" y="1785926"/>
          <a:ext cx="11430000" cy="2000264"/>
        </p:xfrm>
        <a:graphic>
          <a:graphicData uri="http://schemas.openxmlformats.org/drawingml/2006/table">
            <a:tbl>
              <a:tblPr firstRow="1" bandRow="1">
                <a:tableStyleId>{68D230F3-CF80-4859-8CE7-A43EE81993B5}</a:tableStyleId>
              </a:tblPr>
              <a:tblGrid>
                <a:gridCol w="1785950">
                  <a:extLst>
                    <a:ext uri="{9D8B030D-6E8A-4147-A177-3AD203B41FA5}">
                      <a16:colId xmlns="" xmlns:a16="http://schemas.microsoft.com/office/drawing/2014/main" val="20000"/>
                    </a:ext>
                  </a:extLst>
                </a:gridCol>
                <a:gridCol w="9644050">
                  <a:extLst>
                    <a:ext uri="{9D8B030D-6E8A-4147-A177-3AD203B41FA5}">
                      <a16:colId xmlns="" xmlns:a16="http://schemas.microsoft.com/office/drawing/2014/main" val="20001"/>
                    </a:ext>
                  </a:extLst>
                </a:gridCol>
              </a:tblGrid>
              <a:tr h="500066">
                <a:tc>
                  <a:txBody>
                    <a:bodyPr/>
                    <a:lstStyle/>
                    <a:p>
                      <a:r>
                        <a:rPr lang="tr-TR" b="0" dirty="0"/>
                        <a:t>\d</a:t>
                      </a:r>
                    </a:p>
                  </a:txBody>
                  <a:tcPr anchor="ctr"/>
                </a:tc>
                <a:tc>
                  <a:txBody>
                    <a:bodyPr/>
                    <a:lstStyle/>
                    <a:p>
                      <a:r>
                        <a:rPr lang="tr-TR" b="0" dirty="0" smtClean="0"/>
                        <a:t>Bir rakam bul</a:t>
                      </a:r>
                      <a:endParaRPr lang="tr-TR" b="0" dirty="0"/>
                    </a:p>
                  </a:txBody>
                  <a:tcPr anchor="ctr"/>
                </a:tc>
                <a:extLst>
                  <a:ext uri="{0D108BD9-81ED-4DB2-BD59-A6C34878D82A}">
                    <a16:rowId xmlns="" xmlns:a16="http://schemas.microsoft.com/office/drawing/2014/main" val="10000"/>
                  </a:ext>
                </a:extLst>
              </a:tr>
              <a:tr h="500066">
                <a:tc>
                  <a:txBody>
                    <a:bodyPr/>
                    <a:lstStyle/>
                    <a:p>
                      <a:r>
                        <a:rPr lang="tr-TR" dirty="0"/>
                        <a:t>\s</a:t>
                      </a:r>
                    </a:p>
                  </a:txBody>
                  <a:tcPr anchor="ctr"/>
                </a:tc>
                <a:tc>
                  <a:txBody>
                    <a:bodyPr/>
                    <a:lstStyle/>
                    <a:p>
                      <a:r>
                        <a:rPr lang="tr-TR" dirty="0" smtClean="0"/>
                        <a:t>Boşluk karakteri bulun</a:t>
                      </a:r>
                      <a:endParaRPr lang="tr-TR" dirty="0"/>
                    </a:p>
                  </a:txBody>
                  <a:tcPr anchor="ctr"/>
                </a:tc>
                <a:extLst>
                  <a:ext uri="{0D108BD9-81ED-4DB2-BD59-A6C34878D82A}">
                    <a16:rowId xmlns="" xmlns:a16="http://schemas.microsoft.com/office/drawing/2014/main" val="10001"/>
                  </a:ext>
                </a:extLst>
              </a:tr>
              <a:tr h="500066">
                <a:tc>
                  <a:txBody>
                    <a:bodyPr/>
                    <a:lstStyle/>
                    <a:p>
                      <a:r>
                        <a:rPr lang="tr-TR" dirty="0"/>
                        <a:t>\b</a:t>
                      </a:r>
                    </a:p>
                  </a:txBody>
                  <a:tcPr anchor="ctr"/>
                </a:tc>
                <a:tc>
                  <a:txBody>
                    <a:bodyPr/>
                    <a:lstStyle/>
                    <a:p>
                      <a:r>
                        <a:rPr lang="tr-TR" dirty="0" smtClean="0"/>
                        <a:t>Bir kelimenin başında veya sonunda bir eşleşme bulun</a:t>
                      </a:r>
                      <a:endParaRPr lang="en-US" dirty="0"/>
                    </a:p>
                  </a:txBody>
                  <a:tcPr anchor="ctr"/>
                </a:tc>
                <a:extLst>
                  <a:ext uri="{0D108BD9-81ED-4DB2-BD59-A6C34878D82A}">
                    <a16:rowId xmlns="" xmlns:a16="http://schemas.microsoft.com/office/drawing/2014/main" val="10002"/>
                  </a:ext>
                </a:extLst>
              </a:tr>
              <a:tr h="500066">
                <a:tc>
                  <a:txBody>
                    <a:bodyPr/>
                    <a:lstStyle/>
                    <a:p>
                      <a:r>
                        <a:rPr lang="tr-TR" dirty="0"/>
                        <a:t>\uxxxx</a:t>
                      </a:r>
                    </a:p>
                  </a:txBody>
                  <a:tcPr anchor="ctr"/>
                </a:tc>
                <a:tc>
                  <a:txBody>
                    <a:bodyPr/>
                    <a:lstStyle/>
                    <a:p>
                      <a:r>
                        <a:rPr lang="tr-TR" dirty="0" smtClean="0"/>
                        <a:t>Onaltılık sayı xxxx ile belirtilen Unicode karakterini bulun</a:t>
                      </a:r>
                      <a:endParaRPr lang="en-US" dirty="0"/>
                    </a:p>
                  </a:txBody>
                  <a:tcPr anchor="ctr"/>
                </a:tc>
                <a:extLst>
                  <a:ext uri="{0D108BD9-81ED-4DB2-BD59-A6C34878D82A}">
                    <a16:rowId xmlns="" xmlns:a16="http://schemas.microsoft.com/office/drawing/2014/main" val="10003"/>
                  </a:ext>
                </a:extLst>
              </a:tr>
            </a:tbl>
          </a:graphicData>
        </a:graphic>
      </p:graphicFrame>
      <p:sp>
        <p:nvSpPr>
          <p:cNvPr id="5" name="4 Metin kutusu"/>
          <p:cNvSpPr txBox="1"/>
          <p:nvPr/>
        </p:nvSpPr>
        <p:spPr>
          <a:xfrm>
            <a:off x="379371" y="1000108"/>
            <a:ext cx="11358643" cy="400110"/>
          </a:xfrm>
          <a:prstGeom prst="rect">
            <a:avLst/>
          </a:prstGeom>
          <a:noFill/>
        </p:spPr>
        <p:txBody>
          <a:bodyPr wrap="square" rtlCol="0">
            <a:spAutoFit/>
          </a:bodyPr>
          <a:lstStyle/>
          <a:p>
            <a:r>
              <a:rPr lang="tr-TR" sz="2000" dirty="0" smtClean="0"/>
              <a:t>Meta karakterler özel bir anlam taşıyan karakterlerdir</a:t>
            </a:r>
            <a:endParaRPr lang="tr-TR" dirty="0"/>
          </a:p>
        </p:txBody>
      </p:sp>
      <p:sp>
        <p:nvSpPr>
          <p:cNvPr id="6" name="5 Metin kutusu"/>
          <p:cNvSpPr txBox="1"/>
          <p:nvPr/>
        </p:nvSpPr>
        <p:spPr>
          <a:xfrm>
            <a:off x="379372" y="4000504"/>
            <a:ext cx="8433719" cy="461665"/>
          </a:xfrm>
          <a:prstGeom prst="rect">
            <a:avLst/>
          </a:prstGeom>
          <a:noFill/>
        </p:spPr>
        <p:txBody>
          <a:bodyPr wrap="none" rtlCol="0">
            <a:spAutoFit/>
          </a:bodyPr>
          <a:lstStyle/>
          <a:p>
            <a:r>
              <a:rPr lang="tr-TR" sz="2400" dirty="0" smtClean="0"/>
              <a:t>Köşeli parantezler bir dizi karakter bulmak için kullanılır</a:t>
            </a:r>
            <a:endParaRPr lang="tr-TR" sz="2400" dirty="0"/>
          </a:p>
        </p:txBody>
      </p:sp>
      <p:graphicFrame>
        <p:nvGraphicFramePr>
          <p:cNvPr id="7" name="3 İçerik Yer Tutucusu"/>
          <p:cNvGraphicFramePr>
            <a:graphicFrameLocks/>
          </p:cNvGraphicFramePr>
          <p:nvPr/>
        </p:nvGraphicFramePr>
        <p:xfrm>
          <a:off x="379372" y="4572008"/>
          <a:ext cx="11430000" cy="2000264"/>
        </p:xfrm>
        <a:graphic>
          <a:graphicData uri="http://schemas.openxmlformats.org/drawingml/2006/table">
            <a:tbl>
              <a:tblPr firstRow="1" bandRow="1">
                <a:tableStyleId>{68D230F3-CF80-4859-8CE7-A43EE81993B5}</a:tableStyleId>
              </a:tblPr>
              <a:tblGrid>
                <a:gridCol w="1785950">
                  <a:extLst>
                    <a:ext uri="{9D8B030D-6E8A-4147-A177-3AD203B41FA5}">
                      <a16:colId xmlns="" xmlns:a16="http://schemas.microsoft.com/office/drawing/2014/main" val="20000"/>
                    </a:ext>
                  </a:extLst>
                </a:gridCol>
                <a:gridCol w="9644050">
                  <a:extLst>
                    <a:ext uri="{9D8B030D-6E8A-4147-A177-3AD203B41FA5}">
                      <a16:colId xmlns="" xmlns:a16="http://schemas.microsoft.com/office/drawing/2014/main" val="20001"/>
                    </a:ext>
                  </a:extLst>
                </a:gridCol>
              </a:tblGrid>
              <a:tr h="500066">
                <a:tc>
                  <a:txBody>
                    <a:bodyPr/>
                    <a:lstStyle/>
                    <a:p>
                      <a:r>
                        <a:rPr lang="tr-TR" b="0" dirty="0"/>
                        <a:t>Quantifier</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500066">
                <a:tc>
                  <a:txBody>
                    <a:bodyPr/>
                    <a:lstStyle/>
                    <a:p>
                      <a:r>
                        <a:rPr lang="tr-TR" dirty="0"/>
                        <a:t>n+</a:t>
                      </a:r>
                    </a:p>
                  </a:txBody>
                  <a:tcPr anchor="ctr"/>
                </a:tc>
                <a:tc>
                  <a:txBody>
                    <a:bodyPr/>
                    <a:lstStyle/>
                    <a:p>
                      <a:r>
                        <a:rPr lang="tr-TR" dirty="0" smtClean="0"/>
                        <a:t>En az bir n içeren herhangi bir string ile eşleşir.</a:t>
                      </a:r>
                      <a:endParaRPr lang="en-US" dirty="0"/>
                    </a:p>
                  </a:txBody>
                  <a:tcPr anchor="ctr"/>
                </a:tc>
                <a:extLst>
                  <a:ext uri="{0D108BD9-81ED-4DB2-BD59-A6C34878D82A}">
                    <a16:rowId xmlns="" xmlns:a16="http://schemas.microsoft.com/office/drawing/2014/main" val="10001"/>
                  </a:ext>
                </a:extLst>
              </a:tr>
              <a:tr h="500066">
                <a:tc>
                  <a:txBody>
                    <a:bodyPr/>
                    <a:lstStyle/>
                    <a:p>
                      <a:r>
                        <a:rPr lang="tr-TR" dirty="0"/>
                        <a:t>n*</a:t>
                      </a:r>
                    </a:p>
                  </a:txBody>
                  <a:tcPr anchor="ctr"/>
                </a:tc>
                <a:tc>
                  <a:txBody>
                    <a:bodyPr/>
                    <a:lstStyle/>
                    <a:p>
                      <a:r>
                        <a:rPr lang="tr-TR" dirty="0" smtClean="0"/>
                        <a:t>Sıfır veya daha fazla sayıda n içeren herhangi bir string ile eşleşir.</a:t>
                      </a:r>
                      <a:endParaRPr lang="en-US" dirty="0"/>
                    </a:p>
                  </a:txBody>
                  <a:tcPr anchor="ctr"/>
                </a:tc>
                <a:extLst>
                  <a:ext uri="{0D108BD9-81ED-4DB2-BD59-A6C34878D82A}">
                    <a16:rowId xmlns="" xmlns:a16="http://schemas.microsoft.com/office/drawing/2014/main" val="10002"/>
                  </a:ext>
                </a:extLst>
              </a:tr>
              <a:tr h="500066">
                <a:tc>
                  <a:txBody>
                    <a:bodyPr/>
                    <a:lstStyle/>
                    <a:p>
                      <a:r>
                        <a:rPr lang="tr-TR" dirty="0"/>
                        <a:t>n?</a:t>
                      </a:r>
                    </a:p>
                  </a:txBody>
                  <a:tcPr anchor="ctr"/>
                </a:tc>
                <a:tc>
                  <a:txBody>
                    <a:bodyPr/>
                    <a:lstStyle/>
                    <a:p>
                      <a:r>
                        <a:rPr lang="tr-TR" dirty="0" smtClean="0"/>
                        <a:t>Sıfırları veya bir kez n'yi içeren herhangi bir string ile eşleşir.</a:t>
                      </a:r>
                      <a:endParaRPr lang="en-US" dirty="0"/>
                    </a:p>
                  </a:txBody>
                  <a:tcPr anchor="ctr"/>
                </a:tc>
                <a:extLst>
                  <a:ext uri="{0D108BD9-81ED-4DB2-BD59-A6C34878D82A}">
                    <a16:rowId xmlns=""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8086748" cy="619108"/>
          </a:xfrm>
        </p:spPr>
        <p:txBody>
          <a:bodyPr/>
          <a:lstStyle/>
          <a:p>
            <a:r>
              <a:rPr lang="tr-TR" dirty="0" smtClean="0"/>
              <a:t>JavaScript Regular Expressions</a:t>
            </a:r>
            <a:endParaRPr lang="tr-TR" dirty="0"/>
          </a:p>
        </p:txBody>
      </p:sp>
      <p:sp>
        <p:nvSpPr>
          <p:cNvPr id="3" name="2 İçerik Yer Tutucusu"/>
          <p:cNvSpPr>
            <a:spLocks noGrp="1"/>
          </p:cNvSpPr>
          <p:nvPr>
            <p:ph idx="1"/>
          </p:nvPr>
        </p:nvSpPr>
        <p:spPr>
          <a:xfrm>
            <a:off x="307934" y="1142984"/>
            <a:ext cx="11501518" cy="5429288"/>
          </a:xfrm>
        </p:spPr>
        <p:txBody>
          <a:bodyPr/>
          <a:lstStyle/>
          <a:p>
            <a:r>
              <a:rPr lang="tr-TR" dirty="0" smtClean="0"/>
              <a:t>JavaScript'te, RegExp nesnesi önceden tanımlanmış özelliklere ve metodlara sahip düzenli bir ifade nesnesidir.</a:t>
            </a:r>
          </a:p>
          <a:p>
            <a:r>
              <a:rPr lang="tr-TR" dirty="0" smtClean="0"/>
              <a:t>test () metodu, bir RegExp ifade metodudur.</a:t>
            </a:r>
          </a:p>
          <a:p>
            <a:r>
              <a:rPr lang="tr-TR" dirty="0" smtClean="0"/>
              <a:t>Bir tasarım için bir string arar ve sonuca bağlı olarak doğru veya yanlış döndürür.</a:t>
            </a:r>
          </a:p>
          <a:p>
            <a:r>
              <a:rPr lang="tr-TR" dirty="0" smtClean="0"/>
              <a:t>exec () yöntemi, bir RegExp ifade yöntemidir. Belirtilen bir desen için bir dize arar ve bulunan metni döndürür. Hiçbir eşleşme bulunmazsa null döndürür.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0810" y="214290"/>
            <a:ext cx="9601200" cy="714380"/>
          </a:xfrm>
        </p:spPr>
        <p:txBody>
          <a:bodyPr/>
          <a:lstStyle/>
          <a:p>
            <a:r>
              <a:rPr lang="tr-TR" dirty="0" smtClean="0"/>
              <a:t>JavaScript Syntax Rules</a:t>
            </a:r>
            <a:endParaRPr lang="tr-TR" dirty="0"/>
          </a:p>
        </p:txBody>
      </p:sp>
      <p:sp>
        <p:nvSpPr>
          <p:cNvPr id="3" name="2 İçerik Yer Tutucusu"/>
          <p:cNvSpPr>
            <a:spLocks noGrp="1"/>
          </p:cNvSpPr>
          <p:nvPr>
            <p:ph idx="1"/>
          </p:nvPr>
        </p:nvSpPr>
        <p:spPr>
          <a:xfrm>
            <a:off x="236496" y="1214422"/>
            <a:ext cx="11501518" cy="5286412"/>
          </a:xfrm>
        </p:spPr>
        <p:txBody>
          <a:bodyPr/>
          <a:lstStyle/>
          <a:p>
            <a:r>
              <a:rPr lang="tr-TR" dirty="0" smtClean="0"/>
              <a:t>Sayılara ilk karakter olarak izin verilmez. Bu şekilde JavaScript, tanımlayıcıları sayılardan kolayca ayırt edebilir.</a:t>
            </a:r>
          </a:p>
          <a:p>
            <a:r>
              <a:rPr lang="tr-TR" dirty="0" smtClean="0"/>
              <a:t>Tüm JavaScript tanımlayıcıları büyük ve küçük harfe duyarlıdır.</a:t>
            </a:r>
          </a:p>
          <a:p>
            <a:r>
              <a:rPr lang="tr-TR" dirty="0" smtClean="0"/>
              <a:t>JavaScript VAR veya Var'ı anahtar kelime olarak yorumlamaz.</a:t>
            </a:r>
          </a:p>
          <a:p>
            <a:r>
              <a:rPr lang="tr-TR" dirty="0" smtClean="0"/>
              <a:t>Tarihsel olarak, programcılar birden fazla kelimeyi bir değişken adına katmanın farklı yollarını kullandılar</a:t>
            </a:r>
          </a:p>
          <a:p>
            <a:pPr lvl="1"/>
            <a:r>
              <a:rPr lang="en-US" dirty="0" smtClean="0"/>
              <a:t>Hyphens:</a:t>
            </a:r>
          </a:p>
          <a:p>
            <a:pPr lvl="1"/>
            <a:r>
              <a:rPr lang="tr-TR" dirty="0" smtClean="0"/>
              <a:t>f</a:t>
            </a:r>
            <a:r>
              <a:rPr lang="en-US" dirty="0" smtClean="0"/>
              <a:t>irst</a:t>
            </a:r>
            <a:r>
              <a:rPr lang="tr-TR" dirty="0" smtClean="0"/>
              <a:t>-</a:t>
            </a:r>
            <a:r>
              <a:rPr lang="en-US" dirty="0" smtClean="0"/>
              <a:t>name, last-name</a:t>
            </a:r>
            <a:endParaRPr lang="tr-TR" dirty="0" smtClean="0"/>
          </a:p>
          <a:p>
            <a:pPr lvl="1"/>
            <a:r>
              <a:rPr lang="en-US" dirty="0" smtClean="0"/>
              <a:t>Hyphens </a:t>
            </a:r>
            <a:r>
              <a:rPr lang="tr-TR" dirty="0" smtClean="0"/>
              <a:t> işaretlerine JavaScript'de izin verilmiyor. </a:t>
            </a:r>
            <a:r>
              <a:rPr lang="en-US" dirty="0" smtClean="0"/>
              <a:t>Hyphens </a:t>
            </a:r>
            <a:r>
              <a:rPr lang="tr-TR" dirty="0" smtClean="0"/>
              <a:t> çıkarma işlemleri için ayrılmıştır.</a:t>
            </a:r>
            <a:br>
              <a:rPr lang="tr-TR" dirty="0" smtClean="0"/>
            </a:b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en-US" dirty="0" smtClean="0"/>
              <a:t>JavaScript Errors</a:t>
            </a:r>
            <a:endParaRPr lang="en-US" dirty="0"/>
          </a:p>
        </p:txBody>
      </p:sp>
      <p:sp>
        <p:nvSpPr>
          <p:cNvPr id="3" name="2 İçerik Yer Tutucusu"/>
          <p:cNvSpPr>
            <a:spLocks noGrp="1"/>
          </p:cNvSpPr>
          <p:nvPr>
            <p:ph idx="1"/>
          </p:nvPr>
        </p:nvSpPr>
        <p:spPr>
          <a:xfrm>
            <a:off x="307934" y="1142984"/>
            <a:ext cx="11501518" cy="5429288"/>
          </a:xfrm>
        </p:spPr>
        <p:txBody>
          <a:bodyPr>
            <a:normAutofit fontScale="92500" lnSpcReduction="10000"/>
          </a:bodyPr>
          <a:lstStyle/>
          <a:p>
            <a:r>
              <a:rPr lang="tr-TR" dirty="0" smtClean="0"/>
              <a:t>try ifadesi, bir kod bloğunu hatalar için test etmenize izin verir.</a:t>
            </a:r>
          </a:p>
          <a:p>
            <a:r>
              <a:rPr lang="tr-TR" dirty="0" smtClean="0"/>
              <a:t>catch ifadesi hatayı işleme imkanı verir.</a:t>
            </a:r>
          </a:p>
          <a:p>
            <a:r>
              <a:rPr lang="tr-TR" dirty="0" smtClean="0"/>
              <a:t>throw ifadesi, özel hatalar oluşturmanıza izin verir.</a:t>
            </a:r>
          </a:p>
          <a:p>
            <a:r>
              <a:rPr lang="tr-TR" dirty="0" smtClean="0"/>
              <a:t>finally ifadesi, sonuca bakılmaksızın, denemek ve yakalamak için kodu yürütmenize olanak tanır.</a:t>
            </a:r>
          </a:p>
          <a:p>
            <a:r>
              <a:rPr lang="tr-TR" dirty="0" smtClean="0"/>
              <a:t>JavaScript kodunu çalıştırırken farklı hatalar oluşabilir.</a:t>
            </a:r>
          </a:p>
          <a:p>
            <a:r>
              <a:rPr lang="tr-TR" dirty="0" smtClean="0"/>
              <a:t>Hatalar; programlayıcı tarafından yapılan hataları kodlama,kullanıcının hatalı girişlerinden kaynaklanan hatalar ve öngörülemeyen diğer şeyler olabilir.</a:t>
            </a:r>
          </a:p>
          <a:p>
            <a:r>
              <a:rPr lang="tr-TR" dirty="0" smtClean="0"/>
              <a:t>try ifadesi, yürütülürken hatalar için test edilecek bir kod bloğu tanımlamanızı sağlar.</a:t>
            </a:r>
          </a:p>
          <a:p>
            <a:r>
              <a:rPr lang="tr-TR" dirty="0" smtClean="0"/>
              <a:t>catch ifadesi, deneme bloğunda bir hata oluşursa, yürütülecek bir kod bloğu tanımlamanızı sağlar.</a:t>
            </a:r>
            <a:br>
              <a:rPr lang="tr-TR" dirty="0" smtClean="0"/>
            </a:b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en-US" dirty="0" smtClean="0"/>
              <a:t>JavaScript Errors</a:t>
            </a:r>
            <a:endParaRPr lang="en-US" dirty="0"/>
          </a:p>
        </p:txBody>
      </p:sp>
      <p:sp>
        <p:nvSpPr>
          <p:cNvPr id="3" name="2 İçerik Yer Tutucusu"/>
          <p:cNvSpPr>
            <a:spLocks noGrp="1"/>
          </p:cNvSpPr>
          <p:nvPr>
            <p:ph idx="1"/>
          </p:nvPr>
        </p:nvSpPr>
        <p:spPr>
          <a:xfrm>
            <a:off x="307934" y="1142984"/>
            <a:ext cx="11501518" cy="5429288"/>
          </a:xfrm>
        </p:spPr>
        <p:txBody>
          <a:bodyPr>
            <a:normAutofit/>
          </a:bodyPr>
          <a:lstStyle/>
          <a:p>
            <a:r>
              <a:rPr lang="en-US" sz="2000" dirty="0" smtClean="0"/>
              <a:t>try {</a:t>
            </a:r>
            <a:br>
              <a:rPr lang="en-US" sz="2000" dirty="0" smtClean="0"/>
            </a:br>
            <a:r>
              <a:rPr lang="en-US" sz="2000" dirty="0" smtClean="0"/>
              <a:t>    </a:t>
            </a:r>
            <a:r>
              <a:rPr lang="en-US" sz="2000" i="1" dirty="0" smtClean="0"/>
              <a:t>Block of code to try</a:t>
            </a:r>
            <a:br>
              <a:rPr lang="en-US" sz="2000" i="1" dirty="0" smtClean="0"/>
            </a:br>
            <a:r>
              <a:rPr lang="en-US" sz="2000" dirty="0" smtClean="0"/>
              <a:t>}</a:t>
            </a:r>
            <a:br>
              <a:rPr lang="en-US" sz="2000" dirty="0" smtClean="0"/>
            </a:br>
            <a:r>
              <a:rPr lang="en-US" sz="2000" dirty="0" smtClean="0"/>
              <a:t>catch(err) {</a:t>
            </a:r>
            <a:br>
              <a:rPr lang="en-US" sz="2000" dirty="0" smtClean="0"/>
            </a:br>
            <a:r>
              <a:rPr lang="en-US" sz="2000" dirty="0" smtClean="0"/>
              <a:t>    </a:t>
            </a:r>
            <a:r>
              <a:rPr lang="en-US" sz="2000" i="1" dirty="0" smtClean="0"/>
              <a:t>Block of code to handle errors</a:t>
            </a:r>
            <a:br>
              <a:rPr lang="en-US" sz="2000" i="1" dirty="0" smtClean="0"/>
            </a:br>
            <a:r>
              <a:rPr lang="en-US" sz="2000" dirty="0" smtClean="0"/>
              <a:t>} </a:t>
            </a:r>
            <a:endParaRPr lang="tr-TR" sz="2000" dirty="0" smtClean="0"/>
          </a:p>
          <a:p>
            <a:r>
              <a:rPr lang="tr-TR" sz="2000" dirty="0" smtClean="0"/>
              <a:t>Bir hata oluştuğunda, JavaScript normal olarak durur ve bir hata mesajı üretir.</a:t>
            </a:r>
          </a:p>
          <a:p>
            <a:r>
              <a:rPr lang="tr-TR" sz="2000" dirty="0" smtClean="0"/>
              <a:t>Bunun teknik terimi şöyledir: JavaScript bir istisna atacaktır (throw an exception)</a:t>
            </a:r>
          </a:p>
          <a:p>
            <a:r>
              <a:rPr lang="tr-TR" sz="2000" dirty="0" smtClean="0"/>
              <a:t>JavaScript aslında iki özellikli bir Hata nesnesi oluşturacaktır: hata adı ve mesaj</a:t>
            </a:r>
          </a:p>
          <a:p>
            <a:r>
              <a:rPr lang="tr-TR" sz="2000" dirty="0" smtClean="0"/>
              <a:t>Throw deyimi, özel bir hata oluşturmanıza izin verir.</a:t>
            </a:r>
          </a:p>
          <a:p>
            <a:r>
              <a:rPr lang="tr-TR" sz="2000" dirty="0" smtClean="0"/>
              <a:t>Teknik olarak bir istisna atabilirsiniz (bir hata atın).</a:t>
            </a:r>
          </a:p>
          <a:p>
            <a:r>
              <a:rPr lang="tr-TR" sz="2000" dirty="0" smtClean="0"/>
              <a:t>İstisna bir  String, Number, Boolean veya Object olabilir</a:t>
            </a:r>
          </a:p>
          <a:p>
            <a:r>
              <a:rPr lang="tr-TR" sz="2000" dirty="0" smtClean="0"/>
              <a:t>Throw ve try ve catch ile birlikte kullanırsanız, program akışını kontrol edebilir ve özel hata mesajları oluşturabilirsiniz.</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en-US" dirty="0" smtClean="0"/>
              <a:t>JavaScript Errors</a:t>
            </a:r>
            <a:endParaRPr lang="en-US" dirty="0"/>
          </a:p>
        </p:txBody>
      </p:sp>
      <p:sp>
        <p:nvSpPr>
          <p:cNvPr id="3" name="2 İçerik Yer Tutucusu"/>
          <p:cNvSpPr>
            <a:spLocks noGrp="1"/>
          </p:cNvSpPr>
          <p:nvPr>
            <p:ph idx="1"/>
          </p:nvPr>
        </p:nvSpPr>
        <p:spPr>
          <a:xfrm>
            <a:off x="307934" y="1142984"/>
            <a:ext cx="11501518" cy="5429288"/>
          </a:xfrm>
        </p:spPr>
        <p:txBody>
          <a:bodyPr>
            <a:normAutofit/>
          </a:bodyPr>
          <a:lstStyle/>
          <a:p>
            <a:pPr>
              <a:lnSpc>
                <a:spcPct val="100000"/>
              </a:lnSpc>
            </a:pPr>
            <a:r>
              <a:rPr lang="tr-TR" sz="2000" dirty="0" smtClean="0"/>
              <a:t>finally ifadesi, sonuca bakılmaksızın, denedikten ve yakaladıktan sonra kodu yürütmenizi sağlar</a:t>
            </a:r>
          </a:p>
          <a:p>
            <a:pPr>
              <a:lnSpc>
                <a:spcPct val="100000"/>
              </a:lnSpc>
            </a:pPr>
            <a:r>
              <a:rPr lang="en-US" sz="2000" dirty="0" smtClean="0"/>
              <a:t>try {</a:t>
            </a:r>
            <a:br>
              <a:rPr lang="en-US" sz="2000" dirty="0" smtClean="0"/>
            </a:br>
            <a:r>
              <a:rPr lang="en-US" sz="2000" dirty="0" smtClean="0"/>
              <a:t>    </a:t>
            </a:r>
            <a:r>
              <a:rPr lang="en-US" sz="2000" i="1" dirty="0" smtClean="0"/>
              <a:t>Block of code to try</a:t>
            </a:r>
            <a:br>
              <a:rPr lang="en-US" sz="2000" i="1" dirty="0" smtClean="0"/>
            </a:br>
            <a:r>
              <a:rPr lang="en-US" sz="2000" dirty="0" smtClean="0"/>
              <a:t>}</a:t>
            </a:r>
            <a:br>
              <a:rPr lang="en-US" sz="2000" dirty="0" smtClean="0"/>
            </a:br>
            <a:r>
              <a:rPr lang="en-US" sz="2000" dirty="0" smtClean="0"/>
              <a:t>catch(err) {</a:t>
            </a:r>
            <a:br>
              <a:rPr lang="en-US" sz="2000" dirty="0" smtClean="0"/>
            </a:br>
            <a:r>
              <a:rPr lang="en-US" sz="2000" dirty="0" smtClean="0"/>
              <a:t>    </a:t>
            </a:r>
            <a:r>
              <a:rPr lang="en-US" sz="2000" i="1" dirty="0" smtClean="0"/>
              <a:t>Block of code to handle errors</a:t>
            </a:r>
            <a:br>
              <a:rPr lang="en-US" sz="2000" i="1" dirty="0" smtClean="0"/>
            </a:br>
            <a:r>
              <a:rPr lang="en-US" sz="2000" dirty="0" smtClean="0"/>
              <a:t>} </a:t>
            </a:r>
            <a:br>
              <a:rPr lang="en-US" sz="2000" dirty="0" smtClean="0"/>
            </a:br>
            <a:r>
              <a:rPr lang="en-US" sz="2000" dirty="0" smtClean="0"/>
              <a:t>finally {</a:t>
            </a:r>
            <a:br>
              <a:rPr lang="en-US" sz="2000" dirty="0" smtClean="0"/>
            </a:br>
            <a:r>
              <a:rPr lang="en-US" sz="2000" dirty="0" smtClean="0"/>
              <a:t>    </a:t>
            </a:r>
            <a:r>
              <a:rPr lang="en-US" sz="2000" i="1" dirty="0" smtClean="0"/>
              <a:t>Block of code to be executed regardless of the try / catch result</a:t>
            </a:r>
            <a:br>
              <a:rPr lang="en-US" sz="2000" i="1" dirty="0" smtClean="0"/>
            </a:br>
            <a:r>
              <a:rPr lang="en-US" sz="2000" dirty="0" smtClean="0"/>
              <a:t>}</a:t>
            </a:r>
            <a:endParaRPr lang="tr-TR" sz="2000" dirty="0" smtClean="0"/>
          </a:p>
          <a:p>
            <a:pPr>
              <a:lnSpc>
                <a:spcPct val="100000"/>
              </a:lnSpc>
            </a:pPr>
            <a:r>
              <a:rPr lang="tr-TR" sz="2000" dirty="0" smtClean="0"/>
              <a:t>JavaScript, hata oluştuğunda hata bilgisi sağlayan yerleşik bir hata nesnesine sahiptir.</a:t>
            </a:r>
          </a:p>
          <a:p>
            <a:pPr>
              <a:lnSpc>
                <a:spcPct val="100000"/>
              </a:lnSpc>
            </a:pPr>
            <a:r>
              <a:rPr lang="tr-TR" sz="2000" dirty="0" smtClean="0"/>
              <a:t>Hata nesnesi iki yararlı özellik sunar: hata  adı ve mesajı</a:t>
            </a:r>
          </a:p>
          <a:p>
            <a:pPr>
              <a:lnSpc>
                <a:spcPct val="100000"/>
              </a:lnSpc>
            </a:pPr>
            <a:r>
              <a:rPr lang="tr-TR" sz="2000" dirty="0" smtClean="0"/>
              <a:t>Hata adı  altı farklı değer döndürülebilir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en-US" dirty="0" smtClean="0"/>
              <a:t>JavaScript Errors</a:t>
            </a:r>
            <a:endParaRPr lang="en-US" dirty="0"/>
          </a:p>
        </p:txBody>
      </p:sp>
      <p:graphicFrame>
        <p:nvGraphicFramePr>
          <p:cNvPr id="4" name="3 İçerik Yer Tutucusu"/>
          <p:cNvGraphicFramePr>
            <a:graphicFrameLocks noGrp="1"/>
          </p:cNvGraphicFramePr>
          <p:nvPr>
            <p:ph idx="1"/>
          </p:nvPr>
        </p:nvGraphicFramePr>
        <p:xfrm>
          <a:off x="307975" y="1143000"/>
          <a:ext cx="11501438" cy="3571883"/>
        </p:xfrm>
        <a:graphic>
          <a:graphicData uri="http://schemas.openxmlformats.org/drawingml/2006/table">
            <a:tbl>
              <a:tblPr firstRow="1" bandRow="1">
                <a:tableStyleId>{68D230F3-CF80-4859-8CE7-A43EE81993B5}</a:tableStyleId>
              </a:tblPr>
              <a:tblGrid>
                <a:gridCol w="2285975">
                  <a:extLst>
                    <a:ext uri="{9D8B030D-6E8A-4147-A177-3AD203B41FA5}">
                      <a16:colId xmlns="" xmlns:a16="http://schemas.microsoft.com/office/drawing/2014/main" val="20000"/>
                    </a:ext>
                  </a:extLst>
                </a:gridCol>
                <a:gridCol w="9215463">
                  <a:extLst>
                    <a:ext uri="{9D8B030D-6E8A-4147-A177-3AD203B41FA5}">
                      <a16:colId xmlns="" xmlns:a16="http://schemas.microsoft.com/office/drawing/2014/main" val="20001"/>
                    </a:ext>
                  </a:extLst>
                </a:gridCol>
              </a:tblGrid>
              <a:tr h="510269">
                <a:tc>
                  <a:txBody>
                    <a:bodyPr/>
                    <a:lstStyle/>
                    <a:p>
                      <a:r>
                        <a:rPr lang="tr-TR" b="0" dirty="0"/>
                        <a:t>Error Name</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510269">
                <a:tc>
                  <a:txBody>
                    <a:bodyPr/>
                    <a:lstStyle/>
                    <a:p>
                      <a:r>
                        <a:rPr lang="tr-TR" dirty="0"/>
                        <a:t>EvalError</a:t>
                      </a:r>
                    </a:p>
                  </a:txBody>
                  <a:tcPr anchor="ctr"/>
                </a:tc>
                <a:tc>
                  <a:txBody>
                    <a:bodyPr/>
                    <a:lstStyle/>
                    <a:p>
                      <a:r>
                        <a:rPr lang="tr-TR" dirty="0" smtClean="0"/>
                        <a:t>Eval () fonksiyonunda bir hata oluştuğunda</a:t>
                      </a:r>
                      <a:endParaRPr lang="en-US" dirty="0"/>
                    </a:p>
                  </a:txBody>
                  <a:tcPr anchor="ctr"/>
                </a:tc>
                <a:extLst>
                  <a:ext uri="{0D108BD9-81ED-4DB2-BD59-A6C34878D82A}">
                    <a16:rowId xmlns="" xmlns:a16="http://schemas.microsoft.com/office/drawing/2014/main" val="10001"/>
                  </a:ext>
                </a:extLst>
              </a:tr>
              <a:tr h="510269">
                <a:tc>
                  <a:txBody>
                    <a:bodyPr/>
                    <a:lstStyle/>
                    <a:p>
                      <a:r>
                        <a:rPr lang="tr-TR" dirty="0"/>
                        <a:t>RangeError</a:t>
                      </a:r>
                    </a:p>
                  </a:txBody>
                  <a:tcPr anchor="ctr"/>
                </a:tc>
                <a:tc>
                  <a:txBody>
                    <a:bodyPr/>
                    <a:lstStyle/>
                    <a:p>
                      <a:r>
                        <a:rPr lang="tr-TR" dirty="0" smtClean="0"/>
                        <a:t>"Aralık dışı" bir sayı oluştuğunda</a:t>
                      </a:r>
                      <a:endParaRPr lang="en-US" dirty="0"/>
                    </a:p>
                  </a:txBody>
                  <a:tcPr anchor="ctr"/>
                </a:tc>
                <a:extLst>
                  <a:ext uri="{0D108BD9-81ED-4DB2-BD59-A6C34878D82A}">
                    <a16:rowId xmlns="" xmlns:a16="http://schemas.microsoft.com/office/drawing/2014/main" val="10002"/>
                  </a:ext>
                </a:extLst>
              </a:tr>
              <a:tr h="510269">
                <a:tc>
                  <a:txBody>
                    <a:bodyPr/>
                    <a:lstStyle/>
                    <a:p>
                      <a:r>
                        <a:rPr lang="tr-TR" dirty="0"/>
                        <a:t>ReferenceError</a:t>
                      </a:r>
                    </a:p>
                  </a:txBody>
                  <a:tcPr anchor="ctr"/>
                </a:tc>
                <a:tc>
                  <a:txBody>
                    <a:bodyPr/>
                    <a:lstStyle/>
                    <a:p>
                      <a:r>
                        <a:rPr lang="tr-TR" dirty="0" smtClean="0"/>
                        <a:t>Usulsüz bir referans oluştuğunda</a:t>
                      </a:r>
                      <a:endParaRPr lang="en-US" dirty="0"/>
                    </a:p>
                  </a:txBody>
                  <a:tcPr anchor="ctr"/>
                </a:tc>
                <a:extLst>
                  <a:ext uri="{0D108BD9-81ED-4DB2-BD59-A6C34878D82A}">
                    <a16:rowId xmlns="" xmlns:a16="http://schemas.microsoft.com/office/drawing/2014/main" val="10003"/>
                  </a:ext>
                </a:extLst>
              </a:tr>
              <a:tr h="510269">
                <a:tc>
                  <a:txBody>
                    <a:bodyPr/>
                    <a:lstStyle/>
                    <a:p>
                      <a:r>
                        <a:rPr lang="tr-TR" dirty="0"/>
                        <a:t>SyntaxError</a:t>
                      </a:r>
                    </a:p>
                  </a:txBody>
                  <a:tcPr anchor="ctr"/>
                </a:tc>
                <a:tc>
                  <a:txBody>
                    <a:bodyPr/>
                    <a:lstStyle/>
                    <a:p>
                      <a:r>
                        <a:rPr lang="tr-TR" dirty="0" smtClean="0"/>
                        <a:t>Bir yazım dizimi hatası oluştuğunda</a:t>
                      </a:r>
                      <a:endParaRPr lang="en-US" dirty="0"/>
                    </a:p>
                  </a:txBody>
                  <a:tcPr anchor="ctr"/>
                </a:tc>
                <a:extLst>
                  <a:ext uri="{0D108BD9-81ED-4DB2-BD59-A6C34878D82A}">
                    <a16:rowId xmlns="" xmlns:a16="http://schemas.microsoft.com/office/drawing/2014/main" val="10004"/>
                  </a:ext>
                </a:extLst>
              </a:tr>
              <a:tr h="510269">
                <a:tc>
                  <a:txBody>
                    <a:bodyPr/>
                    <a:lstStyle/>
                    <a:p>
                      <a:r>
                        <a:rPr lang="tr-TR" dirty="0"/>
                        <a:t>TypeError</a:t>
                      </a:r>
                    </a:p>
                  </a:txBody>
                  <a:tcPr anchor="ctr"/>
                </a:tc>
                <a:tc>
                  <a:txBody>
                    <a:bodyPr/>
                    <a:lstStyle/>
                    <a:p>
                      <a:r>
                        <a:rPr lang="tr-TR" dirty="0" smtClean="0"/>
                        <a:t>Bir tür hatası oluştuğunda</a:t>
                      </a:r>
                      <a:endParaRPr lang="en-US" dirty="0"/>
                    </a:p>
                  </a:txBody>
                  <a:tcPr anchor="ctr"/>
                </a:tc>
                <a:extLst>
                  <a:ext uri="{0D108BD9-81ED-4DB2-BD59-A6C34878D82A}">
                    <a16:rowId xmlns="" xmlns:a16="http://schemas.microsoft.com/office/drawing/2014/main" val="10005"/>
                  </a:ext>
                </a:extLst>
              </a:tr>
              <a:tr h="510269">
                <a:tc>
                  <a:txBody>
                    <a:bodyPr/>
                    <a:lstStyle/>
                    <a:p>
                      <a:r>
                        <a:rPr lang="tr-TR" dirty="0"/>
                        <a:t>URIError</a:t>
                      </a:r>
                    </a:p>
                  </a:txBody>
                  <a:tcPr anchor="ctr"/>
                </a:tc>
                <a:tc>
                  <a:txBody>
                    <a:bodyPr/>
                    <a:lstStyle/>
                    <a:p>
                      <a:r>
                        <a:rPr lang="tr-TR" dirty="0" smtClean="0"/>
                        <a:t>EncodeURI () hatası oluştu</a:t>
                      </a:r>
                      <a:endParaRPr lang="en-US" dirty="0"/>
                    </a:p>
                  </a:txBody>
                  <a:tcPr anchor="ctr"/>
                </a:tc>
                <a:extLst>
                  <a:ext uri="{0D108BD9-81ED-4DB2-BD59-A6C34878D82A}">
                    <a16:rowId xmlns="" xmlns:a16="http://schemas.microsoft.com/office/drawing/2014/main" val="10006"/>
                  </a:ext>
                </a:extLst>
              </a:tr>
            </a:tbl>
          </a:graphicData>
        </a:graphic>
      </p:graphicFrame>
      <p:sp>
        <p:nvSpPr>
          <p:cNvPr id="5" name="4 Metin kutusu"/>
          <p:cNvSpPr txBox="1"/>
          <p:nvPr/>
        </p:nvSpPr>
        <p:spPr>
          <a:xfrm>
            <a:off x="307934" y="5000636"/>
            <a:ext cx="11572956" cy="1323439"/>
          </a:xfrm>
          <a:prstGeom prst="rect">
            <a:avLst/>
          </a:prstGeom>
          <a:noFill/>
        </p:spPr>
        <p:txBody>
          <a:bodyPr wrap="square" rtlCol="0">
            <a:spAutoFit/>
          </a:bodyPr>
          <a:lstStyle/>
          <a:p>
            <a:r>
              <a:rPr lang="tr-TR" sz="2000" dirty="0" smtClean="0"/>
              <a:t>EvalError, eval () fonksiyonunda bir hatayı gösterir.</a:t>
            </a:r>
          </a:p>
          <a:p>
            <a:r>
              <a:rPr lang="tr-TR" sz="2000" dirty="0" smtClean="0"/>
              <a:t/>
            </a:r>
            <a:br>
              <a:rPr lang="tr-TR" sz="2000" dirty="0" smtClean="0"/>
            </a:br>
            <a:r>
              <a:rPr lang="tr-TR" sz="2000" dirty="0" smtClean="0"/>
              <a:t>JavaScript'in daha yeni sürümleri herhangi bir EvalError atmaz. Onun yerine SyntaxError kullanın.</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en-US" dirty="0" smtClean="0"/>
              <a:t>JavaScript Errors</a:t>
            </a:r>
            <a:endParaRPr lang="en-US" dirty="0"/>
          </a:p>
        </p:txBody>
      </p:sp>
      <p:sp>
        <p:nvSpPr>
          <p:cNvPr id="6" name="5 İçerik Yer Tutucusu"/>
          <p:cNvSpPr>
            <a:spLocks noGrp="1"/>
          </p:cNvSpPr>
          <p:nvPr>
            <p:ph idx="1"/>
          </p:nvPr>
        </p:nvSpPr>
        <p:spPr>
          <a:xfrm>
            <a:off x="379372" y="1214422"/>
            <a:ext cx="11501518" cy="5429288"/>
          </a:xfrm>
        </p:spPr>
        <p:txBody>
          <a:bodyPr>
            <a:normAutofit/>
          </a:bodyPr>
          <a:lstStyle/>
          <a:p>
            <a:r>
              <a:rPr lang="tr-TR" sz="2000" dirty="0" smtClean="0"/>
              <a:t>Belirlenen değer aralığı dışındaki bir sayı kullanırsanız, RangeError atılır.</a:t>
            </a:r>
          </a:p>
          <a:p>
            <a:r>
              <a:rPr lang="tr-TR" sz="2000" dirty="0" smtClean="0"/>
              <a:t>Bildirilmemiş bir değişkeni (referans) kullanırsanız, bir ReferenceError atılır</a:t>
            </a:r>
          </a:p>
          <a:p>
            <a:r>
              <a:rPr lang="tr-TR" sz="2000" dirty="0" smtClean="0"/>
              <a:t>Bir sözdizimi hatasıyla kod derlemeye çalışırsanız, bir SyntaxError atılır.</a:t>
            </a:r>
          </a:p>
          <a:p>
            <a:r>
              <a:rPr lang="tr-TR" sz="2000" dirty="0" smtClean="0"/>
              <a:t>Beklenen tür aralığı dışındaki bir değer kullanırsanız bir TypeError atılır</a:t>
            </a:r>
          </a:p>
          <a:p>
            <a:r>
              <a:rPr lang="tr-TR" sz="2000" dirty="0" smtClean="0"/>
              <a:t>Bir URI işlevinde geçersiz karakterler kullanırsanız bir URIError atılır</a:t>
            </a:r>
          </a:p>
          <a:p>
            <a:r>
              <a:rPr lang="tr-TR" sz="2000" dirty="0" smtClean="0"/>
              <a:t>Mozilla ve Microsoft, bazı standart dışı hata nesnesi özellikleri eklediler</a:t>
            </a:r>
          </a:p>
          <a:p>
            <a:pPr lvl="1"/>
            <a:r>
              <a:rPr lang="tr-TR" sz="1600" dirty="0" smtClean="0"/>
              <a:t>fileName (Mozilla)</a:t>
            </a:r>
          </a:p>
          <a:p>
            <a:pPr lvl="1"/>
            <a:r>
              <a:rPr lang="tr-TR" sz="1600" dirty="0" smtClean="0"/>
              <a:t>lineNumber (Mozilla)</a:t>
            </a:r>
          </a:p>
          <a:p>
            <a:pPr lvl="1"/>
            <a:r>
              <a:rPr lang="tr-TR" sz="1600" dirty="0" smtClean="0"/>
              <a:t>columnNumber (Mozilla)</a:t>
            </a:r>
          </a:p>
          <a:p>
            <a:pPr lvl="1"/>
            <a:r>
              <a:rPr lang="tr-TR" sz="1600" dirty="0" smtClean="0"/>
              <a:t>stack (Mozilla)</a:t>
            </a:r>
          </a:p>
          <a:p>
            <a:pPr lvl="1"/>
            <a:r>
              <a:rPr lang="tr-TR" sz="1600" dirty="0" smtClean="0"/>
              <a:t>description (Microsoft)</a:t>
            </a:r>
          </a:p>
          <a:p>
            <a:pPr lvl="1"/>
            <a:r>
              <a:rPr lang="tr-TR" sz="1600" dirty="0" smtClean="0"/>
              <a:t>number (Microsoft)</a:t>
            </a:r>
          </a:p>
          <a:p>
            <a:r>
              <a:rPr lang="tr-TR" sz="2000" dirty="0" smtClean="0"/>
              <a:t>Bu özellikleri kamuya açık web sitelerinde kullanmayın. Tüm tarayıcılarda çalışmazlar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tr-TR" dirty="0" smtClean="0"/>
              <a:t>JavaScript Debugging</a:t>
            </a:r>
            <a:endParaRPr lang="tr-TR" dirty="0"/>
          </a:p>
        </p:txBody>
      </p:sp>
      <p:sp>
        <p:nvSpPr>
          <p:cNvPr id="6" name="5 İçerik Yer Tutucusu"/>
          <p:cNvSpPr>
            <a:spLocks noGrp="1"/>
          </p:cNvSpPr>
          <p:nvPr>
            <p:ph idx="1"/>
          </p:nvPr>
        </p:nvSpPr>
        <p:spPr>
          <a:xfrm>
            <a:off x="379372" y="1214422"/>
            <a:ext cx="11501518" cy="5429288"/>
          </a:xfrm>
        </p:spPr>
        <p:txBody>
          <a:bodyPr>
            <a:normAutofit/>
          </a:bodyPr>
          <a:lstStyle/>
          <a:p>
            <a:pPr>
              <a:lnSpc>
                <a:spcPct val="100000"/>
              </a:lnSpc>
            </a:pPr>
            <a:r>
              <a:rPr lang="tr-TR" sz="2000" dirty="0" smtClean="0"/>
              <a:t>Programlama kodu, sözdizimi hataları veya mantıksal hatalar içerebilir. Bu hataların birçoğunun teşhisi zordur.</a:t>
            </a:r>
          </a:p>
          <a:p>
            <a:pPr>
              <a:lnSpc>
                <a:spcPct val="100000"/>
              </a:lnSpc>
            </a:pPr>
            <a:r>
              <a:rPr lang="tr-TR" sz="2000" dirty="0" smtClean="0"/>
              <a:t>Çoğu zaman, programlama kodu hata içeriyorsa, hiçbir şey olmayacaktır. Hata mesajı yoktur ve hataları nereden bulacağınıza dair bir işaret alamazsınız.</a:t>
            </a:r>
          </a:p>
          <a:p>
            <a:pPr>
              <a:lnSpc>
                <a:spcPct val="100000"/>
              </a:lnSpc>
            </a:pPr>
            <a:r>
              <a:rPr lang="tr-TR" sz="2000" dirty="0" smtClean="0"/>
              <a:t>Kod programlamada hataları aramak (ve düzeltmek), kod hata ayıklama  (debugging )olarak adlandırılır.</a:t>
            </a:r>
          </a:p>
          <a:p>
            <a:pPr>
              <a:lnSpc>
                <a:spcPct val="100000"/>
              </a:lnSpc>
            </a:pPr>
            <a:r>
              <a:rPr lang="tr-TR" sz="2000" dirty="0" smtClean="0"/>
              <a:t>Hata ayıklama kolay değildir. Ancak neyse ki, tüm modern tarayıcılarda yerleşik bir JavaScript hata ayıklayıcı var.</a:t>
            </a:r>
          </a:p>
          <a:p>
            <a:pPr>
              <a:lnSpc>
                <a:spcPct val="100000"/>
              </a:lnSpc>
            </a:pPr>
            <a:r>
              <a:rPr lang="tr-TR" sz="2000" dirty="0" smtClean="0"/>
              <a:t>Dahili hata ayıklayıcıları açıp kapatarak hataları kullanıcıya bildirmeye zorlar.</a:t>
            </a:r>
          </a:p>
          <a:p>
            <a:pPr>
              <a:lnSpc>
                <a:spcPct val="100000"/>
              </a:lnSpc>
            </a:pPr>
            <a:r>
              <a:rPr lang="tr-TR" sz="2000" dirty="0" smtClean="0"/>
              <a:t>Bir hata ayıklayıcı ile, kesme noktalarını (kod yürütülmesinin durdurulabileceği yerler) de ayarlayabilir ve değişken yürütülürken değişkenleri inceleyebilirsiniz.</a:t>
            </a:r>
          </a:p>
          <a:p>
            <a:pPr>
              <a:lnSpc>
                <a:spcPct val="100000"/>
              </a:lnSpc>
            </a:pPr>
            <a:r>
              <a:rPr lang="tr-TR" sz="2000" dirty="0" smtClean="0"/>
              <a:t>Tarayıcınız hata ayıklamayı destekliyorsa, hata ayıklayıcı penceresinde JavaScript değerlerini görüntülemek için console.log () kullanabilirsiniz:</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tr-TR" dirty="0" smtClean="0"/>
              <a:t>JavaScript Debugging</a:t>
            </a:r>
            <a:endParaRPr lang="tr-TR" dirty="0"/>
          </a:p>
        </p:txBody>
      </p:sp>
      <p:sp>
        <p:nvSpPr>
          <p:cNvPr id="6" name="5 İçerik Yer Tutucusu"/>
          <p:cNvSpPr>
            <a:spLocks noGrp="1"/>
          </p:cNvSpPr>
          <p:nvPr>
            <p:ph idx="1"/>
          </p:nvPr>
        </p:nvSpPr>
        <p:spPr>
          <a:xfrm>
            <a:off x="379372" y="1214422"/>
            <a:ext cx="11501518" cy="5429288"/>
          </a:xfrm>
        </p:spPr>
        <p:txBody>
          <a:bodyPr>
            <a:normAutofit/>
          </a:bodyPr>
          <a:lstStyle/>
          <a:p>
            <a:pPr>
              <a:lnSpc>
                <a:spcPct val="100000"/>
              </a:lnSpc>
            </a:pPr>
            <a:r>
              <a:rPr lang="tr-TR" sz="2000" dirty="0" smtClean="0"/>
              <a:t>Hata ayıklayıcı penceresinde, JavaScript kodunda kesme noktaları ayarlayabilirsiniz.</a:t>
            </a:r>
          </a:p>
          <a:p>
            <a:pPr>
              <a:lnSpc>
                <a:spcPct val="100000"/>
              </a:lnSpc>
            </a:pPr>
            <a:r>
              <a:rPr lang="tr-TR" sz="2000" dirty="0" smtClean="0"/>
              <a:t>Her bir kesme noktasında, JavaScript çalışmayı durduracak ve JavaScript değerlerini incelemenize izin verecektir.</a:t>
            </a:r>
          </a:p>
          <a:p>
            <a:pPr>
              <a:lnSpc>
                <a:spcPct val="100000"/>
              </a:lnSpc>
            </a:pPr>
            <a:r>
              <a:rPr lang="tr-TR" sz="2000" dirty="0" smtClean="0"/>
              <a:t>Değerleri inceledikten sonra kodun yürütülmesine (tipik olarak bir oynat düğmesi ile) devam edebilirsiniz.</a:t>
            </a:r>
          </a:p>
          <a:p>
            <a:pPr>
              <a:lnSpc>
                <a:spcPct val="100000"/>
              </a:lnSpc>
            </a:pPr>
            <a:r>
              <a:rPr lang="tr-TR" sz="2000" dirty="0" smtClean="0"/>
              <a:t>debugger  anahtar kelimesi JavaScript'in yürütülmesini durdurur ve hata ayıklama fonksiyonu (varsa) çağırır.</a:t>
            </a:r>
          </a:p>
          <a:p>
            <a:pPr>
              <a:lnSpc>
                <a:spcPct val="100000"/>
              </a:lnSpc>
            </a:pPr>
            <a:r>
              <a:rPr lang="tr-TR" sz="2000" dirty="0" smtClean="0"/>
              <a:t>Bu, hata ayıklayıcıda bir kesme noktası ayarlama ile aynı işleve sahiptir.</a:t>
            </a:r>
          </a:p>
          <a:p>
            <a:pPr>
              <a:lnSpc>
                <a:spcPct val="100000"/>
              </a:lnSpc>
            </a:pPr>
            <a:r>
              <a:rPr lang="tr-TR" sz="2000" dirty="0" smtClean="0"/>
              <a:t>Hata ayıklama kullanılabilir değilse, hata ayıklayıcı ifadesinin bir etkisi yoktur.</a:t>
            </a:r>
          </a:p>
          <a:p>
            <a:pPr>
              <a:lnSpc>
                <a:spcPct val="100000"/>
              </a:lnSpc>
            </a:pPr>
            <a:r>
              <a:rPr lang="tr-TR" sz="2000" dirty="0" smtClean="0"/>
              <a:t>Normalde, tarayıcınızda F12 ile hata ayıklamayı etkinleştirir ve hata ayıklayıcı menüsünden "Konsol" u seçersiniz.</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tr-TR" dirty="0" smtClean="0"/>
              <a:t>JavaScript Hoisting</a:t>
            </a:r>
            <a:endParaRPr lang="tr-TR" dirty="0"/>
          </a:p>
        </p:txBody>
      </p:sp>
      <p:sp>
        <p:nvSpPr>
          <p:cNvPr id="6" name="5 İçerik Yer Tutucusu"/>
          <p:cNvSpPr>
            <a:spLocks noGrp="1"/>
          </p:cNvSpPr>
          <p:nvPr>
            <p:ph idx="1"/>
          </p:nvPr>
        </p:nvSpPr>
        <p:spPr>
          <a:xfrm>
            <a:off x="379372" y="1214422"/>
            <a:ext cx="11501518" cy="5429288"/>
          </a:xfrm>
        </p:spPr>
        <p:txBody>
          <a:bodyPr>
            <a:normAutofit/>
          </a:bodyPr>
          <a:lstStyle/>
          <a:p>
            <a:pPr>
              <a:lnSpc>
                <a:spcPct val="100000"/>
              </a:lnSpc>
            </a:pPr>
            <a:r>
              <a:rPr lang="tr-TR" sz="2000" dirty="0" smtClean="0"/>
              <a:t>JavaScript'te, bir değişkeni kullanıldıktan sonra bildirilebilir.</a:t>
            </a:r>
          </a:p>
          <a:p>
            <a:pPr>
              <a:lnSpc>
                <a:spcPct val="100000"/>
              </a:lnSpc>
            </a:pPr>
            <a:r>
              <a:rPr lang="tr-TR" sz="2000" dirty="0" smtClean="0"/>
              <a:t>Diğer bir deyişle; bir değişken ilan edilmeden önce kullanılabilir.</a:t>
            </a:r>
          </a:p>
          <a:p>
            <a:pPr>
              <a:lnSpc>
                <a:spcPct val="100000"/>
              </a:lnSpc>
            </a:pPr>
            <a:r>
              <a:rPr lang="tr-TR" sz="2000" dirty="0" smtClean="0"/>
              <a:t>Bunu anlamak için "hoisting" terimini anlamalısınız.</a:t>
            </a:r>
          </a:p>
          <a:p>
            <a:pPr>
              <a:lnSpc>
                <a:spcPct val="100000"/>
              </a:lnSpc>
            </a:pPr>
            <a:r>
              <a:rPr lang="tr-TR" sz="2000" dirty="0" smtClean="0"/>
              <a:t>Hoisting, tüm bildirimleri geçerli kapsamın üstüne (mevcut komut dosyasının üst kısmına veya geçerli işleve) taşımanın JavaScript anlayışını temsil eder.</a:t>
            </a:r>
          </a:p>
          <a:p>
            <a:pPr>
              <a:lnSpc>
                <a:spcPct val="100000"/>
              </a:lnSpc>
            </a:pPr>
            <a:r>
              <a:rPr lang="tr-TR" sz="2000" dirty="0" smtClean="0"/>
              <a:t>Hoisting  birçok yazılımcı tarafından bilinmeyen veya gözden kaçan JavaScript davranışıdır</a:t>
            </a:r>
          </a:p>
          <a:p>
            <a:pPr>
              <a:lnSpc>
                <a:spcPct val="100000"/>
              </a:lnSpc>
            </a:pPr>
            <a:r>
              <a:rPr lang="tr-TR" sz="2000" dirty="0" smtClean="0"/>
              <a:t>Bir geliştirici hoistingi anlamazsa, programlar hatalar  içerebilir.</a:t>
            </a:r>
          </a:p>
          <a:p>
            <a:pPr>
              <a:lnSpc>
                <a:spcPct val="100000"/>
              </a:lnSpc>
            </a:pPr>
            <a:r>
              <a:rPr lang="tr-TR" sz="2000" dirty="0" smtClean="0"/>
              <a:t>Hataları önlemek için, tüm değişkenleri  kodların en başında daima bildirin.</a:t>
            </a:r>
          </a:p>
          <a:p>
            <a:pPr>
              <a:lnSpc>
                <a:spcPct val="100000"/>
              </a:lnSpc>
            </a:pPr>
            <a:r>
              <a:rPr lang="tr-TR" sz="2000" dirty="0" smtClean="0"/>
              <a:t>JavaScript bu şekilde yorumlanır, bu her zaman iyi bir kuraldır.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tr-TR" dirty="0" smtClean="0"/>
              <a:t>JavaScript Use Strict</a:t>
            </a:r>
            <a:endParaRPr lang="tr-TR" dirty="0"/>
          </a:p>
        </p:txBody>
      </p:sp>
      <p:sp>
        <p:nvSpPr>
          <p:cNvPr id="6" name="5 İçerik Yer Tutucusu"/>
          <p:cNvSpPr>
            <a:spLocks noGrp="1"/>
          </p:cNvSpPr>
          <p:nvPr>
            <p:ph idx="1"/>
          </p:nvPr>
        </p:nvSpPr>
        <p:spPr>
          <a:xfrm>
            <a:off x="379372" y="1214422"/>
            <a:ext cx="11501518" cy="5429288"/>
          </a:xfrm>
        </p:spPr>
        <p:txBody>
          <a:bodyPr>
            <a:normAutofit/>
          </a:bodyPr>
          <a:lstStyle/>
          <a:p>
            <a:pPr>
              <a:lnSpc>
                <a:spcPct val="100000"/>
              </a:lnSpc>
            </a:pPr>
            <a:r>
              <a:rPr lang="tr-TR" sz="2000" dirty="0" smtClean="0"/>
              <a:t>"use strict"; JavaScript kodunun "katı modda" yürütüleceğini tanımlar.</a:t>
            </a:r>
          </a:p>
          <a:p>
            <a:pPr>
              <a:lnSpc>
                <a:spcPct val="100000"/>
              </a:lnSpc>
            </a:pPr>
            <a:r>
              <a:rPr lang="tr-TR" sz="2000" dirty="0" smtClean="0"/>
              <a:t>" use strict " JavaScript 1.8.5'te (ECMAScript sürüm 5) yeni yönergesidir.</a:t>
            </a:r>
          </a:p>
          <a:p>
            <a:pPr>
              <a:lnSpc>
                <a:spcPct val="100000"/>
              </a:lnSpc>
            </a:pPr>
            <a:r>
              <a:rPr lang="tr-TR" sz="2000" dirty="0" smtClean="0"/>
              <a:t>Bu bir ifade değil, ancak JavaScript'in önceki sürümleri tarafından görmezden gelinen, literal bir ifadedir.</a:t>
            </a:r>
          </a:p>
          <a:p>
            <a:pPr>
              <a:lnSpc>
                <a:spcPct val="100000"/>
              </a:lnSpc>
            </a:pPr>
            <a:r>
              <a:rPr lang="tr-TR" sz="2000" dirty="0" smtClean="0"/>
              <a:t>Strict modda, örneğin bildirilmemiş değişkenleri kullanamazsınız.</a:t>
            </a:r>
          </a:p>
          <a:p>
            <a:pPr>
              <a:lnSpc>
                <a:spcPct val="100000"/>
              </a:lnSpc>
            </a:pPr>
            <a:r>
              <a:rPr lang="en-US" sz="2000" dirty="0" smtClean="0"/>
              <a:t>Strict mod</a:t>
            </a:r>
            <a:r>
              <a:rPr lang="tr-TR" sz="2000" dirty="0" smtClean="0"/>
              <a:t>u destekleyen tarayıcılar</a:t>
            </a:r>
            <a:r>
              <a:rPr lang="en-US" sz="2000" dirty="0" smtClean="0"/>
              <a:t>:</a:t>
            </a:r>
          </a:p>
          <a:p>
            <a:pPr>
              <a:lnSpc>
                <a:spcPct val="100000"/>
              </a:lnSpc>
            </a:pPr>
            <a:r>
              <a:rPr lang="en-US" sz="2000" dirty="0" smtClean="0"/>
              <a:t>IE version 10. </a:t>
            </a:r>
            <a:endParaRPr lang="tr-TR" sz="2000" dirty="0" smtClean="0"/>
          </a:p>
          <a:p>
            <a:pPr>
              <a:lnSpc>
                <a:spcPct val="100000"/>
              </a:lnSpc>
            </a:pPr>
            <a:r>
              <a:rPr lang="en-US" sz="2000" dirty="0" smtClean="0"/>
              <a:t>Firefox version 4.</a:t>
            </a:r>
          </a:p>
          <a:p>
            <a:pPr>
              <a:lnSpc>
                <a:spcPct val="100000"/>
              </a:lnSpc>
            </a:pPr>
            <a:r>
              <a:rPr lang="en-US" sz="2000" dirty="0" smtClean="0"/>
              <a:t>Chrome version 13. </a:t>
            </a:r>
            <a:endParaRPr lang="tr-TR" sz="2000" dirty="0" smtClean="0"/>
          </a:p>
          <a:p>
            <a:pPr>
              <a:lnSpc>
                <a:spcPct val="100000"/>
              </a:lnSpc>
            </a:pPr>
            <a:r>
              <a:rPr lang="en-US" sz="2000" dirty="0" smtClean="0"/>
              <a:t>Safari version 5.1.</a:t>
            </a:r>
          </a:p>
          <a:p>
            <a:pPr>
              <a:lnSpc>
                <a:spcPct val="100000"/>
              </a:lnSpc>
            </a:pPr>
            <a:r>
              <a:rPr lang="en-US" sz="2000" dirty="0" smtClean="0"/>
              <a:t>Opera version 12.</a:t>
            </a:r>
            <a:endParaRPr lang="tr-TR" sz="2000" dirty="0" smtClean="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tr-TR" dirty="0" smtClean="0"/>
              <a:t>JavaScript Use Strict</a:t>
            </a:r>
            <a:endParaRPr lang="tr-TR" dirty="0"/>
          </a:p>
        </p:txBody>
      </p:sp>
      <p:sp>
        <p:nvSpPr>
          <p:cNvPr id="6" name="5 İçerik Yer Tutucusu"/>
          <p:cNvSpPr>
            <a:spLocks noGrp="1"/>
          </p:cNvSpPr>
          <p:nvPr>
            <p:ph idx="1"/>
          </p:nvPr>
        </p:nvSpPr>
        <p:spPr>
          <a:xfrm>
            <a:off x="307934" y="1000108"/>
            <a:ext cx="11572956" cy="5643602"/>
          </a:xfrm>
        </p:spPr>
        <p:txBody>
          <a:bodyPr>
            <a:noAutofit/>
          </a:bodyPr>
          <a:lstStyle/>
          <a:p>
            <a:pPr>
              <a:lnSpc>
                <a:spcPct val="100000"/>
              </a:lnSpc>
            </a:pPr>
            <a:r>
              <a:rPr lang="tr-TR" sz="2000" dirty="0" smtClean="0"/>
              <a:t>Sert mod, “use strict" eklenerek beyan edilir; bir script’in veya bir fonksiyonun başına.</a:t>
            </a:r>
          </a:p>
          <a:p>
            <a:pPr>
              <a:lnSpc>
                <a:spcPct val="100000"/>
              </a:lnSpc>
            </a:pPr>
            <a:r>
              <a:rPr lang="tr-TR" sz="2000" dirty="0" smtClean="0"/>
              <a:t>Bir komut dosyasının başında bildirildiğinde, genel kapsamı vardır (komut dosyasındaki tüm kod sıkı modda yürütülecektir)</a:t>
            </a:r>
          </a:p>
          <a:p>
            <a:pPr>
              <a:lnSpc>
                <a:spcPct val="100000"/>
              </a:lnSpc>
            </a:pPr>
            <a:r>
              <a:rPr lang="tr-TR" sz="2000" dirty="0" smtClean="0"/>
              <a:t>Bir fonksiyonun içinde bildirildiğinde, yerel kapsamı vardır (yalnızca fonksiyonun içindeki katı moddadır</a:t>
            </a:r>
          </a:p>
          <a:p>
            <a:pPr>
              <a:lnSpc>
                <a:spcPct val="100000"/>
              </a:lnSpc>
            </a:pPr>
            <a:r>
              <a:rPr lang="tr-TR" sz="2000" dirty="0" smtClean="0"/>
              <a:t>Katı modu bildiren sözdizimi, JavaScript'in eski sürümleriyle uyumlu olacak şekilde tasarlandı.</a:t>
            </a:r>
          </a:p>
          <a:p>
            <a:pPr>
              <a:lnSpc>
                <a:spcPct val="100000"/>
              </a:lnSpc>
            </a:pPr>
            <a:r>
              <a:rPr lang="tr-TR" sz="2000" dirty="0" smtClean="0"/>
              <a:t>Katı mod, "güvenli" JavaScript kodu yazmayı daha kolay hale getirir.</a:t>
            </a:r>
          </a:p>
          <a:p>
            <a:pPr>
              <a:lnSpc>
                <a:spcPct val="100000"/>
              </a:lnSpc>
            </a:pPr>
            <a:r>
              <a:rPr lang="tr-TR" sz="2000" dirty="0" smtClean="0"/>
              <a:t>Sıkı mod değişiklikleri daha önce "kötü sözdizimi"ni gerçek hatalar  olarak kabul etti.</a:t>
            </a:r>
          </a:p>
          <a:p>
            <a:pPr>
              <a:lnSpc>
                <a:spcPct val="100000"/>
              </a:lnSpc>
            </a:pPr>
            <a:r>
              <a:rPr lang="tr-TR" sz="2000" dirty="0" smtClean="0"/>
              <a:t>Örnek olarak, normal JavaScript'te, değişken adını yanlış yaparak yeni bir genel değişken oluşturursunuz. Sıkı modda, bu, yanlışlıkla genel bir değişken oluşturmayı imkansız hale getiren bir hata atar.</a:t>
            </a:r>
          </a:p>
          <a:p>
            <a:pPr>
              <a:lnSpc>
                <a:spcPct val="100000"/>
              </a:lnSpc>
            </a:pPr>
            <a:r>
              <a:rPr lang="tr-TR" sz="2000" dirty="0" smtClean="0"/>
              <a:t>Bir nesneyi  de bildirimde bulunmaksızın kullanamazsınız strict modda</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22248" y="214290"/>
            <a:ext cx="9601200" cy="1143000"/>
          </a:xfrm>
        </p:spPr>
        <p:txBody>
          <a:bodyPr/>
          <a:lstStyle/>
          <a:p>
            <a:r>
              <a:rPr lang="tr-TR" dirty="0" smtClean="0"/>
              <a:t>JavaScript Syntax Rules</a:t>
            </a:r>
            <a:endParaRPr lang="tr-TR" dirty="0"/>
          </a:p>
        </p:txBody>
      </p:sp>
      <p:sp>
        <p:nvSpPr>
          <p:cNvPr id="3" name="2 İçerik Yer Tutucusu"/>
          <p:cNvSpPr>
            <a:spLocks noGrp="1"/>
          </p:cNvSpPr>
          <p:nvPr>
            <p:ph idx="1"/>
          </p:nvPr>
        </p:nvSpPr>
        <p:spPr>
          <a:xfrm>
            <a:off x="522248" y="1714488"/>
            <a:ext cx="9601200" cy="4343400"/>
          </a:xfrm>
        </p:spPr>
        <p:txBody>
          <a:bodyPr/>
          <a:lstStyle/>
          <a:p>
            <a:r>
              <a:rPr lang="tr-TR" dirty="0" smtClean="0"/>
              <a:t>Underscore:</a:t>
            </a:r>
          </a:p>
          <a:p>
            <a:pPr lvl="1"/>
            <a:r>
              <a:rPr lang="tr-TR" dirty="0" smtClean="0"/>
              <a:t>first_name, last_name</a:t>
            </a:r>
          </a:p>
          <a:p>
            <a:r>
              <a:rPr lang="en-US" dirty="0" smtClean="0"/>
              <a:t>Upper Camel Case (Pascal Case):</a:t>
            </a:r>
            <a:endParaRPr lang="tr-TR" dirty="0" smtClean="0"/>
          </a:p>
          <a:p>
            <a:pPr lvl="1"/>
            <a:r>
              <a:rPr lang="tr-TR" dirty="0" smtClean="0"/>
              <a:t>FirstName, LastName</a:t>
            </a:r>
          </a:p>
          <a:p>
            <a:r>
              <a:rPr lang="tr-TR" dirty="0" smtClean="0"/>
              <a:t>Lower Camel Case:</a:t>
            </a:r>
          </a:p>
          <a:p>
            <a:pPr lvl="1"/>
            <a:r>
              <a:rPr lang="tr-TR" dirty="0" smtClean="0"/>
              <a:t>firstName, lastName</a:t>
            </a:r>
          </a:p>
          <a:p>
            <a:r>
              <a:rPr lang="tr-TR" dirty="0" smtClean="0"/>
              <a:t>JavaScript, Unicode karakter setini kullanmaktadır.</a:t>
            </a:r>
          </a:p>
          <a:p>
            <a:r>
              <a:rPr lang="tr-TR" dirty="0" smtClean="0"/>
              <a:t>Unicode, dünyadaki (neredeyse) tüm karakterleri, noktalama işaretlerini ve sembolleri kapsar </a:t>
            </a:r>
          </a:p>
          <a:p>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tr-TR" dirty="0" smtClean="0"/>
              <a:t>JavaScript Use Strict</a:t>
            </a:r>
            <a:endParaRPr lang="tr-TR" dirty="0"/>
          </a:p>
        </p:txBody>
      </p:sp>
      <p:sp>
        <p:nvSpPr>
          <p:cNvPr id="6" name="5 İçerik Yer Tutucusu"/>
          <p:cNvSpPr>
            <a:spLocks noGrp="1"/>
          </p:cNvSpPr>
          <p:nvPr>
            <p:ph idx="1"/>
          </p:nvPr>
        </p:nvSpPr>
        <p:spPr>
          <a:xfrm>
            <a:off x="307934" y="1000108"/>
            <a:ext cx="11572956" cy="5643602"/>
          </a:xfrm>
        </p:spPr>
        <p:txBody>
          <a:bodyPr>
            <a:noAutofit/>
          </a:bodyPr>
          <a:lstStyle/>
          <a:p>
            <a:pPr>
              <a:lnSpc>
                <a:spcPct val="100000"/>
              </a:lnSpc>
            </a:pPr>
            <a:r>
              <a:rPr lang="tr-TR" sz="2000" dirty="0" smtClean="0"/>
              <a:t>Bir değişkenin , nesnenin veya fonksiyonun silinmesine izin verilmez</a:t>
            </a:r>
          </a:p>
          <a:p>
            <a:pPr>
              <a:lnSpc>
                <a:spcPct val="100000"/>
              </a:lnSpc>
            </a:pPr>
            <a:r>
              <a:rPr lang="tr-TR" sz="2000" dirty="0" smtClean="0"/>
              <a:t>Bir parametre adının çoğaltılmasına izin verilmez</a:t>
            </a:r>
          </a:p>
          <a:p>
            <a:pPr>
              <a:lnSpc>
                <a:spcPct val="100000"/>
              </a:lnSpc>
            </a:pPr>
            <a:r>
              <a:rPr lang="tr-TR" sz="2000" dirty="0" smtClean="0"/>
              <a:t>Octal sayısal literallere izin verilmez</a:t>
            </a:r>
          </a:p>
          <a:p>
            <a:pPr>
              <a:lnSpc>
                <a:spcPct val="100000"/>
              </a:lnSpc>
            </a:pPr>
            <a:r>
              <a:rPr lang="tr-TR" sz="2000" dirty="0" smtClean="0"/>
              <a:t>Escape (\) karakterine izin verilmez</a:t>
            </a:r>
          </a:p>
          <a:p>
            <a:pPr>
              <a:lnSpc>
                <a:spcPct val="100000"/>
              </a:lnSpc>
            </a:pPr>
            <a:r>
              <a:rPr lang="tr-TR" sz="2000" dirty="0" smtClean="0"/>
              <a:t>Salt okunur bir özelliğe yazma izni verilmez</a:t>
            </a:r>
          </a:p>
          <a:p>
            <a:pPr>
              <a:lnSpc>
                <a:spcPct val="100000"/>
              </a:lnSpc>
            </a:pPr>
            <a:r>
              <a:rPr lang="tr-TR" sz="2000" dirty="0" smtClean="0"/>
              <a:t>Silinemez bir özelliği silinmesine izin verilmez</a:t>
            </a:r>
          </a:p>
          <a:p>
            <a:pPr>
              <a:lnSpc>
                <a:spcPct val="100000"/>
              </a:lnSpc>
            </a:pPr>
            <a:r>
              <a:rPr lang="tr-TR" sz="2000" dirty="0" smtClean="0"/>
              <a:t>“eval" stringi bir değişken olarak kullanılamaz</a:t>
            </a:r>
          </a:p>
          <a:p>
            <a:pPr>
              <a:lnSpc>
                <a:spcPct val="100000"/>
              </a:lnSpc>
            </a:pPr>
            <a:r>
              <a:rPr lang="tr-TR" sz="2000" dirty="0" smtClean="0"/>
              <a:t>“arguments" stringi bir değişken olarak kullanılamaz</a:t>
            </a:r>
          </a:p>
          <a:p>
            <a:pPr>
              <a:lnSpc>
                <a:spcPct val="100000"/>
              </a:lnSpc>
            </a:pPr>
            <a:r>
              <a:rPr lang="tr-TR" sz="2000" dirty="0" smtClean="0"/>
              <a:t>with ifadesine izin verilmez</a:t>
            </a:r>
          </a:p>
          <a:p>
            <a:pPr>
              <a:lnSpc>
                <a:spcPct val="100000"/>
              </a:lnSpc>
            </a:pPr>
            <a:r>
              <a:rPr lang="tr-TR" sz="2000" dirty="0" smtClean="0"/>
              <a:t>Güvenlik nedeniyle, eval () fonksiyonunun çağrıldığı kapsamda değişkenler oluşturulmasına izin verilmez</a:t>
            </a:r>
          </a:p>
          <a:p>
            <a:pPr>
              <a:lnSpc>
                <a:spcPct val="100000"/>
              </a:lnSpc>
            </a:pPr>
            <a:endParaRPr lang="tr-TR" sz="2000" dirty="0" smtClean="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tr-TR" dirty="0" smtClean="0"/>
              <a:t>JavaScript Use Strict</a:t>
            </a:r>
            <a:endParaRPr lang="tr-TR" dirty="0"/>
          </a:p>
        </p:txBody>
      </p:sp>
      <p:sp>
        <p:nvSpPr>
          <p:cNvPr id="6" name="5 İçerik Yer Tutucusu"/>
          <p:cNvSpPr>
            <a:spLocks noGrp="1"/>
          </p:cNvSpPr>
          <p:nvPr>
            <p:ph idx="1"/>
          </p:nvPr>
        </p:nvSpPr>
        <p:spPr>
          <a:xfrm>
            <a:off x="307934" y="1000108"/>
            <a:ext cx="11572956" cy="5643602"/>
          </a:xfrm>
        </p:spPr>
        <p:txBody>
          <a:bodyPr>
            <a:noAutofit/>
          </a:bodyPr>
          <a:lstStyle/>
          <a:p>
            <a:pPr>
              <a:lnSpc>
                <a:spcPct val="100000"/>
              </a:lnSpc>
            </a:pPr>
            <a:r>
              <a:rPr lang="tr-TR" sz="2000" dirty="0" smtClean="0"/>
              <a:t>Strict modda gelecekteki ayrılmış anahtar kelimelere izin verilmiyor</a:t>
            </a:r>
          </a:p>
          <a:p>
            <a:pPr lvl="1"/>
            <a:r>
              <a:rPr lang="en-US" sz="1600" dirty="0" smtClean="0"/>
              <a:t>implements</a:t>
            </a:r>
          </a:p>
          <a:p>
            <a:pPr lvl="1"/>
            <a:r>
              <a:rPr lang="en-US" sz="1600" dirty="0" smtClean="0"/>
              <a:t>interface</a:t>
            </a:r>
          </a:p>
          <a:p>
            <a:pPr lvl="1"/>
            <a:r>
              <a:rPr lang="en-US" sz="1600" dirty="0" smtClean="0"/>
              <a:t>let</a:t>
            </a:r>
          </a:p>
          <a:p>
            <a:pPr lvl="1"/>
            <a:r>
              <a:rPr lang="en-US" sz="1600" dirty="0" smtClean="0"/>
              <a:t>package</a:t>
            </a:r>
          </a:p>
          <a:p>
            <a:pPr lvl="1"/>
            <a:r>
              <a:rPr lang="en-US" sz="1600" dirty="0" smtClean="0"/>
              <a:t>private</a:t>
            </a:r>
          </a:p>
          <a:p>
            <a:pPr lvl="1"/>
            <a:r>
              <a:rPr lang="en-US" sz="1600" dirty="0" smtClean="0"/>
              <a:t>protected</a:t>
            </a:r>
          </a:p>
          <a:p>
            <a:pPr lvl="1"/>
            <a:r>
              <a:rPr lang="en-US" sz="1600" dirty="0" smtClean="0"/>
              <a:t>public</a:t>
            </a:r>
          </a:p>
          <a:p>
            <a:pPr lvl="1"/>
            <a:r>
              <a:rPr lang="en-US" sz="1600" dirty="0" smtClean="0"/>
              <a:t>static</a:t>
            </a:r>
          </a:p>
          <a:p>
            <a:pPr lvl="1"/>
            <a:r>
              <a:rPr lang="en-US" sz="1600" dirty="0" smtClean="0"/>
              <a:t>yield</a:t>
            </a:r>
          </a:p>
          <a:p>
            <a:pPr>
              <a:lnSpc>
                <a:spcPct val="100000"/>
              </a:lnSpc>
            </a:pPr>
            <a:r>
              <a:rPr lang="tr-TR" sz="2000" dirty="0" smtClean="0"/>
              <a:t>Unutma!! </a:t>
            </a:r>
          </a:p>
          <a:p>
            <a:pPr>
              <a:lnSpc>
                <a:spcPct val="100000"/>
              </a:lnSpc>
              <a:buNone/>
            </a:pPr>
            <a:r>
              <a:rPr lang="tr-TR" sz="2000" dirty="0" smtClean="0"/>
              <a:t>    “use strict" yönergesi yalnızca bir script’in veya bir fonksiyonun başında kabul edilir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tr-TR" dirty="0" smtClean="0"/>
              <a:t>JavaScript Best Practices</a:t>
            </a:r>
            <a:endParaRPr lang="tr-TR" dirty="0"/>
          </a:p>
        </p:txBody>
      </p:sp>
      <p:sp>
        <p:nvSpPr>
          <p:cNvPr id="6" name="5 İçerik Yer Tutucusu"/>
          <p:cNvSpPr>
            <a:spLocks noGrp="1"/>
          </p:cNvSpPr>
          <p:nvPr>
            <p:ph idx="1"/>
          </p:nvPr>
        </p:nvSpPr>
        <p:spPr>
          <a:xfrm>
            <a:off x="307934" y="1000108"/>
            <a:ext cx="11572956" cy="5643602"/>
          </a:xfrm>
        </p:spPr>
        <p:txBody>
          <a:bodyPr>
            <a:noAutofit/>
          </a:bodyPr>
          <a:lstStyle/>
          <a:p>
            <a:pPr>
              <a:lnSpc>
                <a:spcPct val="100000"/>
              </a:lnSpc>
            </a:pPr>
            <a:r>
              <a:rPr lang="tr-TR" sz="2000" dirty="0" smtClean="0"/>
              <a:t>global değişkenlerden kaçının , new anahtar kelimesinden kaçının, “==“ ifadesinden kaçının, eval() fonksiyonundan kaçının</a:t>
            </a:r>
          </a:p>
          <a:p>
            <a:pPr>
              <a:lnSpc>
                <a:spcPct val="100000"/>
              </a:lnSpc>
            </a:pPr>
            <a:r>
              <a:rPr lang="tr-TR" sz="2000" dirty="0" smtClean="0"/>
              <a:t>Global değişkenlerin kullanımını en aza indirin.</a:t>
            </a:r>
          </a:p>
          <a:p>
            <a:pPr>
              <a:lnSpc>
                <a:spcPct val="100000"/>
              </a:lnSpc>
            </a:pPr>
            <a:r>
              <a:rPr lang="tr-TR" sz="2000" dirty="0" smtClean="0"/>
              <a:t>Buna, tüm veri türleri, nesneler ve fonksiyonlar dahildir.</a:t>
            </a:r>
          </a:p>
          <a:p>
            <a:pPr>
              <a:lnSpc>
                <a:spcPct val="100000"/>
              </a:lnSpc>
            </a:pPr>
            <a:r>
              <a:rPr lang="tr-TR" sz="2000" dirty="0" smtClean="0"/>
              <a:t>Global değişkenler ve fonksiyonlar diğer komut dosyalarının üzerine yazılabilir.</a:t>
            </a:r>
          </a:p>
          <a:p>
            <a:pPr>
              <a:lnSpc>
                <a:spcPct val="100000"/>
              </a:lnSpc>
            </a:pPr>
            <a:r>
              <a:rPr lang="tr-TR" sz="2000" dirty="0" smtClean="0"/>
              <a:t>Bir fonksiyonda kullanılan tüm değişkenler yerel değişken olarak bildirilmelidir.</a:t>
            </a:r>
          </a:p>
          <a:p>
            <a:pPr>
              <a:lnSpc>
                <a:spcPct val="100000"/>
              </a:lnSpc>
            </a:pPr>
            <a:r>
              <a:rPr lang="tr-TR" sz="2000" dirty="0" smtClean="0"/>
              <a:t>Yerel değişkenler var anahtarıyla bildirilmelidir, aksi takdirde global değişken olurlar.</a:t>
            </a:r>
          </a:p>
          <a:p>
            <a:pPr>
              <a:lnSpc>
                <a:spcPct val="100000"/>
              </a:lnSpc>
            </a:pPr>
            <a:r>
              <a:rPr lang="tr-TR" sz="2000" dirty="0" smtClean="0"/>
              <a:t>Tüm bildirimleri her bir komut dosyasının veya fonksiyonun en üstüne koymak iyi bir kodlama uygulamasıdır.</a:t>
            </a:r>
          </a:p>
          <a:p>
            <a:pPr>
              <a:lnSpc>
                <a:spcPct val="100000"/>
              </a:lnSpc>
            </a:pPr>
            <a:r>
              <a:rPr lang="tr-TR" sz="2000" dirty="0" smtClean="0"/>
              <a:t>Onları ilan ettiğinizde değişkenleri başlatmak iyi bir kodlama uygulamasıdır</a:t>
            </a:r>
          </a:p>
          <a:p>
            <a:pPr>
              <a:lnSpc>
                <a:spcPct val="100000"/>
              </a:lnSpc>
            </a:pPr>
            <a:r>
              <a:rPr lang="tr-TR" sz="2000" dirty="0" smtClean="0"/>
              <a:t>Her zaman sayıları, stringleri veya booleanları ilkel değerler olarak kullanın. Nesne olarak değil. Bu türleri nesne olarak bildirmek, yürütme hızını yavaşlatır ve kötü yan etkiler üretir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tr-TR" dirty="0" smtClean="0"/>
              <a:t>JavaScript Best Practices</a:t>
            </a:r>
            <a:endParaRPr lang="tr-TR" dirty="0"/>
          </a:p>
        </p:txBody>
      </p:sp>
      <p:sp>
        <p:nvSpPr>
          <p:cNvPr id="6" name="5 İçerik Yer Tutucusu"/>
          <p:cNvSpPr>
            <a:spLocks noGrp="1"/>
          </p:cNvSpPr>
          <p:nvPr>
            <p:ph idx="1"/>
          </p:nvPr>
        </p:nvSpPr>
        <p:spPr>
          <a:xfrm>
            <a:off x="307934" y="1000108"/>
            <a:ext cx="11572956" cy="5643602"/>
          </a:xfrm>
        </p:spPr>
        <p:txBody>
          <a:bodyPr>
            <a:noAutofit/>
          </a:bodyPr>
          <a:lstStyle/>
          <a:p>
            <a:pPr>
              <a:lnSpc>
                <a:spcPct val="100000"/>
              </a:lnSpc>
            </a:pPr>
            <a:r>
              <a:rPr lang="tr-TR" sz="2000" dirty="0" smtClean="0"/>
              <a:t>Nesne oluştururken  new Object(); olarak kullanmayın</a:t>
            </a:r>
          </a:p>
          <a:p>
            <a:pPr>
              <a:lnSpc>
                <a:spcPct val="100000"/>
              </a:lnSpc>
            </a:pPr>
            <a:r>
              <a:rPr lang="en-US" sz="2000" dirty="0" smtClean="0"/>
              <a:t>new Object()</a:t>
            </a:r>
            <a:r>
              <a:rPr lang="tr-TR" sz="2000" dirty="0" smtClean="0"/>
              <a:t> yerine { } kullanın</a:t>
            </a:r>
            <a:endParaRPr lang="en-US" sz="2000" dirty="0" smtClean="0"/>
          </a:p>
          <a:p>
            <a:pPr>
              <a:lnSpc>
                <a:spcPct val="100000"/>
              </a:lnSpc>
            </a:pPr>
            <a:r>
              <a:rPr lang="en-US" sz="2000" dirty="0" smtClean="0"/>
              <a:t>new String()</a:t>
            </a:r>
            <a:r>
              <a:rPr lang="tr-TR" sz="2000" dirty="0" smtClean="0"/>
              <a:t> yerine “ ” kullanın</a:t>
            </a:r>
            <a:endParaRPr lang="en-US" sz="2000" dirty="0" smtClean="0"/>
          </a:p>
          <a:p>
            <a:pPr>
              <a:lnSpc>
                <a:spcPct val="100000"/>
              </a:lnSpc>
            </a:pPr>
            <a:r>
              <a:rPr lang="en-US" sz="2000" dirty="0" smtClean="0"/>
              <a:t>new Number()</a:t>
            </a:r>
            <a:r>
              <a:rPr lang="tr-TR" sz="2000" dirty="0" smtClean="0"/>
              <a:t> yerine 0 kullanın</a:t>
            </a:r>
            <a:endParaRPr lang="en-US" sz="2000" dirty="0" smtClean="0"/>
          </a:p>
          <a:p>
            <a:pPr>
              <a:lnSpc>
                <a:spcPct val="100000"/>
              </a:lnSpc>
            </a:pPr>
            <a:r>
              <a:rPr lang="en-US" sz="2000" dirty="0" smtClean="0"/>
              <a:t>new Boolean()</a:t>
            </a:r>
            <a:r>
              <a:rPr lang="tr-TR" sz="2000" dirty="0" smtClean="0"/>
              <a:t> yerine false kullanın</a:t>
            </a:r>
            <a:endParaRPr lang="en-US" sz="2000" dirty="0" smtClean="0"/>
          </a:p>
          <a:p>
            <a:pPr>
              <a:lnSpc>
                <a:spcPct val="100000"/>
              </a:lnSpc>
            </a:pPr>
            <a:r>
              <a:rPr lang="en-US" sz="2000" dirty="0" smtClean="0"/>
              <a:t>new Array()</a:t>
            </a:r>
            <a:r>
              <a:rPr lang="tr-TR" sz="2000" dirty="0" smtClean="0"/>
              <a:t> yerine [ ] kullanın</a:t>
            </a:r>
            <a:endParaRPr lang="en-US" sz="2000" dirty="0" smtClean="0"/>
          </a:p>
          <a:p>
            <a:pPr>
              <a:lnSpc>
                <a:spcPct val="100000"/>
              </a:lnSpc>
            </a:pPr>
            <a:r>
              <a:rPr lang="en-US" sz="2000" dirty="0" smtClean="0"/>
              <a:t>new RegExp()</a:t>
            </a:r>
            <a:r>
              <a:rPr lang="tr-TR" sz="2000" dirty="0" smtClean="0"/>
              <a:t> yerine  </a:t>
            </a:r>
            <a:r>
              <a:rPr lang="en-US" sz="2000" dirty="0" smtClean="0"/>
              <a:t> /</a:t>
            </a:r>
            <a:r>
              <a:rPr lang="tr-TR" sz="2000" dirty="0" smtClean="0"/>
              <a:t> ( ) </a:t>
            </a:r>
            <a:r>
              <a:rPr lang="en-US" sz="2000" dirty="0" smtClean="0"/>
              <a:t>/ </a:t>
            </a:r>
          </a:p>
          <a:p>
            <a:pPr>
              <a:lnSpc>
                <a:spcPct val="100000"/>
              </a:lnSpc>
            </a:pPr>
            <a:r>
              <a:rPr lang="en-US" sz="2000" dirty="0" smtClean="0"/>
              <a:t>new Function()</a:t>
            </a:r>
            <a:r>
              <a:rPr lang="tr-TR" sz="2000" dirty="0" smtClean="0"/>
              <a:t> yerine </a:t>
            </a:r>
            <a:r>
              <a:rPr lang="en-US" sz="2000" dirty="0" smtClean="0"/>
              <a:t>function (){</a:t>
            </a:r>
            <a:r>
              <a:rPr lang="tr-TR" sz="2000" dirty="0" smtClean="0"/>
              <a:t> </a:t>
            </a:r>
            <a:r>
              <a:rPr lang="en-US" sz="2000" dirty="0" smtClean="0"/>
              <a:t>} </a:t>
            </a:r>
            <a:endParaRPr lang="tr-TR" sz="2000" dirty="0" smtClean="0"/>
          </a:p>
          <a:p>
            <a:pPr>
              <a:lnSpc>
                <a:spcPct val="100000"/>
              </a:lnSpc>
            </a:pPr>
            <a:r>
              <a:rPr lang="tr-TR" sz="2000" dirty="0" smtClean="0"/>
              <a:t>Sayıların yanlışlıkla stringlere veya NaN’a dönüştürülebileceğine dikkat edin.</a:t>
            </a:r>
          </a:p>
          <a:p>
            <a:pPr>
              <a:lnSpc>
                <a:spcPct val="100000"/>
              </a:lnSpc>
            </a:pPr>
            <a:r>
              <a:rPr lang="tr-TR" sz="2000" dirty="0" smtClean="0"/>
              <a:t>JavaScript  veri türleri gevşektir. Bir değişken, farklı veri türleri içerebilir ve bir değişken veri türünü değiştirebilir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tr-TR" dirty="0" smtClean="0"/>
              <a:t>JavaScript Best Practices</a:t>
            </a:r>
            <a:endParaRPr lang="tr-TR" dirty="0"/>
          </a:p>
        </p:txBody>
      </p:sp>
      <p:sp>
        <p:nvSpPr>
          <p:cNvPr id="6" name="5 İçerik Yer Tutucusu"/>
          <p:cNvSpPr>
            <a:spLocks noGrp="1"/>
          </p:cNvSpPr>
          <p:nvPr>
            <p:ph idx="1"/>
          </p:nvPr>
        </p:nvSpPr>
        <p:spPr>
          <a:xfrm>
            <a:off x="307934" y="1000108"/>
            <a:ext cx="11572956" cy="5643602"/>
          </a:xfrm>
        </p:spPr>
        <p:txBody>
          <a:bodyPr>
            <a:noAutofit/>
          </a:bodyPr>
          <a:lstStyle/>
          <a:p>
            <a:pPr>
              <a:lnSpc>
                <a:spcPct val="100000"/>
              </a:lnSpc>
            </a:pPr>
            <a:r>
              <a:rPr lang="tr-TR" sz="2000" dirty="0" smtClean="0"/>
              <a:t>Bir dizeden bir dize çıkarma, bir hata üretmez, ancak NaN (Not a Number) değerini döndürür</a:t>
            </a:r>
          </a:p>
          <a:p>
            <a:pPr>
              <a:lnSpc>
                <a:spcPct val="100000"/>
              </a:lnSpc>
            </a:pPr>
            <a:r>
              <a:rPr lang="tr-TR" sz="2000" dirty="0" smtClean="0"/>
              <a:t>eval () fonksiyonu, metni kod olarak çalıştırmak için kullanılır.  Onu kullanmak gerekli değildir.</a:t>
            </a:r>
          </a:p>
          <a:p>
            <a:pPr>
              <a:lnSpc>
                <a:spcPct val="100000"/>
              </a:lnSpc>
            </a:pPr>
            <a:r>
              <a:rPr lang="tr-TR" sz="2000" dirty="0" smtClean="0"/>
              <a:t>Rastgele kod çalıştırılmasına izin verdiği için güvenlikle ilgili bir sorunu da temsil eder.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tr-TR" dirty="0" smtClean="0"/>
              <a:t>JavaScript Performance</a:t>
            </a:r>
            <a:endParaRPr lang="tr-TR" dirty="0"/>
          </a:p>
        </p:txBody>
      </p:sp>
      <p:sp>
        <p:nvSpPr>
          <p:cNvPr id="6" name="5 İçerik Yer Tutucusu"/>
          <p:cNvSpPr>
            <a:spLocks noGrp="1"/>
          </p:cNvSpPr>
          <p:nvPr>
            <p:ph idx="1"/>
          </p:nvPr>
        </p:nvSpPr>
        <p:spPr>
          <a:xfrm>
            <a:off x="307934" y="1000108"/>
            <a:ext cx="11572956" cy="5643602"/>
          </a:xfrm>
        </p:spPr>
        <p:txBody>
          <a:bodyPr>
            <a:noAutofit/>
          </a:bodyPr>
          <a:lstStyle/>
          <a:p>
            <a:pPr>
              <a:lnSpc>
                <a:spcPct val="100000"/>
              </a:lnSpc>
            </a:pPr>
            <a:r>
              <a:rPr lang="tr-TR" sz="2000" dirty="0" smtClean="0"/>
              <a:t>JavaScript kodumuzu nasıl hızlandıracağız ?</a:t>
            </a:r>
          </a:p>
          <a:p>
            <a:pPr>
              <a:lnSpc>
                <a:spcPct val="100000"/>
              </a:lnSpc>
            </a:pPr>
            <a:r>
              <a:rPr lang="tr-TR" sz="2000" dirty="0" smtClean="0"/>
              <a:t>Döngüler genellikle programlamada kullanılır.</a:t>
            </a:r>
          </a:p>
          <a:p>
            <a:pPr>
              <a:lnSpc>
                <a:spcPct val="100000"/>
              </a:lnSpc>
            </a:pPr>
            <a:r>
              <a:rPr lang="tr-TR" sz="2000" dirty="0" smtClean="0"/>
              <a:t>For deyimi de dahil olmak üzere bir döngüdeki her deyim, döngünün her yinelemesi için yürütülür.</a:t>
            </a:r>
          </a:p>
          <a:p>
            <a:pPr>
              <a:lnSpc>
                <a:spcPct val="100000"/>
              </a:lnSpc>
            </a:pPr>
            <a:r>
              <a:rPr lang="tr-TR" sz="2000" dirty="0" smtClean="0"/>
              <a:t>Döngü dışına yerleştirilebilen bildirimler veya atamalar, döngünün daha hızlı çalışmasını sağlayacaktır.</a:t>
            </a:r>
          </a:p>
          <a:p>
            <a:pPr>
              <a:lnSpc>
                <a:spcPct val="100000"/>
              </a:lnSpc>
            </a:pPr>
            <a:r>
              <a:rPr lang="tr-TR" sz="2000" dirty="0" smtClean="0"/>
              <a:t>HTML DOM'a erişmek diğer JavaScript bildirimlerine kıyasla çok yavaş.</a:t>
            </a:r>
          </a:p>
          <a:p>
            <a:pPr>
              <a:lnSpc>
                <a:spcPct val="100000"/>
              </a:lnSpc>
            </a:pPr>
            <a:r>
              <a:rPr lang="tr-TR" sz="2000" dirty="0" smtClean="0"/>
              <a:t>Bir DOM öğesine birkaç kez erişmeyi düşünüyorsanız, bir kez erişin ve onu yerel bir değişken olarak kullanın</a:t>
            </a:r>
          </a:p>
          <a:p>
            <a:pPr>
              <a:lnSpc>
                <a:spcPct val="100000"/>
              </a:lnSpc>
            </a:pPr>
            <a:r>
              <a:rPr lang="tr-TR" sz="2000" dirty="0" smtClean="0"/>
              <a:t>HTML DOM'daki öğe sayısını küçük tutun. Bu, özellikle daha küçük cihazlarda, sayfa yükleme süresini her zaman iyileştirir ve oluşturma işlemini hızlandırır (sayfa görüntüleme)</a:t>
            </a:r>
          </a:p>
          <a:p>
            <a:pPr>
              <a:lnSpc>
                <a:spcPct val="100000"/>
              </a:lnSpc>
            </a:pPr>
            <a:r>
              <a:rPr lang="tr-TR" sz="2000" dirty="0" smtClean="0"/>
              <a:t>Değerler kaydetmeyi planlamıyorsanız yeni değişkenler oluşturmayın.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tr-TR" dirty="0" smtClean="0"/>
              <a:t>JavaScript Performance</a:t>
            </a:r>
            <a:endParaRPr lang="tr-TR" dirty="0"/>
          </a:p>
        </p:txBody>
      </p:sp>
      <p:sp>
        <p:nvSpPr>
          <p:cNvPr id="6" name="5 İçerik Yer Tutucusu"/>
          <p:cNvSpPr>
            <a:spLocks noGrp="1"/>
          </p:cNvSpPr>
          <p:nvPr>
            <p:ph idx="1"/>
          </p:nvPr>
        </p:nvSpPr>
        <p:spPr>
          <a:xfrm>
            <a:off x="307934" y="1000108"/>
            <a:ext cx="11572956" cy="5643602"/>
          </a:xfrm>
        </p:spPr>
        <p:txBody>
          <a:bodyPr>
            <a:noAutofit/>
          </a:bodyPr>
          <a:lstStyle/>
          <a:p>
            <a:pPr>
              <a:lnSpc>
                <a:spcPct val="100000"/>
              </a:lnSpc>
            </a:pPr>
            <a:r>
              <a:rPr lang="tr-TR" sz="2000" dirty="0" smtClean="0"/>
              <a:t>Komut dosyalarınızı sayfanın body kısmının en altına koymak, tarayıcının sayfayı önce yüklemesine olanak tanır.</a:t>
            </a:r>
          </a:p>
          <a:p>
            <a:pPr>
              <a:lnSpc>
                <a:spcPct val="100000"/>
              </a:lnSpc>
            </a:pPr>
            <a:r>
              <a:rPr lang="tr-TR" sz="2000" dirty="0" smtClean="0"/>
              <a:t>Bir komut dosyası indirilirken, tarayıcı başka hiçbir indirmeyi başlatmaz. Bu yüzden JavaScript yükleme işlemini geciktirin</a:t>
            </a:r>
          </a:p>
          <a:p>
            <a:pPr>
              <a:lnSpc>
                <a:spcPct val="100000"/>
              </a:lnSpc>
            </a:pPr>
            <a:r>
              <a:rPr lang="tr-TR" sz="2000" dirty="0" smtClean="0"/>
              <a:t>With anahtar kelimesini kullanmaktan kaçının. Hız üzerinde olumsuz bir etkisi vardır</a:t>
            </a:r>
          </a:p>
          <a:p>
            <a:pPr>
              <a:lnSpc>
                <a:spcPct val="100000"/>
              </a:lnSpc>
            </a:pPr>
            <a:r>
              <a:rPr lang="tr-TR" sz="2000" dirty="0" smtClean="0"/>
              <a:t>Strict modda with anahtar sözcüğüne izin verilmiyor.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tr-TR" dirty="0" smtClean="0"/>
              <a:t>JavaScript Reserved Words</a:t>
            </a:r>
            <a:endParaRPr lang="tr-TR" dirty="0"/>
          </a:p>
        </p:txBody>
      </p:sp>
      <p:graphicFrame>
        <p:nvGraphicFramePr>
          <p:cNvPr id="4" name="3 İçerik Yer Tutucusu"/>
          <p:cNvGraphicFramePr>
            <a:graphicFrameLocks noGrp="1"/>
          </p:cNvGraphicFramePr>
          <p:nvPr>
            <p:ph idx="1"/>
          </p:nvPr>
        </p:nvGraphicFramePr>
        <p:xfrm>
          <a:off x="236496" y="2071678"/>
          <a:ext cx="11572876" cy="4450080"/>
        </p:xfrm>
        <a:graphic>
          <a:graphicData uri="http://schemas.openxmlformats.org/drawingml/2006/table">
            <a:tbl>
              <a:tblPr firstRow="1" bandRow="1">
                <a:tableStyleId>{68D230F3-CF80-4859-8CE7-A43EE81993B5}</a:tableStyleId>
              </a:tblPr>
              <a:tblGrid>
                <a:gridCol w="2893219">
                  <a:extLst>
                    <a:ext uri="{9D8B030D-6E8A-4147-A177-3AD203B41FA5}">
                      <a16:colId xmlns="" xmlns:a16="http://schemas.microsoft.com/office/drawing/2014/main" val="20000"/>
                    </a:ext>
                  </a:extLst>
                </a:gridCol>
                <a:gridCol w="2893219">
                  <a:extLst>
                    <a:ext uri="{9D8B030D-6E8A-4147-A177-3AD203B41FA5}">
                      <a16:colId xmlns="" xmlns:a16="http://schemas.microsoft.com/office/drawing/2014/main" val="20001"/>
                    </a:ext>
                  </a:extLst>
                </a:gridCol>
                <a:gridCol w="2893219">
                  <a:extLst>
                    <a:ext uri="{9D8B030D-6E8A-4147-A177-3AD203B41FA5}">
                      <a16:colId xmlns="" xmlns:a16="http://schemas.microsoft.com/office/drawing/2014/main" val="20002"/>
                    </a:ext>
                  </a:extLst>
                </a:gridCol>
                <a:gridCol w="2893219">
                  <a:extLst>
                    <a:ext uri="{9D8B030D-6E8A-4147-A177-3AD203B41FA5}">
                      <a16:colId xmlns="" xmlns:a16="http://schemas.microsoft.com/office/drawing/2014/main" val="20003"/>
                    </a:ext>
                  </a:extLst>
                </a:gridCol>
              </a:tblGrid>
              <a:tr h="370840">
                <a:tc>
                  <a:txBody>
                    <a:bodyPr/>
                    <a:lstStyle/>
                    <a:p>
                      <a:r>
                        <a:rPr lang="tr-TR" b="0" dirty="0"/>
                        <a:t>abstract</a:t>
                      </a:r>
                    </a:p>
                  </a:txBody>
                  <a:tcPr anchor="ctr"/>
                </a:tc>
                <a:tc>
                  <a:txBody>
                    <a:bodyPr/>
                    <a:lstStyle/>
                    <a:p>
                      <a:r>
                        <a:rPr lang="tr-TR" b="0" dirty="0"/>
                        <a:t>arguments</a:t>
                      </a:r>
                    </a:p>
                  </a:txBody>
                  <a:tcPr anchor="ctr"/>
                </a:tc>
                <a:tc>
                  <a:txBody>
                    <a:bodyPr/>
                    <a:lstStyle/>
                    <a:p>
                      <a:r>
                        <a:rPr lang="tr-TR" b="0" dirty="0"/>
                        <a:t>await*</a:t>
                      </a:r>
                    </a:p>
                  </a:txBody>
                  <a:tcPr anchor="ctr"/>
                </a:tc>
                <a:tc>
                  <a:txBody>
                    <a:bodyPr/>
                    <a:lstStyle/>
                    <a:p>
                      <a:r>
                        <a:rPr lang="tr-TR" b="0" dirty="0"/>
                        <a:t>boolean</a:t>
                      </a:r>
                    </a:p>
                  </a:txBody>
                  <a:tcPr anchor="ctr"/>
                </a:tc>
                <a:extLst>
                  <a:ext uri="{0D108BD9-81ED-4DB2-BD59-A6C34878D82A}">
                    <a16:rowId xmlns="" xmlns:a16="http://schemas.microsoft.com/office/drawing/2014/main" val="10000"/>
                  </a:ext>
                </a:extLst>
              </a:tr>
              <a:tr h="370840">
                <a:tc>
                  <a:txBody>
                    <a:bodyPr/>
                    <a:lstStyle/>
                    <a:p>
                      <a:r>
                        <a:rPr lang="tr-TR" dirty="0"/>
                        <a:t>break</a:t>
                      </a:r>
                    </a:p>
                  </a:txBody>
                  <a:tcPr anchor="ctr"/>
                </a:tc>
                <a:tc>
                  <a:txBody>
                    <a:bodyPr/>
                    <a:lstStyle/>
                    <a:p>
                      <a:r>
                        <a:rPr lang="tr-TR" dirty="0"/>
                        <a:t>byte</a:t>
                      </a:r>
                    </a:p>
                  </a:txBody>
                  <a:tcPr anchor="ctr"/>
                </a:tc>
                <a:tc>
                  <a:txBody>
                    <a:bodyPr/>
                    <a:lstStyle/>
                    <a:p>
                      <a:r>
                        <a:rPr lang="tr-TR" dirty="0"/>
                        <a:t>case</a:t>
                      </a:r>
                    </a:p>
                  </a:txBody>
                  <a:tcPr anchor="ctr"/>
                </a:tc>
                <a:tc>
                  <a:txBody>
                    <a:bodyPr/>
                    <a:lstStyle/>
                    <a:p>
                      <a:r>
                        <a:rPr lang="tr-TR" dirty="0"/>
                        <a:t>catch</a:t>
                      </a:r>
                    </a:p>
                  </a:txBody>
                  <a:tcPr anchor="ctr"/>
                </a:tc>
                <a:extLst>
                  <a:ext uri="{0D108BD9-81ED-4DB2-BD59-A6C34878D82A}">
                    <a16:rowId xmlns="" xmlns:a16="http://schemas.microsoft.com/office/drawing/2014/main" val="10001"/>
                  </a:ext>
                </a:extLst>
              </a:tr>
              <a:tr h="370840">
                <a:tc>
                  <a:txBody>
                    <a:bodyPr/>
                    <a:lstStyle/>
                    <a:p>
                      <a:r>
                        <a:rPr lang="tr-TR" dirty="0"/>
                        <a:t>char</a:t>
                      </a:r>
                    </a:p>
                  </a:txBody>
                  <a:tcPr anchor="ctr"/>
                </a:tc>
                <a:tc>
                  <a:txBody>
                    <a:bodyPr/>
                    <a:lstStyle/>
                    <a:p>
                      <a:r>
                        <a:rPr lang="tr-TR" dirty="0"/>
                        <a:t>class*</a:t>
                      </a:r>
                    </a:p>
                  </a:txBody>
                  <a:tcPr anchor="ctr"/>
                </a:tc>
                <a:tc>
                  <a:txBody>
                    <a:bodyPr/>
                    <a:lstStyle/>
                    <a:p>
                      <a:r>
                        <a:rPr lang="tr-TR" dirty="0"/>
                        <a:t>const</a:t>
                      </a:r>
                    </a:p>
                  </a:txBody>
                  <a:tcPr anchor="ctr"/>
                </a:tc>
                <a:tc>
                  <a:txBody>
                    <a:bodyPr/>
                    <a:lstStyle/>
                    <a:p>
                      <a:r>
                        <a:rPr lang="tr-TR" dirty="0"/>
                        <a:t>continue</a:t>
                      </a:r>
                    </a:p>
                  </a:txBody>
                  <a:tcPr anchor="ctr"/>
                </a:tc>
                <a:extLst>
                  <a:ext uri="{0D108BD9-81ED-4DB2-BD59-A6C34878D82A}">
                    <a16:rowId xmlns="" xmlns:a16="http://schemas.microsoft.com/office/drawing/2014/main" val="10002"/>
                  </a:ext>
                </a:extLst>
              </a:tr>
              <a:tr h="370840">
                <a:tc>
                  <a:txBody>
                    <a:bodyPr/>
                    <a:lstStyle/>
                    <a:p>
                      <a:r>
                        <a:rPr lang="tr-TR" dirty="0"/>
                        <a:t>debugger</a:t>
                      </a:r>
                    </a:p>
                  </a:txBody>
                  <a:tcPr anchor="ctr"/>
                </a:tc>
                <a:tc>
                  <a:txBody>
                    <a:bodyPr/>
                    <a:lstStyle/>
                    <a:p>
                      <a:r>
                        <a:rPr lang="tr-TR" dirty="0"/>
                        <a:t>default</a:t>
                      </a:r>
                    </a:p>
                  </a:txBody>
                  <a:tcPr anchor="ctr"/>
                </a:tc>
                <a:tc>
                  <a:txBody>
                    <a:bodyPr/>
                    <a:lstStyle/>
                    <a:p>
                      <a:r>
                        <a:rPr lang="tr-TR" dirty="0"/>
                        <a:t>delete</a:t>
                      </a:r>
                    </a:p>
                  </a:txBody>
                  <a:tcPr anchor="ctr"/>
                </a:tc>
                <a:tc>
                  <a:txBody>
                    <a:bodyPr/>
                    <a:lstStyle/>
                    <a:p>
                      <a:r>
                        <a:rPr lang="tr-TR" dirty="0"/>
                        <a:t>do</a:t>
                      </a:r>
                    </a:p>
                  </a:txBody>
                  <a:tcPr anchor="ctr"/>
                </a:tc>
                <a:extLst>
                  <a:ext uri="{0D108BD9-81ED-4DB2-BD59-A6C34878D82A}">
                    <a16:rowId xmlns="" xmlns:a16="http://schemas.microsoft.com/office/drawing/2014/main" val="10003"/>
                  </a:ext>
                </a:extLst>
              </a:tr>
              <a:tr h="370840">
                <a:tc>
                  <a:txBody>
                    <a:bodyPr/>
                    <a:lstStyle/>
                    <a:p>
                      <a:r>
                        <a:rPr lang="tr-TR" dirty="0"/>
                        <a:t>double</a:t>
                      </a:r>
                    </a:p>
                  </a:txBody>
                  <a:tcPr anchor="ctr"/>
                </a:tc>
                <a:tc>
                  <a:txBody>
                    <a:bodyPr/>
                    <a:lstStyle/>
                    <a:p>
                      <a:r>
                        <a:rPr lang="tr-TR" dirty="0"/>
                        <a:t>else</a:t>
                      </a:r>
                    </a:p>
                  </a:txBody>
                  <a:tcPr anchor="ctr"/>
                </a:tc>
                <a:tc>
                  <a:txBody>
                    <a:bodyPr/>
                    <a:lstStyle/>
                    <a:p>
                      <a:r>
                        <a:rPr lang="tr-TR" dirty="0"/>
                        <a:t>enum*</a:t>
                      </a:r>
                    </a:p>
                  </a:txBody>
                  <a:tcPr anchor="ctr"/>
                </a:tc>
                <a:tc>
                  <a:txBody>
                    <a:bodyPr/>
                    <a:lstStyle/>
                    <a:p>
                      <a:r>
                        <a:rPr lang="tr-TR" dirty="0"/>
                        <a:t>eval</a:t>
                      </a:r>
                    </a:p>
                  </a:txBody>
                  <a:tcPr anchor="ctr"/>
                </a:tc>
                <a:extLst>
                  <a:ext uri="{0D108BD9-81ED-4DB2-BD59-A6C34878D82A}">
                    <a16:rowId xmlns="" xmlns:a16="http://schemas.microsoft.com/office/drawing/2014/main" val="10004"/>
                  </a:ext>
                </a:extLst>
              </a:tr>
              <a:tr h="370840">
                <a:tc>
                  <a:txBody>
                    <a:bodyPr/>
                    <a:lstStyle/>
                    <a:p>
                      <a:r>
                        <a:rPr lang="tr-TR" dirty="0"/>
                        <a:t>export*</a:t>
                      </a:r>
                    </a:p>
                  </a:txBody>
                  <a:tcPr anchor="ctr"/>
                </a:tc>
                <a:tc>
                  <a:txBody>
                    <a:bodyPr/>
                    <a:lstStyle/>
                    <a:p>
                      <a:r>
                        <a:rPr lang="tr-TR" dirty="0"/>
                        <a:t>extends*</a:t>
                      </a:r>
                    </a:p>
                  </a:txBody>
                  <a:tcPr anchor="ctr"/>
                </a:tc>
                <a:tc>
                  <a:txBody>
                    <a:bodyPr/>
                    <a:lstStyle/>
                    <a:p>
                      <a:r>
                        <a:rPr lang="tr-TR" dirty="0"/>
                        <a:t>false</a:t>
                      </a:r>
                    </a:p>
                  </a:txBody>
                  <a:tcPr anchor="ctr"/>
                </a:tc>
                <a:tc>
                  <a:txBody>
                    <a:bodyPr/>
                    <a:lstStyle/>
                    <a:p>
                      <a:r>
                        <a:rPr lang="tr-TR" dirty="0"/>
                        <a:t>final</a:t>
                      </a:r>
                    </a:p>
                  </a:txBody>
                  <a:tcPr anchor="ctr"/>
                </a:tc>
                <a:extLst>
                  <a:ext uri="{0D108BD9-81ED-4DB2-BD59-A6C34878D82A}">
                    <a16:rowId xmlns="" xmlns:a16="http://schemas.microsoft.com/office/drawing/2014/main" val="10005"/>
                  </a:ext>
                </a:extLst>
              </a:tr>
              <a:tr h="370840">
                <a:tc>
                  <a:txBody>
                    <a:bodyPr/>
                    <a:lstStyle/>
                    <a:p>
                      <a:r>
                        <a:rPr lang="tr-TR" dirty="0"/>
                        <a:t>finally</a:t>
                      </a:r>
                    </a:p>
                  </a:txBody>
                  <a:tcPr anchor="ctr"/>
                </a:tc>
                <a:tc>
                  <a:txBody>
                    <a:bodyPr/>
                    <a:lstStyle/>
                    <a:p>
                      <a:r>
                        <a:rPr lang="tr-TR" dirty="0"/>
                        <a:t>float</a:t>
                      </a:r>
                    </a:p>
                  </a:txBody>
                  <a:tcPr anchor="ctr"/>
                </a:tc>
                <a:tc>
                  <a:txBody>
                    <a:bodyPr/>
                    <a:lstStyle/>
                    <a:p>
                      <a:r>
                        <a:rPr lang="tr-TR" dirty="0"/>
                        <a:t>for</a:t>
                      </a:r>
                    </a:p>
                  </a:txBody>
                  <a:tcPr anchor="ctr"/>
                </a:tc>
                <a:tc>
                  <a:txBody>
                    <a:bodyPr/>
                    <a:lstStyle/>
                    <a:p>
                      <a:r>
                        <a:rPr lang="tr-TR" dirty="0"/>
                        <a:t>function</a:t>
                      </a:r>
                    </a:p>
                  </a:txBody>
                  <a:tcPr anchor="ctr"/>
                </a:tc>
                <a:extLst>
                  <a:ext uri="{0D108BD9-81ED-4DB2-BD59-A6C34878D82A}">
                    <a16:rowId xmlns="" xmlns:a16="http://schemas.microsoft.com/office/drawing/2014/main" val="10006"/>
                  </a:ext>
                </a:extLst>
              </a:tr>
              <a:tr h="370840">
                <a:tc>
                  <a:txBody>
                    <a:bodyPr/>
                    <a:lstStyle/>
                    <a:p>
                      <a:r>
                        <a:rPr lang="tr-TR" dirty="0"/>
                        <a:t>goto</a:t>
                      </a:r>
                    </a:p>
                  </a:txBody>
                  <a:tcPr anchor="ctr"/>
                </a:tc>
                <a:tc>
                  <a:txBody>
                    <a:bodyPr/>
                    <a:lstStyle/>
                    <a:p>
                      <a:r>
                        <a:rPr lang="tr-TR" dirty="0"/>
                        <a:t>if</a:t>
                      </a:r>
                    </a:p>
                  </a:txBody>
                  <a:tcPr anchor="ctr"/>
                </a:tc>
                <a:tc>
                  <a:txBody>
                    <a:bodyPr/>
                    <a:lstStyle/>
                    <a:p>
                      <a:r>
                        <a:rPr lang="tr-TR" dirty="0"/>
                        <a:t>implements</a:t>
                      </a:r>
                    </a:p>
                  </a:txBody>
                  <a:tcPr anchor="ctr"/>
                </a:tc>
                <a:tc>
                  <a:txBody>
                    <a:bodyPr/>
                    <a:lstStyle/>
                    <a:p>
                      <a:r>
                        <a:rPr lang="tr-TR" dirty="0"/>
                        <a:t>import*</a:t>
                      </a:r>
                    </a:p>
                  </a:txBody>
                  <a:tcPr anchor="ctr"/>
                </a:tc>
                <a:extLst>
                  <a:ext uri="{0D108BD9-81ED-4DB2-BD59-A6C34878D82A}">
                    <a16:rowId xmlns="" xmlns:a16="http://schemas.microsoft.com/office/drawing/2014/main" val="10007"/>
                  </a:ext>
                </a:extLst>
              </a:tr>
              <a:tr h="370840">
                <a:tc>
                  <a:txBody>
                    <a:bodyPr/>
                    <a:lstStyle/>
                    <a:p>
                      <a:r>
                        <a:rPr lang="tr-TR" dirty="0"/>
                        <a:t>in</a:t>
                      </a:r>
                    </a:p>
                  </a:txBody>
                  <a:tcPr anchor="ctr"/>
                </a:tc>
                <a:tc>
                  <a:txBody>
                    <a:bodyPr/>
                    <a:lstStyle/>
                    <a:p>
                      <a:r>
                        <a:rPr lang="tr-TR" dirty="0"/>
                        <a:t>instanceof</a:t>
                      </a:r>
                    </a:p>
                  </a:txBody>
                  <a:tcPr anchor="ctr"/>
                </a:tc>
                <a:tc>
                  <a:txBody>
                    <a:bodyPr/>
                    <a:lstStyle/>
                    <a:p>
                      <a:r>
                        <a:rPr lang="tr-TR" dirty="0"/>
                        <a:t>int</a:t>
                      </a:r>
                    </a:p>
                  </a:txBody>
                  <a:tcPr anchor="ctr"/>
                </a:tc>
                <a:tc>
                  <a:txBody>
                    <a:bodyPr/>
                    <a:lstStyle/>
                    <a:p>
                      <a:r>
                        <a:rPr lang="tr-TR" dirty="0"/>
                        <a:t>interface</a:t>
                      </a:r>
                    </a:p>
                  </a:txBody>
                  <a:tcPr anchor="ctr"/>
                </a:tc>
                <a:extLst>
                  <a:ext uri="{0D108BD9-81ED-4DB2-BD59-A6C34878D82A}">
                    <a16:rowId xmlns="" xmlns:a16="http://schemas.microsoft.com/office/drawing/2014/main" val="10008"/>
                  </a:ext>
                </a:extLst>
              </a:tr>
              <a:tr h="370840">
                <a:tc>
                  <a:txBody>
                    <a:bodyPr/>
                    <a:lstStyle/>
                    <a:p>
                      <a:r>
                        <a:rPr lang="tr-TR" dirty="0"/>
                        <a:t>let*</a:t>
                      </a:r>
                    </a:p>
                  </a:txBody>
                  <a:tcPr anchor="ctr"/>
                </a:tc>
                <a:tc>
                  <a:txBody>
                    <a:bodyPr/>
                    <a:lstStyle/>
                    <a:p>
                      <a:r>
                        <a:rPr lang="tr-TR" dirty="0"/>
                        <a:t>long</a:t>
                      </a:r>
                    </a:p>
                  </a:txBody>
                  <a:tcPr anchor="ctr"/>
                </a:tc>
                <a:tc>
                  <a:txBody>
                    <a:bodyPr/>
                    <a:lstStyle/>
                    <a:p>
                      <a:r>
                        <a:rPr lang="tr-TR" dirty="0"/>
                        <a:t>native</a:t>
                      </a:r>
                    </a:p>
                  </a:txBody>
                  <a:tcPr anchor="ctr"/>
                </a:tc>
                <a:tc>
                  <a:txBody>
                    <a:bodyPr/>
                    <a:lstStyle/>
                    <a:p>
                      <a:r>
                        <a:rPr lang="tr-TR" dirty="0"/>
                        <a:t>new</a:t>
                      </a:r>
                    </a:p>
                  </a:txBody>
                  <a:tcPr anchor="ctr"/>
                </a:tc>
                <a:extLst>
                  <a:ext uri="{0D108BD9-81ED-4DB2-BD59-A6C34878D82A}">
                    <a16:rowId xmlns="" xmlns:a16="http://schemas.microsoft.com/office/drawing/2014/main" val="10009"/>
                  </a:ext>
                </a:extLst>
              </a:tr>
              <a:tr h="370840">
                <a:tc>
                  <a:txBody>
                    <a:bodyPr/>
                    <a:lstStyle/>
                    <a:p>
                      <a:r>
                        <a:rPr lang="tr-TR" dirty="0"/>
                        <a:t>null</a:t>
                      </a:r>
                    </a:p>
                  </a:txBody>
                  <a:tcPr anchor="ctr"/>
                </a:tc>
                <a:tc>
                  <a:txBody>
                    <a:bodyPr/>
                    <a:lstStyle/>
                    <a:p>
                      <a:r>
                        <a:rPr lang="tr-TR" dirty="0"/>
                        <a:t>package</a:t>
                      </a:r>
                    </a:p>
                  </a:txBody>
                  <a:tcPr anchor="ctr"/>
                </a:tc>
                <a:tc>
                  <a:txBody>
                    <a:bodyPr/>
                    <a:lstStyle/>
                    <a:p>
                      <a:r>
                        <a:rPr lang="tr-TR" dirty="0"/>
                        <a:t>private</a:t>
                      </a:r>
                    </a:p>
                  </a:txBody>
                  <a:tcPr anchor="ctr"/>
                </a:tc>
                <a:tc>
                  <a:txBody>
                    <a:bodyPr/>
                    <a:lstStyle/>
                    <a:p>
                      <a:r>
                        <a:rPr lang="tr-TR" dirty="0"/>
                        <a:t>protected</a:t>
                      </a:r>
                    </a:p>
                  </a:txBody>
                  <a:tcPr anchor="ctr"/>
                </a:tc>
                <a:extLst>
                  <a:ext uri="{0D108BD9-81ED-4DB2-BD59-A6C34878D82A}">
                    <a16:rowId xmlns="" xmlns:a16="http://schemas.microsoft.com/office/drawing/2014/main" val="10010"/>
                  </a:ext>
                </a:extLst>
              </a:tr>
              <a:tr h="370840">
                <a:tc>
                  <a:txBody>
                    <a:bodyPr/>
                    <a:lstStyle/>
                    <a:p>
                      <a:r>
                        <a:rPr lang="tr-TR" dirty="0"/>
                        <a:t>public</a:t>
                      </a:r>
                    </a:p>
                  </a:txBody>
                  <a:tcPr anchor="ctr"/>
                </a:tc>
                <a:tc>
                  <a:txBody>
                    <a:bodyPr/>
                    <a:lstStyle/>
                    <a:p>
                      <a:r>
                        <a:rPr lang="tr-TR" dirty="0"/>
                        <a:t>return</a:t>
                      </a:r>
                    </a:p>
                  </a:txBody>
                  <a:tcPr anchor="ctr"/>
                </a:tc>
                <a:tc>
                  <a:txBody>
                    <a:bodyPr/>
                    <a:lstStyle/>
                    <a:p>
                      <a:r>
                        <a:rPr lang="tr-TR" dirty="0"/>
                        <a:t>short</a:t>
                      </a:r>
                    </a:p>
                  </a:txBody>
                  <a:tcPr anchor="ctr"/>
                </a:tc>
                <a:tc>
                  <a:txBody>
                    <a:bodyPr/>
                    <a:lstStyle/>
                    <a:p>
                      <a:r>
                        <a:rPr lang="tr-TR" dirty="0"/>
                        <a:t>static</a:t>
                      </a:r>
                    </a:p>
                  </a:txBody>
                  <a:tcPr anchor="ctr"/>
                </a:tc>
                <a:extLst>
                  <a:ext uri="{0D108BD9-81ED-4DB2-BD59-A6C34878D82A}">
                    <a16:rowId xmlns="" xmlns:a16="http://schemas.microsoft.com/office/drawing/2014/main" val="10011"/>
                  </a:ext>
                </a:extLst>
              </a:tr>
            </a:tbl>
          </a:graphicData>
        </a:graphic>
      </p:graphicFrame>
      <p:sp>
        <p:nvSpPr>
          <p:cNvPr id="5" name="4 Metin kutusu"/>
          <p:cNvSpPr txBox="1"/>
          <p:nvPr/>
        </p:nvSpPr>
        <p:spPr>
          <a:xfrm>
            <a:off x="307934" y="1071546"/>
            <a:ext cx="11287204" cy="707886"/>
          </a:xfrm>
          <a:prstGeom prst="rect">
            <a:avLst/>
          </a:prstGeom>
          <a:noFill/>
        </p:spPr>
        <p:txBody>
          <a:bodyPr wrap="square" rtlCol="0">
            <a:spAutoFit/>
          </a:bodyPr>
          <a:lstStyle/>
          <a:p>
            <a:r>
              <a:rPr lang="tr-TR" sz="2000" dirty="0" smtClean="0"/>
              <a:t>JavaScript'te bu ayrılmış kelimeleri değişken, etiket veya fonksiyon adları olarak kullanamazsınız</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tr-TR" dirty="0" smtClean="0"/>
              <a:t>JavaScript Reserved Words</a:t>
            </a:r>
            <a:endParaRPr lang="tr-TR" dirty="0"/>
          </a:p>
        </p:txBody>
      </p:sp>
      <p:graphicFrame>
        <p:nvGraphicFramePr>
          <p:cNvPr id="7" name="6 İçerik Yer Tutucusu"/>
          <p:cNvGraphicFramePr>
            <a:graphicFrameLocks noGrp="1"/>
          </p:cNvGraphicFramePr>
          <p:nvPr>
            <p:ph idx="1"/>
          </p:nvPr>
        </p:nvGraphicFramePr>
        <p:xfrm>
          <a:off x="307934" y="1000108"/>
          <a:ext cx="11501520" cy="2000264"/>
        </p:xfrm>
        <a:graphic>
          <a:graphicData uri="http://schemas.openxmlformats.org/drawingml/2006/table">
            <a:tbl>
              <a:tblPr firstRow="1" bandRow="1">
                <a:tableStyleId>{68D230F3-CF80-4859-8CE7-A43EE81993B5}</a:tableStyleId>
              </a:tblPr>
              <a:tblGrid>
                <a:gridCol w="2875380">
                  <a:extLst>
                    <a:ext uri="{9D8B030D-6E8A-4147-A177-3AD203B41FA5}">
                      <a16:colId xmlns="" xmlns:a16="http://schemas.microsoft.com/office/drawing/2014/main" val="20000"/>
                    </a:ext>
                  </a:extLst>
                </a:gridCol>
                <a:gridCol w="2875380">
                  <a:extLst>
                    <a:ext uri="{9D8B030D-6E8A-4147-A177-3AD203B41FA5}">
                      <a16:colId xmlns="" xmlns:a16="http://schemas.microsoft.com/office/drawing/2014/main" val="20001"/>
                    </a:ext>
                  </a:extLst>
                </a:gridCol>
                <a:gridCol w="2875380">
                  <a:extLst>
                    <a:ext uri="{9D8B030D-6E8A-4147-A177-3AD203B41FA5}">
                      <a16:colId xmlns="" xmlns:a16="http://schemas.microsoft.com/office/drawing/2014/main" val="20002"/>
                    </a:ext>
                  </a:extLst>
                </a:gridCol>
                <a:gridCol w="2875380">
                  <a:extLst>
                    <a:ext uri="{9D8B030D-6E8A-4147-A177-3AD203B41FA5}">
                      <a16:colId xmlns="" xmlns:a16="http://schemas.microsoft.com/office/drawing/2014/main" val="20003"/>
                    </a:ext>
                  </a:extLst>
                </a:gridCol>
              </a:tblGrid>
              <a:tr h="500066">
                <a:tc>
                  <a:txBody>
                    <a:bodyPr/>
                    <a:lstStyle/>
                    <a:p>
                      <a:r>
                        <a:rPr lang="tr-TR" b="0" dirty="0"/>
                        <a:t>super*</a:t>
                      </a:r>
                    </a:p>
                  </a:txBody>
                  <a:tcPr anchor="ctr"/>
                </a:tc>
                <a:tc>
                  <a:txBody>
                    <a:bodyPr/>
                    <a:lstStyle/>
                    <a:p>
                      <a:r>
                        <a:rPr lang="tr-TR" b="0" dirty="0"/>
                        <a:t>switch</a:t>
                      </a:r>
                    </a:p>
                  </a:txBody>
                  <a:tcPr anchor="ctr"/>
                </a:tc>
                <a:tc>
                  <a:txBody>
                    <a:bodyPr/>
                    <a:lstStyle/>
                    <a:p>
                      <a:r>
                        <a:rPr lang="tr-TR" b="0" dirty="0"/>
                        <a:t>synchronized</a:t>
                      </a:r>
                    </a:p>
                  </a:txBody>
                  <a:tcPr anchor="ctr"/>
                </a:tc>
                <a:tc>
                  <a:txBody>
                    <a:bodyPr/>
                    <a:lstStyle/>
                    <a:p>
                      <a:r>
                        <a:rPr lang="tr-TR" b="0" dirty="0"/>
                        <a:t>this</a:t>
                      </a:r>
                    </a:p>
                  </a:txBody>
                  <a:tcPr anchor="ctr"/>
                </a:tc>
                <a:extLst>
                  <a:ext uri="{0D108BD9-81ED-4DB2-BD59-A6C34878D82A}">
                    <a16:rowId xmlns="" xmlns:a16="http://schemas.microsoft.com/office/drawing/2014/main" val="10000"/>
                  </a:ext>
                </a:extLst>
              </a:tr>
              <a:tr h="500066">
                <a:tc>
                  <a:txBody>
                    <a:bodyPr/>
                    <a:lstStyle/>
                    <a:p>
                      <a:r>
                        <a:rPr lang="tr-TR" dirty="0"/>
                        <a:t>throw</a:t>
                      </a:r>
                    </a:p>
                  </a:txBody>
                  <a:tcPr anchor="ctr"/>
                </a:tc>
                <a:tc>
                  <a:txBody>
                    <a:bodyPr/>
                    <a:lstStyle/>
                    <a:p>
                      <a:r>
                        <a:rPr lang="tr-TR" dirty="0"/>
                        <a:t>throws</a:t>
                      </a:r>
                    </a:p>
                  </a:txBody>
                  <a:tcPr anchor="ctr"/>
                </a:tc>
                <a:tc>
                  <a:txBody>
                    <a:bodyPr/>
                    <a:lstStyle/>
                    <a:p>
                      <a:r>
                        <a:rPr lang="tr-TR" dirty="0"/>
                        <a:t>transient</a:t>
                      </a:r>
                    </a:p>
                  </a:txBody>
                  <a:tcPr anchor="ctr"/>
                </a:tc>
                <a:tc>
                  <a:txBody>
                    <a:bodyPr/>
                    <a:lstStyle/>
                    <a:p>
                      <a:r>
                        <a:rPr lang="tr-TR" dirty="0"/>
                        <a:t>true</a:t>
                      </a:r>
                    </a:p>
                  </a:txBody>
                  <a:tcPr anchor="ctr"/>
                </a:tc>
                <a:extLst>
                  <a:ext uri="{0D108BD9-81ED-4DB2-BD59-A6C34878D82A}">
                    <a16:rowId xmlns="" xmlns:a16="http://schemas.microsoft.com/office/drawing/2014/main" val="10001"/>
                  </a:ext>
                </a:extLst>
              </a:tr>
              <a:tr h="500066">
                <a:tc>
                  <a:txBody>
                    <a:bodyPr/>
                    <a:lstStyle/>
                    <a:p>
                      <a:r>
                        <a:rPr lang="tr-TR" dirty="0"/>
                        <a:t>try</a:t>
                      </a:r>
                    </a:p>
                  </a:txBody>
                  <a:tcPr anchor="ctr"/>
                </a:tc>
                <a:tc>
                  <a:txBody>
                    <a:bodyPr/>
                    <a:lstStyle/>
                    <a:p>
                      <a:r>
                        <a:rPr lang="tr-TR" dirty="0"/>
                        <a:t>typeof</a:t>
                      </a:r>
                    </a:p>
                  </a:txBody>
                  <a:tcPr anchor="ctr"/>
                </a:tc>
                <a:tc>
                  <a:txBody>
                    <a:bodyPr/>
                    <a:lstStyle/>
                    <a:p>
                      <a:r>
                        <a:rPr lang="tr-TR" dirty="0"/>
                        <a:t>var</a:t>
                      </a:r>
                    </a:p>
                  </a:txBody>
                  <a:tcPr anchor="ctr"/>
                </a:tc>
                <a:tc>
                  <a:txBody>
                    <a:bodyPr/>
                    <a:lstStyle/>
                    <a:p>
                      <a:r>
                        <a:rPr lang="tr-TR" dirty="0"/>
                        <a:t>void</a:t>
                      </a:r>
                    </a:p>
                  </a:txBody>
                  <a:tcPr anchor="ctr"/>
                </a:tc>
                <a:extLst>
                  <a:ext uri="{0D108BD9-81ED-4DB2-BD59-A6C34878D82A}">
                    <a16:rowId xmlns="" xmlns:a16="http://schemas.microsoft.com/office/drawing/2014/main" val="10002"/>
                  </a:ext>
                </a:extLst>
              </a:tr>
              <a:tr h="500066">
                <a:tc>
                  <a:txBody>
                    <a:bodyPr/>
                    <a:lstStyle/>
                    <a:p>
                      <a:r>
                        <a:rPr lang="tr-TR" dirty="0"/>
                        <a:t>volatile</a:t>
                      </a:r>
                    </a:p>
                  </a:txBody>
                  <a:tcPr anchor="ctr"/>
                </a:tc>
                <a:tc>
                  <a:txBody>
                    <a:bodyPr/>
                    <a:lstStyle/>
                    <a:p>
                      <a:r>
                        <a:rPr lang="tr-TR" dirty="0"/>
                        <a:t>while</a:t>
                      </a:r>
                    </a:p>
                  </a:txBody>
                  <a:tcPr anchor="ctr"/>
                </a:tc>
                <a:tc>
                  <a:txBody>
                    <a:bodyPr/>
                    <a:lstStyle/>
                    <a:p>
                      <a:r>
                        <a:rPr lang="tr-TR" dirty="0"/>
                        <a:t>with</a:t>
                      </a:r>
                    </a:p>
                  </a:txBody>
                  <a:tcPr anchor="ctr"/>
                </a:tc>
                <a:tc>
                  <a:txBody>
                    <a:bodyPr/>
                    <a:lstStyle/>
                    <a:p>
                      <a:r>
                        <a:rPr lang="tr-TR" dirty="0"/>
                        <a:t>yield</a:t>
                      </a:r>
                    </a:p>
                  </a:txBody>
                  <a:tcPr anchor="ctr"/>
                </a:tc>
                <a:extLst>
                  <a:ext uri="{0D108BD9-81ED-4DB2-BD59-A6C34878D82A}">
                    <a16:rowId xmlns="" xmlns:a16="http://schemas.microsoft.com/office/drawing/2014/main" val="10003"/>
                  </a:ext>
                </a:extLst>
              </a:tr>
            </a:tbl>
          </a:graphicData>
        </a:graphic>
      </p:graphicFrame>
      <p:sp>
        <p:nvSpPr>
          <p:cNvPr id="8" name="7 Metin kutusu"/>
          <p:cNvSpPr txBox="1"/>
          <p:nvPr/>
        </p:nvSpPr>
        <p:spPr>
          <a:xfrm>
            <a:off x="307934" y="3214686"/>
            <a:ext cx="11501518" cy="707886"/>
          </a:xfrm>
          <a:prstGeom prst="rect">
            <a:avLst/>
          </a:prstGeom>
          <a:noFill/>
        </p:spPr>
        <p:txBody>
          <a:bodyPr wrap="square" rtlCol="0">
            <a:spAutoFit/>
          </a:bodyPr>
          <a:lstStyle/>
          <a:p>
            <a:r>
              <a:rPr lang="tr-TR" sz="2000" dirty="0" smtClean="0"/>
              <a:t>* ile işaretlenmiş kelimeler ECMAScript 5 ve 6'da yeni. Aşağıdaki ayrılmış sözcükler ECMAScript 5/6 standardından kaldırılmıştır:</a:t>
            </a:r>
            <a:endParaRPr lang="tr-TR" sz="2000" dirty="0"/>
          </a:p>
        </p:txBody>
      </p:sp>
      <p:graphicFrame>
        <p:nvGraphicFramePr>
          <p:cNvPr id="9" name="6 İçerik Yer Tutucusu"/>
          <p:cNvGraphicFramePr>
            <a:graphicFrameLocks/>
          </p:cNvGraphicFramePr>
          <p:nvPr/>
        </p:nvGraphicFramePr>
        <p:xfrm>
          <a:off x="379372" y="4214818"/>
          <a:ext cx="11501520" cy="2214580"/>
        </p:xfrm>
        <a:graphic>
          <a:graphicData uri="http://schemas.openxmlformats.org/drawingml/2006/table">
            <a:tbl>
              <a:tblPr firstRow="1" bandRow="1">
                <a:tableStyleId>{68D230F3-CF80-4859-8CE7-A43EE81993B5}</a:tableStyleId>
              </a:tblPr>
              <a:tblGrid>
                <a:gridCol w="2875380">
                  <a:extLst>
                    <a:ext uri="{9D8B030D-6E8A-4147-A177-3AD203B41FA5}">
                      <a16:colId xmlns="" xmlns:a16="http://schemas.microsoft.com/office/drawing/2014/main" val="20000"/>
                    </a:ext>
                  </a:extLst>
                </a:gridCol>
                <a:gridCol w="2875380">
                  <a:extLst>
                    <a:ext uri="{9D8B030D-6E8A-4147-A177-3AD203B41FA5}">
                      <a16:colId xmlns="" xmlns:a16="http://schemas.microsoft.com/office/drawing/2014/main" val="20001"/>
                    </a:ext>
                  </a:extLst>
                </a:gridCol>
                <a:gridCol w="2875380">
                  <a:extLst>
                    <a:ext uri="{9D8B030D-6E8A-4147-A177-3AD203B41FA5}">
                      <a16:colId xmlns="" xmlns:a16="http://schemas.microsoft.com/office/drawing/2014/main" val="20002"/>
                    </a:ext>
                  </a:extLst>
                </a:gridCol>
                <a:gridCol w="2875380">
                  <a:extLst>
                    <a:ext uri="{9D8B030D-6E8A-4147-A177-3AD203B41FA5}">
                      <a16:colId xmlns="" xmlns:a16="http://schemas.microsoft.com/office/drawing/2014/main" val="20003"/>
                    </a:ext>
                  </a:extLst>
                </a:gridCol>
              </a:tblGrid>
              <a:tr h="553645">
                <a:tc>
                  <a:txBody>
                    <a:bodyPr/>
                    <a:lstStyle/>
                    <a:p>
                      <a:r>
                        <a:rPr lang="tr-TR" b="0" dirty="0"/>
                        <a:t>abstract</a:t>
                      </a:r>
                    </a:p>
                  </a:txBody>
                  <a:tcPr anchor="ctr"/>
                </a:tc>
                <a:tc>
                  <a:txBody>
                    <a:bodyPr/>
                    <a:lstStyle/>
                    <a:p>
                      <a:r>
                        <a:rPr lang="tr-TR" b="0" dirty="0"/>
                        <a:t>boolean</a:t>
                      </a:r>
                    </a:p>
                  </a:txBody>
                  <a:tcPr anchor="ctr"/>
                </a:tc>
                <a:tc>
                  <a:txBody>
                    <a:bodyPr/>
                    <a:lstStyle/>
                    <a:p>
                      <a:r>
                        <a:rPr lang="tr-TR" b="0" dirty="0"/>
                        <a:t>byte</a:t>
                      </a:r>
                    </a:p>
                  </a:txBody>
                  <a:tcPr anchor="ctr"/>
                </a:tc>
                <a:tc>
                  <a:txBody>
                    <a:bodyPr/>
                    <a:lstStyle/>
                    <a:p>
                      <a:r>
                        <a:rPr lang="tr-TR" b="0" dirty="0"/>
                        <a:t>char</a:t>
                      </a:r>
                    </a:p>
                  </a:txBody>
                  <a:tcPr anchor="ctr"/>
                </a:tc>
                <a:extLst>
                  <a:ext uri="{0D108BD9-81ED-4DB2-BD59-A6C34878D82A}">
                    <a16:rowId xmlns="" xmlns:a16="http://schemas.microsoft.com/office/drawing/2014/main" val="10000"/>
                  </a:ext>
                </a:extLst>
              </a:tr>
              <a:tr h="553645">
                <a:tc>
                  <a:txBody>
                    <a:bodyPr/>
                    <a:lstStyle/>
                    <a:p>
                      <a:r>
                        <a:rPr lang="tr-TR" dirty="0"/>
                        <a:t>double</a:t>
                      </a:r>
                    </a:p>
                  </a:txBody>
                  <a:tcPr anchor="ctr"/>
                </a:tc>
                <a:tc>
                  <a:txBody>
                    <a:bodyPr/>
                    <a:lstStyle/>
                    <a:p>
                      <a:r>
                        <a:rPr lang="tr-TR" dirty="0"/>
                        <a:t>final</a:t>
                      </a:r>
                    </a:p>
                  </a:txBody>
                  <a:tcPr anchor="ctr"/>
                </a:tc>
                <a:tc>
                  <a:txBody>
                    <a:bodyPr/>
                    <a:lstStyle/>
                    <a:p>
                      <a:r>
                        <a:rPr lang="tr-TR" dirty="0"/>
                        <a:t>float</a:t>
                      </a:r>
                    </a:p>
                  </a:txBody>
                  <a:tcPr anchor="ctr"/>
                </a:tc>
                <a:tc>
                  <a:txBody>
                    <a:bodyPr/>
                    <a:lstStyle/>
                    <a:p>
                      <a:r>
                        <a:rPr lang="tr-TR" dirty="0"/>
                        <a:t>goto</a:t>
                      </a:r>
                    </a:p>
                  </a:txBody>
                  <a:tcPr anchor="ctr"/>
                </a:tc>
                <a:extLst>
                  <a:ext uri="{0D108BD9-81ED-4DB2-BD59-A6C34878D82A}">
                    <a16:rowId xmlns="" xmlns:a16="http://schemas.microsoft.com/office/drawing/2014/main" val="10001"/>
                  </a:ext>
                </a:extLst>
              </a:tr>
              <a:tr h="553645">
                <a:tc>
                  <a:txBody>
                    <a:bodyPr/>
                    <a:lstStyle/>
                    <a:p>
                      <a:r>
                        <a:rPr lang="tr-TR" dirty="0"/>
                        <a:t>int</a:t>
                      </a:r>
                    </a:p>
                  </a:txBody>
                  <a:tcPr anchor="ctr"/>
                </a:tc>
                <a:tc>
                  <a:txBody>
                    <a:bodyPr/>
                    <a:lstStyle/>
                    <a:p>
                      <a:r>
                        <a:rPr lang="tr-TR" dirty="0"/>
                        <a:t>long</a:t>
                      </a:r>
                    </a:p>
                  </a:txBody>
                  <a:tcPr anchor="ctr"/>
                </a:tc>
                <a:tc>
                  <a:txBody>
                    <a:bodyPr/>
                    <a:lstStyle/>
                    <a:p>
                      <a:r>
                        <a:rPr lang="tr-TR" dirty="0"/>
                        <a:t>native</a:t>
                      </a:r>
                    </a:p>
                  </a:txBody>
                  <a:tcPr anchor="ctr"/>
                </a:tc>
                <a:tc>
                  <a:txBody>
                    <a:bodyPr/>
                    <a:lstStyle/>
                    <a:p>
                      <a:r>
                        <a:rPr lang="tr-TR" dirty="0"/>
                        <a:t>short</a:t>
                      </a:r>
                    </a:p>
                  </a:txBody>
                  <a:tcPr anchor="ctr"/>
                </a:tc>
                <a:extLst>
                  <a:ext uri="{0D108BD9-81ED-4DB2-BD59-A6C34878D82A}">
                    <a16:rowId xmlns="" xmlns:a16="http://schemas.microsoft.com/office/drawing/2014/main" val="10002"/>
                  </a:ext>
                </a:extLst>
              </a:tr>
              <a:tr h="553645">
                <a:tc>
                  <a:txBody>
                    <a:bodyPr/>
                    <a:lstStyle/>
                    <a:p>
                      <a:r>
                        <a:rPr lang="tr-TR" dirty="0"/>
                        <a:t>synchronized</a:t>
                      </a:r>
                    </a:p>
                  </a:txBody>
                  <a:tcPr anchor="ctr"/>
                </a:tc>
                <a:tc>
                  <a:txBody>
                    <a:bodyPr/>
                    <a:lstStyle/>
                    <a:p>
                      <a:r>
                        <a:rPr lang="tr-TR" dirty="0"/>
                        <a:t>throws</a:t>
                      </a:r>
                    </a:p>
                  </a:txBody>
                  <a:tcPr anchor="ctr"/>
                </a:tc>
                <a:tc>
                  <a:txBody>
                    <a:bodyPr/>
                    <a:lstStyle/>
                    <a:p>
                      <a:r>
                        <a:rPr lang="tr-TR" dirty="0"/>
                        <a:t>transient</a:t>
                      </a:r>
                    </a:p>
                  </a:txBody>
                  <a:tcPr anchor="ctr"/>
                </a:tc>
                <a:tc>
                  <a:txBody>
                    <a:bodyPr/>
                    <a:lstStyle/>
                    <a:p>
                      <a:r>
                        <a:rPr lang="tr-TR" dirty="0"/>
                        <a:t>volatile</a:t>
                      </a:r>
                    </a:p>
                  </a:txBody>
                  <a:tcPr anchor="ctr"/>
                </a:tc>
                <a:extLst>
                  <a:ext uri="{0D108BD9-81ED-4DB2-BD59-A6C34878D82A}">
                    <a16:rowId xmlns=""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tr-TR" dirty="0" smtClean="0"/>
              <a:t>JavaScript Reserved Words</a:t>
            </a:r>
            <a:endParaRPr lang="tr-TR" dirty="0"/>
          </a:p>
        </p:txBody>
      </p:sp>
      <p:sp>
        <p:nvSpPr>
          <p:cNvPr id="8" name="7 Metin kutusu"/>
          <p:cNvSpPr txBox="1"/>
          <p:nvPr/>
        </p:nvSpPr>
        <p:spPr>
          <a:xfrm>
            <a:off x="307934" y="1071546"/>
            <a:ext cx="11501518" cy="1015663"/>
          </a:xfrm>
          <a:prstGeom prst="rect">
            <a:avLst/>
          </a:prstGeom>
          <a:noFill/>
        </p:spPr>
        <p:txBody>
          <a:bodyPr wrap="square" rtlCol="0">
            <a:spAutoFit/>
          </a:bodyPr>
          <a:lstStyle/>
          <a:p>
            <a:r>
              <a:rPr lang="tr-TR" sz="2000" dirty="0" smtClean="0"/>
              <a:t>Bu kelimeleri değişken olarak kullanmayın. ECMAScript 5/6, tüm tarayıcılarda tam destek sağlamıyor. JavaScript yerleşik nesnelerinin, özelliklerinin ve metodlarının adını kullanmaktan kaçınmalısınız</a:t>
            </a:r>
            <a:endParaRPr lang="tr-TR" sz="2000" dirty="0"/>
          </a:p>
        </p:txBody>
      </p:sp>
      <p:graphicFrame>
        <p:nvGraphicFramePr>
          <p:cNvPr id="10" name="9 İçerik Yer Tutucusu"/>
          <p:cNvGraphicFramePr>
            <a:graphicFrameLocks noGrp="1"/>
          </p:cNvGraphicFramePr>
          <p:nvPr>
            <p:ph idx="1"/>
          </p:nvPr>
        </p:nvGraphicFramePr>
        <p:xfrm>
          <a:off x="522248" y="2214555"/>
          <a:ext cx="11287124" cy="1857390"/>
        </p:xfrm>
        <a:graphic>
          <a:graphicData uri="http://schemas.openxmlformats.org/drawingml/2006/table">
            <a:tbl>
              <a:tblPr firstRow="1" bandRow="1">
                <a:tableStyleId>{68D230F3-CF80-4859-8CE7-A43EE81993B5}</a:tableStyleId>
              </a:tblPr>
              <a:tblGrid>
                <a:gridCol w="2821781">
                  <a:extLst>
                    <a:ext uri="{9D8B030D-6E8A-4147-A177-3AD203B41FA5}">
                      <a16:colId xmlns="" xmlns:a16="http://schemas.microsoft.com/office/drawing/2014/main" val="20000"/>
                    </a:ext>
                  </a:extLst>
                </a:gridCol>
                <a:gridCol w="2821781">
                  <a:extLst>
                    <a:ext uri="{9D8B030D-6E8A-4147-A177-3AD203B41FA5}">
                      <a16:colId xmlns="" xmlns:a16="http://schemas.microsoft.com/office/drawing/2014/main" val="20001"/>
                    </a:ext>
                  </a:extLst>
                </a:gridCol>
                <a:gridCol w="2821781">
                  <a:extLst>
                    <a:ext uri="{9D8B030D-6E8A-4147-A177-3AD203B41FA5}">
                      <a16:colId xmlns="" xmlns:a16="http://schemas.microsoft.com/office/drawing/2014/main" val="20002"/>
                    </a:ext>
                  </a:extLst>
                </a:gridCol>
                <a:gridCol w="2821781">
                  <a:extLst>
                    <a:ext uri="{9D8B030D-6E8A-4147-A177-3AD203B41FA5}">
                      <a16:colId xmlns="" xmlns:a16="http://schemas.microsoft.com/office/drawing/2014/main" val="20003"/>
                    </a:ext>
                  </a:extLst>
                </a:gridCol>
              </a:tblGrid>
              <a:tr h="371478">
                <a:tc>
                  <a:txBody>
                    <a:bodyPr/>
                    <a:lstStyle/>
                    <a:p>
                      <a:r>
                        <a:rPr lang="tr-TR" b="0" dirty="0"/>
                        <a:t>Array</a:t>
                      </a:r>
                    </a:p>
                  </a:txBody>
                  <a:tcPr anchor="ctr"/>
                </a:tc>
                <a:tc>
                  <a:txBody>
                    <a:bodyPr/>
                    <a:lstStyle/>
                    <a:p>
                      <a:r>
                        <a:rPr lang="tr-TR" b="0" dirty="0"/>
                        <a:t>Date</a:t>
                      </a:r>
                    </a:p>
                  </a:txBody>
                  <a:tcPr anchor="ctr"/>
                </a:tc>
                <a:tc>
                  <a:txBody>
                    <a:bodyPr/>
                    <a:lstStyle/>
                    <a:p>
                      <a:r>
                        <a:rPr lang="tr-TR" b="0" dirty="0"/>
                        <a:t>eval</a:t>
                      </a:r>
                    </a:p>
                  </a:txBody>
                  <a:tcPr anchor="ctr"/>
                </a:tc>
                <a:tc>
                  <a:txBody>
                    <a:bodyPr/>
                    <a:lstStyle/>
                    <a:p>
                      <a:r>
                        <a:rPr lang="tr-TR" b="0" dirty="0"/>
                        <a:t>function</a:t>
                      </a:r>
                    </a:p>
                  </a:txBody>
                  <a:tcPr anchor="ctr"/>
                </a:tc>
                <a:extLst>
                  <a:ext uri="{0D108BD9-81ED-4DB2-BD59-A6C34878D82A}">
                    <a16:rowId xmlns="" xmlns:a16="http://schemas.microsoft.com/office/drawing/2014/main" val="10000"/>
                  </a:ext>
                </a:extLst>
              </a:tr>
              <a:tr h="371478">
                <a:tc>
                  <a:txBody>
                    <a:bodyPr/>
                    <a:lstStyle/>
                    <a:p>
                      <a:r>
                        <a:rPr lang="tr-TR" dirty="0"/>
                        <a:t>hasOwnProperty</a:t>
                      </a:r>
                    </a:p>
                  </a:txBody>
                  <a:tcPr anchor="ctr"/>
                </a:tc>
                <a:tc>
                  <a:txBody>
                    <a:bodyPr/>
                    <a:lstStyle/>
                    <a:p>
                      <a:r>
                        <a:rPr lang="tr-TR" dirty="0"/>
                        <a:t>Infinity</a:t>
                      </a:r>
                    </a:p>
                  </a:txBody>
                  <a:tcPr anchor="ctr"/>
                </a:tc>
                <a:tc>
                  <a:txBody>
                    <a:bodyPr/>
                    <a:lstStyle/>
                    <a:p>
                      <a:r>
                        <a:rPr lang="tr-TR" dirty="0"/>
                        <a:t>isFinite</a:t>
                      </a:r>
                    </a:p>
                  </a:txBody>
                  <a:tcPr anchor="ctr"/>
                </a:tc>
                <a:tc>
                  <a:txBody>
                    <a:bodyPr/>
                    <a:lstStyle/>
                    <a:p>
                      <a:r>
                        <a:rPr lang="tr-TR" dirty="0"/>
                        <a:t>isNaN</a:t>
                      </a:r>
                    </a:p>
                  </a:txBody>
                  <a:tcPr anchor="ctr"/>
                </a:tc>
                <a:extLst>
                  <a:ext uri="{0D108BD9-81ED-4DB2-BD59-A6C34878D82A}">
                    <a16:rowId xmlns="" xmlns:a16="http://schemas.microsoft.com/office/drawing/2014/main" val="10001"/>
                  </a:ext>
                </a:extLst>
              </a:tr>
              <a:tr h="371478">
                <a:tc>
                  <a:txBody>
                    <a:bodyPr/>
                    <a:lstStyle/>
                    <a:p>
                      <a:r>
                        <a:rPr lang="tr-TR" dirty="0"/>
                        <a:t>isPrototypeOf</a:t>
                      </a:r>
                    </a:p>
                  </a:txBody>
                  <a:tcPr anchor="ctr"/>
                </a:tc>
                <a:tc>
                  <a:txBody>
                    <a:bodyPr/>
                    <a:lstStyle/>
                    <a:p>
                      <a:r>
                        <a:rPr lang="tr-TR" dirty="0"/>
                        <a:t>length</a:t>
                      </a:r>
                    </a:p>
                  </a:txBody>
                  <a:tcPr anchor="ctr"/>
                </a:tc>
                <a:tc>
                  <a:txBody>
                    <a:bodyPr/>
                    <a:lstStyle/>
                    <a:p>
                      <a:r>
                        <a:rPr lang="tr-TR" dirty="0"/>
                        <a:t>Math</a:t>
                      </a:r>
                    </a:p>
                  </a:txBody>
                  <a:tcPr anchor="ctr"/>
                </a:tc>
                <a:tc>
                  <a:txBody>
                    <a:bodyPr/>
                    <a:lstStyle/>
                    <a:p>
                      <a:r>
                        <a:rPr lang="tr-TR" dirty="0"/>
                        <a:t>NaN</a:t>
                      </a:r>
                    </a:p>
                  </a:txBody>
                  <a:tcPr anchor="ctr"/>
                </a:tc>
                <a:extLst>
                  <a:ext uri="{0D108BD9-81ED-4DB2-BD59-A6C34878D82A}">
                    <a16:rowId xmlns="" xmlns:a16="http://schemas.microsoft.com/office/drawing/2014/main" val="10002"/>
                  </a:ext>
                </a:extLst>
              </a:tr>
              <a:tr h="371478">
                <a:tc>
                  <a:txBody>
                    <a:bodyPr/>
                    <a:lstStyle/>
                    <a:p>
                      <a:r>
                        <a:rPr lang="tr-TR" dirty="0"/>
                        <a:t>name</a:t>
                      </a:r>
                    </a:p>
                  </a:txBody>
                  <a:tcPr anchor="ctr"/>
                </a:tc>
                <a:tc>
                  <a:txBody>
                    <a:bodyPr/>
                    <a:lstStyle/>
                    <a:p>
                      <a:r>
                        <a:rPr lang="tr-TR" dirty="0"/>
                        <a:t>Number</a:t>
                      </a:r>
                    </a:p>
                  </a:txBody>
                  <a:tcPr anchor="ctr"/>
                </a:tc>
                <a:tc>
                  <a:txBody>
                    <a:bodyPr/>
                    <a:lstStyle/>
                    <a:p>
                      <a:r>
                        <a:rPr lang="tr-TR" dirty="0"/>
                        <a:t>Object</a:t>
                      </a:r>
                    </a:p>
                  </a:txBody>
                  <a:tcPr anchor="ctr"/>
                </a:tc>
                <a:tc>
                  <a:txBody>
                    <a:bodyPr/>
                    <a:lstStyle/>
                    <a:p>
                      <a:r>
                        <a:rPr lang="tr-TR" dirty="0"/>
                        <a:t>prototype</a:t>
                      </a:r>
                    </a:p>
                  </a:txBody>
                  <a:tcPr anchor="ctr"/>
                </a:tc>
                <a:extLst>
                  <a:ext uri="{0D108BD9-81ED-4DB2-BD59-A6C34878D82A}">
                    <a16:rowId xmlns="" xmlns:a16="http://schemas.microsoft.com/office/drawing/2014/main" val="10003"/>
                  </a:ext>
                </a:extLst>
              </a:tr>
              <a:tr h="371478">
                <a:tc>
                  <a:txBody>
                    <a:bodyPr/>
                    <a:lstStyle/>
                    <a:p>
                      <a:r>
                        <a:rPr lang="tr-TR" dirty="0"/>
                        <a:t>String</a:t>
                      </a:r>
                    </a:p>
                  </a:txBody>
                  <a:tcPr anchor="ctr"/>
                </a:tc>
                <a:tc>
                  <a:txBody>
                    <a:bodyPr/>
                    <a:lstStyle/>
                    <a:p>
                      <a:r>
                        <a:rPr lang="tr-TR" dirty="0"/>
                        <a:t>toString</a:t>
                      </a:r>
                    </a:p>
                  </a:txBody>
                  <a:tcPr anchor="ctr"/>
                </a:tc>
                <a:tc>
                  <a:txBody>
                    <a:bodyPr/>
                    <a:lstStyle/>
                    <a:p>
                      <a:r>
                        <a:rPr lang="tr-TR" dirty="0"/>
                        <a:t>undefined</a:t>
                      </a:r>
                    </a:p>
                  </a:txBody>
                  <a:tcPr anchor="ctr"/>
                </a:tc>
                <a:tc>
                  <a:txBody>
                    <a:bodyPr/>
                    <a:lstStyle/>
                    <a:p>
                      <a:r>
                        <a:rPr lang="tr-TR" dirty="0"/>
                        <a:t>valueOf</a:t>
                      </a:r>
                    </a:p>
                  </a:txBody>
                  <a:tcPr anchor="ctr"/>
                </a:tc>
                <a:extLst>
                  <a:ext uri="{0D108BD9-81ED-4DB2-BD59-A6C34878D82A}">
                    <a16:rowId xmlns="" xmlns:a16="http://schemas.microsoft.com/office/drawing/2014/main" val="10004"/>
                  </a:ext>
                </a:extLst>
              </a:tr>
            </a:tbl>
          </a:graphicData>
        </a:graphic>
      </p:graphicFrame>
      <p:sp>
        <p:nvSpPr>
          <p:cNvPr id="11" name="10 Metin kutusu"/>
          <p:cNvSpPr txBox="1"/>
          <p:nvPr/>
        </p:nvSpPr>
        <p:spPr>
          <a:xfrm>
            <a:off x="450810" y="4357694"/>
            <a:ext cx="11430080" cy="707886"/>
          </a:xfrm>
          <a:prstGeom prst="rect">
            <a:avLst/>
          </a:prstGeom>
          <a:noFill/>
        </p:spPr>
        <p:txBody>
          <a:bodyPr wrap="square" rtlCol="0">
            <a:spAutoFit/>
          </a:bodyPr>
          <a:lstStyle/>
          <a:p>
            <a:r>
              <a:rPr lang="tr-TR" sz="2000" dirty="0" smtClean="0"/>
              <a:t>Bazı Java nesnelerini ve özelliklerini JavaScript tanımlayıcıları olarak kullanmaktan kaçınmalısınız</a:t>
            </a:r>
            <a:endParaRPr lang="tr-TR" sz="2000" dirty="0"/>
          </a:p>
        </p:txBody>
      </p:sp>
      <p:graphicFrame>
        <p:nvGraphicFramePr>
          <p:cNvPr id="12" name="9 İçerik Yer Tutucusu"/>
          <p:cNvGraphicFramePr>
            <a:graphicFrameLocks/>
          </p:cNvGraphicFramePr>
          <p:nvPr/>
        </p:nvGraphicFramePr>
        <p:xfrm>
          <a:off x="593686" y="5357826"/>
          <a:ext cx="11287124" cy="742956"/>
        </p:xfrm>
        <a:graphic>
          <a:graphicData uri="http://schemas.openxmlformats.org/drawingml/2006/table">
            <a:tbl>
              <a:tblPr firstRow="1" bandRow="1">
                <a:tableStyleId>{68D230F3-CF80-4859-8CE7-A43EE81993B5}</a:tableStyleId>
              </a:tblPr>
              <a:tblGrid>
                <a:gridCol w="2821781">
                  <a:extLst>
                    <a:ext uri="{9D8B030D-6E8A-4147-A177-3AD203B41FA5}">
                      <a16:colId xmlns="" xmlns:a16="http://schemas.microsoft.com/office/drawing/2014/main" val="20000"/>
                    </a:ext>
                  </a:extLst>
                </a:gridCol>
                <a:gridCol w="2821781">
                  <a:extLst>
                    <a:ext uri="{9D8B030D-6E8A-4147-A177-3AD203B41FA5}">
                      <a16:colId xmlns="" xmlns:a16="http://schemas.microsoft.com/office/drawing/2014/main" val="20001"/>
                    </a:ext>
                  </a:extLst>
                </a:gridCol>
                <a:gridCol w="2821781">
                  <a:extLst>
                    <a:ext uri="{9D8B030D-6E8A-4147-A177-3AD203B41FA5}">
                      <a16:colId xmlns="" xmlns:a16="http://schemas.microsoft.com/office/drawing/2014/main" val="20002"/>
                    </a:ext>
                  </a:extLst>
                </a:gridCol>
                <a:gridCol w="2821781">
                  <a:extLst>
                    <a:ext uri="{9D8B030D-6E8A-4147-A177-3AD203B41FA5}">
                      <a16:colId xmlns="" xmlns:a16="http://schemas.microsoft.com/office/drawing/2014/main" val="20003"/>
                    </a:ext>
                  </a:extLst>
                </a:gridCol>
              </a:tblGrid>
              <a:tr h="371478">
                <a:tc>
                  <a:txBody>
                    <a:bodyPr/>
                    <a:lstStyle/>
                    <a:p>
                      <a:r>
                        <a:rPr lang="tr-TR" b="0" dirty="0"/>
                        <a:t>getClass</a:t>
                      </a:r>
                    </a:p>
                  </a:txBody>
                  <a:tcPr anchor="ctr"/>
                </a:tc>
                <a:tc>
                  <a:txBody>
                    <a:bodyPr/>
                    <a:lstStyle/>
                    <a:p>
                      <a:r>
                        <a:rPr lang="tr-TR" b="0" dirty="0"/>
                        <a:t>java</a:t>
                      </a:r>
                    </a:p>
                  </a:txBody>
                  <a:tcPr anchor="ctr"/>
                </a:tc>
                <a:tc>
                  <a:txBody>
                    <a:bodyPr/>
                    <a:lstStyle/>
                    <a:p>
                      <a:r>
                        <a:rPr lang="tr-TR" b="0" dirty="0"/>
                        <a:t>JavaArray</a:t>
                      </a:r>
                    </a:p>
                  </a:txBody>
                  <a:tcPr anchor="ctr"/>
                </a:tc>
                <a:tc>
                  <a:txBody>
                    <a:bodyPr/>
                    <a:lstStyle/>
                    <a:p>
                      <a:r>
                        <a:rPr lang="tr-TR" b="0" dirty="0"/>
                        <a:t>javaClass</a:t>
                      </a:r>
                    </a:p>
                  </a:txBody>
                  <a:tcPr anchor="ctr"/>
                </a:tc>
                <a:extLst>
                  <a:ext uri="{0D108BD9-81ED-4DB2-BD59-A6C34878D82A}">
                    <a16:rowId xmlns="" xmlns:a16="http://schemas.microsoft.com/office/drawing/2014/main" val="10000"/>
                  </a:ext>
                </a:extLst>
              </a:tr>
              <a:tr h="371478">
                <a:tc>
                  <a:txBody>
                    <a:bodyPr/>
                    <a:lstStyle/>
                    <a:p>
                      <a:r>
                        <a:rPr lang="tr-TR" dirty="0"/>
                        <a:t>JavaObject</a:t>
                      </a:r>
                    </a:p>
                  </a:txBody>
                  <a:tcPr anchor="ctr"/>
                </a:tc>
                <a:tc>
                  <a:txBody>
                    <a:bodyPr/>
                    <a:lstStyle/>
                    <a:p>
                      <a:r>
                        <a:rPr lang="tr-TR" dirty="0"/>
                        <a:t>JavaPackage</a:t>
                      </a:r>
                    </a:p>
                  </a:txBody>
                  <a:tcPr anchor="ctr"/>
                </a:tc>
                <a:tc>
                  <a:txBody>
                    <a:bodyPr/>
                    <a:lstStyle/>
                    <a:p>
                      <a:endParaRPr lang="tr-TR" dirty="0"/>
                    </a:p>
                  </a:txBody>
                  <a:tcPr anchor="ctr"/>
                </a:tc>
                <a:tc>
                  <a:txBody>
                    <a:bodyPr/>
                    <a:lstStyle/>
                    <a:p>
                      <a:endParaRPr lang="tr-TR" dirty="0"/>
                    </a:p>
                  </a:txBody>
                  <a:tcPr anchor="ctr"/>
                </a:tc>
                <a:extLst>
                  <a:ext uri="{0D108BD9-81ED-4DB2-BD59-A6C34878D82A}">
                    <a16:rowId xmlns=""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9601200" cy="761984"/>
          </a:xfrm>
        </p:spPr>
        <p:txBody>
          <a:bodyPr/>
          <a:lstStyle/>
          <a:p>
            <a:r>
              <a:rPr lang="tr-TR" b="1" dirty="0" smtClean="0"/>
              <a:t>JavaScript Statements</a:t>
            </a:r>
            <a:endParaRPr lang="tr-TR" dirty="0"/>
          </a:p>
        </p:txBody>
      </p:sp>
      <p:sp>
        <p:nvSpPr>
          <p:cNvPr id="3" name="2 İçerik Yer Tutucusu"/>
          <p:cNvSpPr>
            <a:spLocks noGrp="1"/>
          </p:cNvSpPr>
          <p:nvPr>
            <p:ph idx="1"/>
          </p:nvPr>
        </p:nvSpPr>
        <p:spPr>
          <a:xfrm>
            <a:off x="307934" y="1142984"/>
            <a:ext cx="11572956" cy="5429288"/>
          </a:xfrm>
        </p:spPr>
        <p:txBody>
          <a:bodyPr/>
          <a:lstStyle/>
          <a:p>
            <a:r>
              <a:rPr lang="tr-TR" dirty="0" smtClean="0"/>
              <a:t>HTML'de JavaScript statementlar, web tarayıcısı tarafından “çalıştırılması" gereken "talimatlar" 'dır.</a:t>
            </a:r>
          </a:p>
          <a:p>
            <a:r>
              <a:rPr lang="tr-TR" dirty="0" smtClean="0"/>
              <a:t>Çoğu JavaScript programı birçok JavaScript ifadesi (statement) içerir.</a:t>
            </a:r>
          </a:p>
          <a:p>
            <a:r>
              <a:rPr lang="tr-TR" dirty="0" smtClean="0"/>
              <a:t>Statementlar, yazıldıkları sırayla, tek tek yürütülür.</a:t>
            </a:r>
          </a:p>
          <a:p>
            <a:r>
              <a:rPr lang="tr-TR" dirty="0" smtClean="0"/>
              <a:t>JavaScript programları (ve JavaScript statementlar) genellikle JavaScript kodu olarak adlandırılır.</a:t>
            </a:r>
          </a:p>
          <a:p>
            <a:r>
              <a:rPr lang="tr-TR" dirty="0" smtClean="0"/>
              <a:t>Noktalı virgüllerle ayrıldığında, tek bir satırdaki birden çok statement’a izin verilir</a:t>
            </a:r>
          </a:p>
          <a:p>
            <a:r>
              <a:rPr lang="tr-TR" dirty="0" smtClean="0"/>
              <a:t>Web'de noktalı virgül içermeyen JavaScript örnek siteleri görebilirsiniz. Statementlar noktalı virgülle bitirilmek zorunda değildir. Ancak siz kesinlikle noktalı virgül kullanın.</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tr-TR" dirty="0" smtClean="0"/>
              <a:t>JavaScript Reserved Words</a:t>
            </a:r>
            <a:endParaRPr lang="tr-TR" dirty="0"/>
          </a:p>
        </p:txBody>
      </p:sp>
      <p:sp>
        <p:nvSpPr>
          <p:cNvPr id="8" name="7 Metin kutusu"/>
          <p:cNvSpPr txBox="1"/>
          <p:nvPr/>
        </p:nvSpPr>
        <p:spPr>
          <a:xfrm>
            <a:off x="307934" y="1071546"/>
            <a:ext cx="11501518" cy="707886"/>
          </a:xfrm>
          <a:prstGeom prst="rect">
            <a:avLst/>
          </a:prstGeom>
          <a:noFill/>
        </p:spPr>
        <p:txBody>
          <a:bodyPr wrap="square" rtlCol="0">
            <a:spAutoFit/>
          </a:bodyPr>
          <a:lstStyle/>
          <a:p>
            <a:r>
              <a:rPr lang="tr-TR" sz="2000" dirty="0" smtClean="0"/>
              <a:t>JavaScript, pek çok uygulamada programlama dili olarak kullanılabilir.</a:t>
            </a:r>
            <a:br>
              <a:rPr lang="tr-TR" sz="2000" dirty="0" smtClean="0"/>
            </a:br>
            <a:r>
              <a:rPr lang="tr-TR" sz="2000" dirty="0" smtClean="0"/>
              <a:t>HTML nesnelerinin ve özelliklerinin adını kullanmaktan da kaçınmalısınız</a:t>
            </a:r>
            <a:endParaRPr lang="tr-TR" sz="2000" dirty="0"/>
          </a:p>
        </p:txBody>
      </p:sp>
      <p:graphicFrame>
        <p:nvGraphicFramePr>
          <p:cNvPr id="9" name="8 İçerik Yer Tutucusu"/>
          <p:cNvGraphicFramePr>
            <a:graphicFrameLocks noGrp="1"/>
          </p:cNvGraphicFramePr>
          <p:nvPr>
            <p:ph idx="1"/>
          </p:nvPr>
        </p:nvGraphicFramePr>
        <p:xfrm>
          <a:off x="379372" y="1928802"/>
          <a:ext cx="11358644" cy="4079240"/>
        </p:xfrm>
        <a:graphic>
          <a:graphicData uri="http://schemas.openxmlformats.org/drawingml/2006/table">
            <a:tbl>
              <a:tblPr firstRow="1" bandRow="1">
                <a:tableStyleId>{68D230F3-CF80-4859-8CE7-A43EE81993B5}</a:tableStyleId>
              </a:tblPr>
              <a:tblGrid>
                <a:gridCol w="2839661">
                  <a:extLst>
                    <a:ext uri="{9D8B030D-6E8A-4147-A177-3AD203B41FA5}">
                      <a16:colId xmlns="" xmlns:a16="http://schemas.microsoft.com/office/drawing/2014/main" val="20000"/>
                    </a:ext>
                  </a:extLst>
                </a:gridCol>
                <a:gridCol w="2839661">
                  <a:extLst>
                    <a:ext uri="{9D8B030D-6E8A-4147-A177-3AD203B41FA5}">
                      <a16:colId xmlns="" xmlns:a16="http://schemas.microsoft.com/office/drawing/2014/main" val="20001"/>
                    </a:ext>
                  </a:extLst>
                </a:gridCol>
                <a:gridCol w="2839661">
                  <a:extLst>
                    <a:ext uri="{9D8B030D-6E8A-4147-A177-3AD203B41FA5}">
                      <a16:colId xmlns="" xmlns:a16="http://schemas.microsoft.com/office/drawing/2014/main" val="20002"/>
                    </a:ext>
                  </a:extLst>
                </a:gridCol>
                <a:gridCol w="2839661">
                  <a:extLst>
                    <a:ext uri="{9D8B030D-6E8A-4147-A177-3AD203B41FA5}">
                      <a16:colId xmlns="" xmlns:a16="http://schemas.microsoft.com/office/drawing/2014/main" val="20003"/>
                    </a:ext>
                  </a:extLst>
                </a:gridCol>
              </a:tblGrid>
              <a:tr h="370840">
                <a:tc>
                  <a:txBody>
                    <a:bodyPr/>
                    <a:lstStyle/>
                    <a:p>
                      <a:r>
                        <a:rPr lang="tr-TR" b="0" dirty="0"/>
                        <a:t>alert</a:t>
                      </a:r>
                    </a:p>
                  </a:txBody>
                  <a:tcPr anchor="ctr"/>
                </a:tc>
                <a:tc>
                  <a:txBody>
                    <a:bodyPr/>
                    <a:lstStyle/>
                    <a:p>
                      <a:r>
                        <a:rPr lang="tr-TR" b="0" dirty="0"/>
                        <a:t>all</a:t>
                      </a:r>
                    </a:p>
                  </a:txBody>
                  <a:tcPr anchor="ctr"/>
                </a:tc>
                <a:tc>
                  <a:txBody>
                    <a:bodyPr/>
                    <a:lstStyle/>
                    <a:p>
                      <a:r>
                        <a:rPr lang="tr-TR" b="0" dirty="0"/>
                        <a:t>anchor</a:t>
                      </a:r>
                    </a:p>
                  </a:txBody>
                  <a:tcPr anchor="ctr"/>
                </a:tc>
                <a:tc>
                  <a:txBody>
                    <a:bodyPr/>
                    <a:lstStyle/>
                    <a:p>
                      <a:r>
                        <a:rPr lang="tr-TR" b="0" dirty="0"/>
                        <a:t>anchors</a:t>
                      </a:r>
                    </a:p>
                  </a:txBody>
                  <a:tcPr anchor="ctr"/>
                </a:tc>
                <a:extLst>
                  <a:ext uri="{0D108BD9-81ED-4DB2-BD59-A6C34878D82A}">
                    <a16:rowId xmlns="" xmlns:a16="http://schemas.microsoft.com/office/drawing/2014/main" val="10000"/>
                  </a:ext>
                </a:extLst>
              </a:tr>
              <a:tr h="370840">
                <a:tc>
                  <a:txBody>
                    <a:bodyPr/>
                    <a:lstStyle/>
                    <a:p>
                      <a:r>
                        <a:rPr lang="tr-TR" dirty="0"/>
                        <a:t>area</a:t>
                      </a:r>
                    </a:p>
                  </a:txBody>
                  <a:tcPr anchor="ctr"/>
                </a:tc>
                <a:tc>
                  <a:txBody>
                    <a:bodyPr/>
                    <a:lstStyle/>
                    <a:p>
                      <a:r>
                        <a:rPr lang="tr-TR" dirty="0"/>
                        <a:t>assign</a:t>
                      </a:r>
                    </a:p>
                  </a:txBody>
                  <a:tcPr anchor="ctr"/>
                </a:tc>
                <a:tc>
                  <a:txBody>
                    <a:bodyPr/>
                    <a:lstStyle/>
                    <a:p>
                      <a:r>
                        <a:rPr lang="tr-TR" dirty="0"/>
                        <a:t>blur</a:t>
                      </a:r>
                    </a:p>
                  </a:txBody>
                  <a:tcPr anchor="ctr"/>
                </a:tc>
                <a:tc>
                  <a:txBody>
                    <a:bodyPr/>
                    <a:lstStyle/>
                    <a:p>
                      <a:r>
                        <a:rPr lang="tr-TR" dirty="0"/>
                        <a:t>button</a:t>
                      </a:r>
                    </a:p>
                  </a:txBody>
                  <a:tcPr anchor="ctr"/>
                </a:tc>
                <a:extLst>
                  <a:ext uri="{0D108BD9-81ED-4DB2-BD59-A6C34878D82A}">
                    <a16:rowId xmlns="" xmlns:a16="http://schemas.microsoft.com/office/drawing/2014/main" val="10001"/>
                  </a:ext>
                </a:extLst>
              </a:tr>
              <a:tr h="370840">
                <a:tc>
                  <a:txBody>
                    <a:bodyPr/>
                    <a:lstStyle/>
                    <a:p>
                      <a:r>
                        <a:rPr lang="tr-TR" dirty="0"/>
                        <a:t>checkbox</a:t>
                      </a:r>
                    </a:p>
                  </a:txBody>
                  <a:tcPr anchor="ctr"/>
                </a:tc>
                <a:tc>
                  <a:txBody>
                    <a:bodyPr/>
                    <a:lstStyle/>
                    <a:p>
                      <a:r>
                        <a:rPr lang="tr-TR" dirty="0"/>
                        <a:t>clearInterval</a:t>
                      </a:r>
                    </a:p>
                  </a:txBody>
                  <a:tcPr anchor="ctr"/>
                </a:tc>
                <a:tc>
                  <a:txBody>
                    <a:bodyPr/>
                    <a:lstStyle/>
                    <a:p>
                      <a:r>
                        <a:rPr lang="tr-TR" dirty="0"/>
                        <a:t>clearTimeout</a:t>
                      </a:r>
                    </a:p>
                  </a:txBody>
                  <a:tcPr anchor="ctr"/>
                </a:tc>
                <a:tc>
                  <a:txBody>
                    <a:bodyPr/>
                    <a:lstStyle/>
                    <a:p>
                      <a:r>
                        <a:rPr lang="tr-TR" dirty="0"/>
                        <a:t>clientInformation</a:t>
                      </a:r>
                    </a:p>
                  </a:txBody>
                  <a:tcPr anchor="ctr"/>
                </a:tc>
                <a:extLst>
                  <a:ext uri="{0D108BD9-81ED-4DB2-BD59-A6C34878D82A}">
                    <a16:rowId xmlns="" xmlns:a16="http://schemas.microsoft.com/office/drawing/2014/main" val="10002"/>
                  </a:ext>
                </a:extLst>
              </a:tr>
              <a:tr h="370840">
                <a:tc>
                  <a:txBody>
                    <a:bodyPr/>
                    <a:lstStyle/>
                    <a:p>
                      <a:r>
                        <a:rPr lang="tr-TR" dirty="0"/>
                        <a:t>close</a:t>
                      </a:r>
                    </a:p>
                  </a:txBody>
                  <a:tcPr anchor="ctr"/>
                </a:tc>
                <a:tc>
                  <a:txBody>
                    <a:bodyPr/>
                    <a:lstStyle/>
                    <a:p>
                      <a:r>
                        <a:rPr lang="tr-TR" dirty="0"/>
                        <a:t>closed</a:t>
                      </a:r>
                    </a:p>
                  </a:txBody>
                  <a:tcPr anchor="ctr"/>
                </a:tc>
                <a:tc>
                  <a:txBody>
                    <a:bodyPr/>
                    <a:lstStyle/>
                    <a:p>
                      <a:r>
                        <a:rPr lang="tr-TR" dirty="0"/>
                        <a:t>confirm</a:t>
                      </a:r>
                    </a:p>
                  </a:txBody>
                  <a:tcPr anchor="ctr"/>
                </a:tc>
                <a:tc>
                  <a:txBody>
                    <a:bodyPr/>
                    <a:lstStyle/>
                    <a:p>
                      <a:r>
                        <a:rPr lang="tr-TR" dirty="0"/>
                        <a:t>constructor</a:t>
                      </a:r>
                    </a:p>
                  </a:txBody>
                  <a:tcPr anchor="ctr"/>
                </a:tc>
                <a:extLst>
                  <a:ext uri="{0D108BD9-81ED-4DB2-BD59-A6C34878D82A}">
                    <a16:rowId xmlns="" xmlns:a16="http://schemas.microsoft.com/office/drawing/2014/main" val="10003"/>
                  </a:ext>
                </a:extLst>
              </a:tr>
              <a:tr h="370840">
                <a:tc>
                  <a:txBody>
                    <a:bodyPr/>
                    <a:lstStyle/>
                    <a:p>
                      <a:r>
                        <a:rPr lang="tr-TR" dirty="0"/>
                        <a:t>crypto</a:t>
                      </a:r>
                    </a:p>
                  </a:txBody>
                  <a:tcPr anchor="ctr"/>
                </a:tc>
                <a:tc>
                  <a:txBody>
                    <a:bodyPr/>
                    <a:lstStyle/>
                    <a:p>
                      <a:r>
                        <a:rPr lang="tr-TR" dirty="0"/>
                        <a:t>decodeURI</a:t>
                      </a:r>
                    </a:p>
                  </a:txBody>
                  <a:tcPr anchor="ctr"/>
                </a:tc>
                <a:tc>
                  <a:txBody>
                    <a:bodyPr/>
                    <a:lstStyle/>
                    <a:p>
                      <a:r>
                        <a:rPr lang="tr-TR" dirty="0"/>
                        <a:t>decodeURIComponent</a:t>
                      </a:r>
                    </a:p>
                  </a:txBody>
                  <a:tcPr anchor="ctr"/>
                </a:tc>
                <a:tc>
                  <a:txBody>
                    <a:bodyPr/>
                    <a:lstStyle/>
                    <a:p>
                      <a:r>
                        <a:rPr lang="tr-TR" dirty="0"/>
                        <a:t>defaultStatus</a:t>
                      </a:r>
                    </a:p>
                  </a:txBody>
                  <a:tcPr anchor="ctr"/>
                </a:tc>
                <a:extLst>
                  <a:ext uri="{0D108BD9-81ED-4DB2-BD59-A6C34878D82A}">
                    <a16:rowId xmlns="" xmlns:a16="http://schemas.microsoft.com/office/drawing/2014/main" val="10004"/>
                  </a:ext>
                </a:extLst>
              </a:tr>
              <a:tr h="370840">
                <a:tc>
                  <a:txBody>
                    <a:bodyPr/>
                    <a:lstStyle/>
                    <a:p>
                      <a:r>
                        <a:rPr lang="tr-TR" dirty="0"/>
                        <a:t>document</a:t>
                      </a:r>
                    </a:p>
                  </a:txBody>
                  <a:tcPr anchor="ctr"/>
                </a:tc>
                <a:tc>
                  <a:txBody>
                    <a:bodyPr/>
                    <a:lstStyle/>
                    <a:p>
                      <a:r>
                        <a:rPr lang="tr-TR" dirty="0"/>
                        <a:t>element</a:t>
                      </a:r>
                    </a:p>
                  </a:txBody>
                  <a:tcPr anchor="ctr"/>
                </a:tc>
                <a:tc>
                  <a:txBody>
                    <a:bodyPr/>
                    <a:lstStyle/>
                    <a:p>
                      <a:r>
                        <a:rPr lang="tr-TR" dirty="0"/>
                        <a:t>elements</a:t>
                      </a:r>
                    </a:p>
                  </a:txBody>
                  <a:tcPr anchor="ctr"/>
                </a:tc>
                <a:tc>
                  <a:txBody>
                    <a:bodyPr/>
                    <a:lstStyle/>
                    <a:p>
                      <a:r>
                        <a:rPr lang="tr-TR" dirty="0"/>
                        <a:t>embed</a:t>
                      </a:r>
                    </a:p>
                  </a:txBody>
                  <a:tcPr anchor="ctr"/>
                </a:tc>
                <a:extLst>
                  <a:ext uri="{0D108BD9-81ED-4DB2-BD59-A6C34878D82A}">
                    <a16:rowId xmlns="" xmlns:a16="http://schemas.microsoft.com/office/drawing/2014/main" val="10005"/>
                  </a:ext>
                </a:extLst>
              </a:tr>
              <a:tr h="370840">
                <a:tc>
                  <a:txBody>
                    <a:bodyPr/>
                    <a:lstStyle/>
                    <a:p>
                      <a:r>
                        <a:rPr lang="tr-TR" dirty="0"/>
                        <a:t>embeds</a:t>
                      </a:r>
                    </a:p>
                  </a:txBody>
                  <a:tcPr anchor="ctr"/>
                </a:tc>
                <a:tc>
                  <a:txBody>
                    <a:bodyPr/>
                    <a:lstStyle/>
                    <a:p>
                      <a:r>
                        <a:rPr lang="tr-TR" dirty="0"/>
                        <a:t>encodeURI</a:t>
                      </a:r>
                    </a:p>
                  </a:txBody>
                  <a:tcPr anchor="ctr"/>
                </a:tc>
                <a:tc>
                  <a:txBody>
                    <a:bodyPr/>
                    <a:lstStyle/>
                    <a:p>
                      <a:r>
                        <a:rPr lang="tr-TR" dirty="0"/>
                        <a:t>encodeURIComponent</a:t>
                      </a:r>
                    </a:p>
                  </a:txBody>
                  <a:tcPr anchor="ctr"/>
                </a:tc>
                <a:tc>
                  <a:txBody>
                    <a:bodyPr/>
                    <a:lstStyle/>
                    <a:p>
                      <a:r>
                        <a:rPr lang="tr-TR" dirty="0"/>
                        <a:t>escape</a:t>
                      </a:r>
                    </a:p>
                  </a:txBody>
                  <a:tcPr anchor="ctr"/>
                </a:tc>
                <a:extLst>
                  <a:ext uri="{0D108BD9-81ED-4DB2-BD59-A6C34878D82A}">
                    <a16:rowId xmlns="" xmlns:a16="http://schemas.microsoft.com/office/drawing/2014/main" val="10006"/>
                  </a:ext>
                </a:extLst>
              </a:tr>
              <a:tr h="370840">
                <a:tc>
                  <a:txBody>
                    <a:bodyPr/>
                    <a:lstStyle/>
                    <a:p>
                      <a:r>
                        <a:rPr lang="tr-TR" dirty="0"/>
                        <a:t>event</a:t>
                      </a:r>
                    </a:p>
                  </a:txBody>
                  <a:tcPr anchor="ctr"/>
                </a:tc>
                <a:tc>
                  <a:txBody>
                    <a:bodyPr/>
                    <a:lstStyle/>
                    <a:p>
                      <a:r>
                        <a:rPr lang="tr-TR" dirty="0"/>
                        <a:t>fileUpload</a:t>
                      </a:r>
                    </a:p>
                  </a:txBody>
                  <a:tcPr anchor="ctr"/>
                </a:tc>
                <a:tc>
                  <a:txBody>
                    <a:bodyPr/>
                    <a:lstStyle/>
                    <a:p>
                      <a:r>
                        <a:rPr lang="tr-TR" dirty="0"/>
                        <a:t>focus</a:t>
                      </a:r>
                    </a:p>
                  </a:txBody>
                  <a:tcPr anchor="ctr"/>
                </a:tc>
                <a:tc>
                  <a:txBody>
                    <a:bodyPr/>
                    <a:lstStyle/>
                    <a:p>
                      <a:r>
                        <a:rPr lang="tr-TR" dirty="0"/>
                        <a:t>form</a:t>
                      </a:r>
                    </a:p>
                  </a:txBody>
                  <a:tcPr anchor="ctr"/>
                </a:tc>
                <a:extLst>
                  <a:ext uri="{0D108BD9-81ED-4DB2-BD59-A6C34878D82A}">
                    <a16:rowId xmlns="" xmlns:a16="http://schemas.microsoft.com/office/drawing/2014/main" val="10007"/>
                  </a:ext>
                </a:extLst>
              </a:tr>
              <a:tr h="370840">
                <a:tc>
                  <a:txBody>
                    <a:bodyPr/>
                    <a:lstStyle/>
                    <a:p>
                      <a:r>
                        <a:rPr lang="tr-TR" dirty="0"/>
                        <a:t>forms</a:t>
                      </a:r>
                    </a:p>
                  </a:txBody>
                  <a:tcPr anchor="ctr"/>
                </a:tc>
                <a:tc>
                  <a:txBody>
                    <a:bodyPr/>
                    <a:lstStyle/>
                    <a:p>
                      <a:r>
                        <a:rPr lang="tr-TR" dirty="0"/>
                        <a:t>frame</a:t>
                      </a:r>
                    </a:p>
                  </a:txBody>
                  <a:tcPr anchor="ctr"/>
                </a:tc>
                <a:tc>
                  <a:txBody>
                    <a:bodyPr/>
                    <a:lstStyle/>
                    <a:p>
                      <a:r>
                        <a:rPr lang="tr-TR" dirty="0"/>
                        <a:t>innerHeight</a:t>
                      </a:r>
                    </a:p>
                  </a:txBody>
                  <a:tcPr anchor="ctr"/>
                </a:tc>
                <a:tc>
                  <a:txBody>
                    <a:bodyPr/>
                    <a:lstStyle/>
                    <a:p>
                      <a:r>
                        <a:rPr lang="tr-TR" dirty="0"/>
                        <a:t>innerWidth</a:t>
                      </a:r>
                    </a:p>
                  </a:txBody>
                  <a:tcPr anchor="ctr"/>
                </a:tc>
                <a:extLst>
                  <a:ext uri="{0D108BD9-81ED-4DB2-BD59-A6C34878D82A}">
                    <a16:rowId xmlns="" xmlns:a16="http://schemas.microsoft.com/office/drawing/2014/main" val="10008"/>
                  </a:ext>
                </a:extLst>
              </a:tr>
              <a:tr h="370840">
                <a:tc>
                  <a:txBody>
                    <a:bodyPr/>
                    <a:lstStyle/>
                    <a:p>
                      <a:r>
                        <a:rPr lang="tr-TR" dirty="0"/>
                        <a:t>layer</a:t>
                      </a:r>
                    </a:p>
                  </a:txBody>
                  <a:tcPr anchor="ctr"/>
                </a:tc>
                <a:tc>
                  <a:txBody>
                    <a:bodyPr/>
                    <a:lstStyle/>
                    <a:p>
                      <a:r>
                        <a:rPr lang="tr-TR" dirty="0"/>
                        <a:t>layers</a:t>
                      </a:r>
                    </a:p>
                  </a:txBody>
                  <a:tcPr anchor="ctr"/>
                </a:tc>
                <a:tc>
                  <a:txBody>
                    <a:bodyPr/>
                    <a:lstStyle/>
                    <a:p>
                      <a:r>
                        <a:rPr lang="tr-TR" dirty="0"/>
                        <a:t>link</a:t>
                      </a:r>
                    </a:p>
                  </a:txBody>
                  <a:tcPr anchor="ctr"/>
                </a:tc>
                <a:tc>
                  <a:txBody>
                    <a:bodyPr/>
                    <a:lstStyle/>
                    <a:p>
                      <a:r>
                        <a:rPr lang="tr-TR" dirty="0"/>
                        <a:t>location</a:t>
                      </a:r>
                    </a:p>
                  </a:txBody>
                  <a:tcPr anchor="ctr"/>
                </a:tc>
                <a:extLst>
                  <a:ext uri="{0D108BD9-81ED-4DB2-BD59-A6C34878D82A}">
                    <a16:rowId xmlns="" xmlns:a16="http://schemas.microsoft.com/office/drawing/2014/main" val="10009"/>
                  </a:ext>
                </a:extLst>
              </a:tr>
              <a:tr h="370840">
                <a:tc>
                  <a:txBody>
                    <a:bodyPr/>
                    <a:lstStyle/>
                    <a:p>
                      <a:r>
                        <a:rPr lang="tr-TR" dirty="0"/>
                        <a:t>mimeTypes</a:t>
                      </a:r>
                    </a:p>
                  </a:txBody>
                  <a:tcPr anchor="ctr"/>
                </a:tc>
                <a:tc>
                  <a:txBody>
                    <a:bodyPr/>
                    <a:lstStyle/>
                    <a:p>
                      <a:r>
                        <a:rPr lang="tr-TR" dirty="0"/>
                        <a:t>navigate</a:t>
                      </a:r>
                    </a:p>
                  </a:txBody>
                  <a:tcPr anchor="ctr"/>
                </a:tc>
                <a:tc>
                  <a:txBody>
                    <a:bodyPr/>
                    <a:lstStyle/>
                    <a:p>
                      <a:r>
                        <a:rPr lang="tr-TR" dirty="0"/>
                        <a:t>navigator</a:t>
                      </a:r>
                    </a:p>
                  </a:txBody>
                  <a:tcPr anchor="ctr"/>
                </a:tc>
                <a:tc>
                  <a:txBody>
                    <a:bodyPr/>
                    <a:lstStyle/>
                    <a:p>
                      <a:r>
                        <a:rPr lang="tr-TR" dirty="0"/>
                        <a:t>frames</a:t>
                      </a:r>
                    </a:p>
                  </a:txBody>
                  <a:tcPr anchor="ctr"/>
                </a:tc>
                <a:extLst>
                  <a:ext uri="{0D108BD9-81ED-4DB2-BD59-A6C34878D82A}">
                    <a16:rowId xmlns="" xmlns:a16="http://schemas.microsoft.com/office/drawing/2014/main" val="1001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tr-TR" dirty="0" smtClean="0"/>
              <a:t>JavaScript Reserved Words</a:t>
            </a:r>
            <a:endParaRPr lang="tr-TR" dirty="0"/>
          </a:p>
        </p:txBody>
      </p:sp>
      <p:graphicFrame>
        <p:nvGraphicFramePr>
          <p:cNvPr id="9" name="8 İçerik Yer Tutucusu"/>
          <p:cNvGraphicFramePr>
            <a:graphicFrameLocks noGrp="1"/>
          </p:cNvGraphicFramePr>
          <p:nvPr>
            <p:ph idx="1"/>
          </p:nvPr>
        </p:nvGraphicFramePr>
        <p:xfrm>
          <a:off x="379372" y="1357298"/>
          <a:ext cx="11358644" cy="4079240"/>
        </p:xfrm>
        <a:graphic>
          <a:graphicData uri="http://schemas.openxmlformats.org/drawingml/2006/table">
            <a:tbl>
              <a:tblPr firstRow="1" bandRow="1">
                <a:tableStyleId>{68D230F3-CF80-4859-8CE7-A43EE81993B5}</a:tableStyleId>
              </a:tblPr>
              <a:tblGrid>
                <a:gridCol w="2839661">
                  <a:extLst>
                    <a:ext uri="{9D8B030D-6E8A-4147-A177-3AD203B41FA5}">
                      <a16:colId xmlns="" xmlns:a16="http://schemas.microsoft.com/office/drawing/2014/main" val="20000"/>
                    </a:ext>
                  </a:extLst>
                </a:gridCol>
                <a:gridCol w="2839661">
                  <a:extLst>
                    <a:ext uri="{9D8B030D-6E8A-4147-A177-3AD203B41FA5}">
                      <a16:colId xmlns="" xmlns:a16="http://schemas.microsoft.com/office/drawing/2014/main" val="20001"/>
                    </a:ext>
                  </a:extLst>
                </a:gridCol>
                <a:gridCol w="2839661">
                  <a:extLst>
                    <a:ext uri="{9D8B030D-6E8A-4147-A177-3AD203B41FA5}">
                      <a16:colId xmlns="" xmlns:a16="http://schemas.microsoft.com/office/drawing/2014/main" val="20002"/>
                    </a:ext>
                  </a:extLst>
                </a:gridCol>
                <a:gridCol w="2839661">
                  <a:extLst>
                    <a:ext uri="{9D8B030D-6E8A-4147-A177-3AD203B41FA5}">
                      <a16:colId xmlns="" xmlns:a16="http://schemas.microsoft.com/office/drawing/2014/main" val="20003"/>
                    </a:ext>
                  </a:extLst>
                </a:gridCol>
              </a:tblGrid>
              <a:tr h="370840">
                <a:tc>
                  <a:txBody>
                    <a:bodyPr/>
                    <a:lstStyle/>
                    <a:p>
                      <a:r>
                        <a:rPr lang="tr-TR" dirty="0"/>
                        <a:t>frameRate</a:t>
                      </a:r>
                    </a:p>
                  </a:txBody>
                  <a:tcPr anchor="ctr"/>
                </a:tc>
                <a:tc>
                  <a:txBody>
                    <a:bodyPr/>
                    <a:lstStyle/>
                    <a:p>
                      <a:r>
                        <a:rPr lang="tr-TR" dirty="0"/>
                        <a:t>hidden</a:t>
                      </a:r>
                    </a:p>
                  </a:txBody>
                  <a:tcPr anchor="ctr"/>
                </a:tc>
                <a:tc>
                  <a:txBody>
                    <a:bodyPr/>
                    <a:lstStyle/>
                    <a:p>
                      <a:r>
                        <a:rPr lang="tr-TR" dirty="0"/>
                        <a:t>history</a:t>
                      </a:r>
                    </a:p>
                  </a:txBody>
                  <a:tcPr anchor="ctr"/>
                </a:tc>
                <a:tc>
                  <a:txBody>
                    <a:bodyPr/>
                    <a:lstStyle/>
                    <a:p>
                      <a:r>
                        <a:rPr lang="tr-TR" dirty="0"/>
                        <a:t>image</a:t>
                      </a:r>
                    </a:p>
                  </a:txBody>
                  <a:tcPr anchor="ctr"/>
                </a:tc>
                <a:extLst>
                  <a:ext uri="{0D108BD9-81ED-4DB2-BD59-A6C34878D82A}">
                    <a16:rowId xmlns="" xmlns:a16="http://schemas.microsoft.com/office/drawing/2014/main" val="10000"/>
                  </a:ext>
                </a:extLst>
              </a:tr>
              <a:tr h="370840">
                <a:tc>
                  <a:txBody>
                    <a:bodyPr/>
                    <a:lstStyle/>
                    <a:p>
                      <a:r>
                        <a:rPr lang="tr-TR" dirty="0"/>
                        <a:t>images</a:t>
                      </a:r>
                    </a:p>
                  </a:txBody>
                  <a:tcPr anchor="ctr"/>
                </a:tc>
                <a:tc>
                  <a:txBody>
                    <a:bodyPr/>
                    <a:lstStyle/>
                    <a:p>
                      <a:r>
                        <a:rPr lang="tr-TR" dirty="0"/>
                        <a:t>offscreenBuffering</a:t>
                      </a:r>
                    </a:p>
                  </a:txBody>
                  <a:tcPr anchor="ctr"/>
                </a:tc>
                <a:tc>
                  <a:txBody>
                    <a:bodyPr/>
                    <a:lstStyle/>
                    <a:p>
                      <a:r>
                        <a:rPr lang="tr-TR" dirty="0"/>
                        <a:t>open</a:t>
                      </a:r>
                    </a:p>
                  </a:txBody>
                  <a:tcPr anchor="ctr"/>
                </a:tc>
                <a:tc>
                  <a:txBody>
                    <a:bodyPr/>
                    <a:lstStyle/>
                    <a:p>
                      <a:r>
                        <a:rPr lang="tr-TR" dirty="0"/>
                        <a:t>opener</a:t>
                      </a:r>
                    </a:p>
                  </a:txBody>
                  <a:tcPr anchor="ctr"/>
                </a:tc>
                <a:extLst>
                  <a:ext uri="{0D108BD9-81ED-4DB2-BD59-A6C34878D82A}">
                    <a16:rowId xmlns="" xmlns:a16="http://schemas.microsoft.com/office/drawing/2014/main" val="10001"/>
                  </a:ext>
                </a:extLst>
              </a:tr>
              <a:tr h="370840">
                <a:tc>
                  <a:txBody>
                    <a:bodyPr/>
                    <a:lstStyle/>
                    <a:p>
                      <a:r>
                        <a:rPr lang="tr-TR" dirty="0"/>
                        <a:t>option</a:t>
                      </a:r>
                    </a:p>
                  </a:txBody>
                  <a:tcPr anchor="ctr"/>
                </a:tc>
                <a:tc>
                  <a:txBody>
                    <a:bodyPr/>
                    <a:lstStyle/>
                    <a:p>
                      <a:r>
                        <a:rPr lang="tr-TR" dirty="0"/>
                        <a:t>outerHeight</a:t>
                      </a:r>
                    </a:p>
                  </a:txBody>
                  <a:tcPr anchor="ctr"/>
                </a:tc>
                <a:tc>
                  <a:txBody>
                    <a:bodyPr/>
                    <a:lstStyle/>
                    <a:p>
                      <a:r>
                        <a:rPr lang="tr-TR" dirty="0"/>
                        <a:t>outerWidth</a:t>
                      </a:r>
                    </a:p>
                  </a:txBody>
                  <a:tcPr anchor="ctr"/>
                </a:tc>
                <a:tc>
                  <a:txBody>
                    <a:bodyPr/>
                    <a:lstStyle/>
                    <a:p>
                      <a:r>
                        <a:rPr lang="tr-TR" dirty="0"/>
                        <a:t>packages</a:t>
                      </a:r>
                    </a:p>
                  </a:txBody>
                  <a:tcPr anchor="ctr"/>
                </a:tc>
                <a:extLst>
                  <a:ext uri="{0D108BD9-81ED-4DB2-BD59-A6C34878D82A}">
                    <a16:rowId xmlns="" xmlns:a16="http://schemas.microsoft.com/office/drawing/2014/main" val="10002"/>
                  </a:ext>
                </a:extLst>
              </a:tr>
              <a:tr h="370840">
                <a:tc>
                  <a:txBody>
                    <a:bodyPr/>
                    <a:lstStyle/>
                    <a:p>
                      <a:r>
                        <a:rPr lang="tr-TR" dirty="0"/>
                        <a:t>pageXOffset</a:t>
                      </a:r>
                    </a:p>
                  </a:txBody>
                  <a:tcPr anchor="ctr"/>
                </a:tc>
                <a:tc>
                  <a:txBody>
                    <a:bodyPr/>
                    <a:lstStyle/>
                    <a:p>
                      <a:r>
                        <a:rPr lang="tr-TR" dirty="0"/>
                        <a:t>pageYOffset</a:t>
                      </a:r>
                    </a:p>
                  </a:txBody>
                  <a:tcPr anchor="ctr"/>
                </a:tc>
                <a:tc>
                  <a:txBody>
                    <a:bodyPr/>
                    <a:lstStyle/>
                    <a:p>
                      <a:r>
                        <a:rPr lang="tr-TR" dirty="0"/>
                        <a:t>parent</a:t>
                      </a:r>
                    </a:p>
                  </a:txBody>
                  <a:tcPr anchor="ctr"/>
                </a:tc>
                <a:tc>
                  <a:txBody>
                    <a:bodyPr/>
                    <a:lstStyle/>
                    <a:p>
                      <a:r>
                        <a:rPr lang="tr-TR" dirty="0"/>
                        <a:t>parseFloat</a:t>
                      </a:r>
                    </a:p>
                  </a:txBody>
                  <a:tcPr anchor="ctr"/>
                </a:tc>
                <a:extLst>
                  <a:ext uri="{0D108BD9-81ED-4DB2-BD59-A6C34878D82A}">
                    <a16:rowId xmlns="" xmlns:a16="http://schemas.microsoft.com/office/drawing/2014/main" val="10003"/>
                  </a:ext>
                </a:extLst>
              </a:tr>
              <a:tr h="370840">
                <a:tc>
                  <a:txBody>
                    <a:bodyPr/>
                    <a:lstStyle/>
                    <a:p>
                      <a:r>
                        <a:rPr lang="tr-TR" dirty="0"/>
                        <a:t>parseInt</a:t>
                      </a:r>
                    </a:p>
                  </a:txBody>
                  <a:tcPr anchor="ctr"/>
                </a:tc>
                <a:tc>
                  <a:txBody>
                    <a:bodyPr/>
                    <a:lstStyle/>
                    <a:p>
                      <a:r>
                        <a:rPr lang="tr-TR" dirty="0"/>
                        <a:t>password</a:t>
                      </a:r>
                    </a:p>
                  </a:txBody>
                  <a:tcPr anchor="ctr"/>
                </a:tc>
                <a:tc>
                  <a:txBody>
                    <a:bodyPr/>
                    <a:lstStyle/>
                    <a:p>
                      <a:r>
                        <a:rPr lang="tr-TR" dirty="0"/>
                        <a:t>pkcs11</a:t>
                      </a:r>
                    </a:p>
                  </a:txBody>
                  <a:tcPr anchor="ctr"/>
                </a:tc>
                <a:tc>
                  <a:txBody>
                    <a:bodyPr/>
                    <a:lstStyle/>
                    <a:p>
                      <a:r>
                        <a:rPr lang="tr-TR" dirty="0"/>
                        <a:t>plugin</a:t>
                      </a:r>
                    </a:p>
                  </a:txBody>
                  <a:tcPr anchor="ctr"/>
                </a:tc>
                <a:extLst>
                  <a:ext uri="{0D108BD9-81ED-4DB2-BD59-A6C34878D82A}">
                    <a16:rowId xmlns="" xmlns:a16="http://schemas.microsoft.com/office/drawing/2014/main" val="10004"/>
                  </a:ext>
                </a:extLst>
              </a:tr>
              <a:tr h="370840">
                <a:tc>
                  <a:txBody>
                    <a:bodyPr/>
                    <a:lstStyle/>
                    <a:p>
                      <a:r>
                        <a:rPr lang="tr-TR" dirty="0"/>
                        <a:t>prompt</a:t>
                      </a:r>
                    </a:p>
                  </a:txBody>
                  <a:tcPr anchor="ctr"/>
                </a:tc>
                <a:tc>
                  <a:txBody>
                    <a:bodyPr/>
                    <a:lstStyle/>
                    <a:p>
                      <a:r>
                        <a:rPr lang="tr-TR" dirty="0"/>
                        <a:t>propertyIsEnum</a:t>
                      </a:r>
                    </a:p>
                  </a:txBody>
                  <a:tcPr anchor="ctr"/>
                </a:tc>
                <a:tc>
                  <a:txBody>
                    <a:bodyPr/>
                    <a:lstStyle/>
                    <a:p>
                      <a:r>
                        <a:rPr lang="tr-TR" dirty="0"/>
                        <a:t>radio</a:t>
                      </a:r>
                    </a:p>
                  </a:txBody>
                  <a:tcPr anchor="ctr"/>
                </a:tc>
                <a:tc>
                  <a:txBody>
                    <a:bodyPr/>
                    <a:lstStyle/>
                    <a:p>
                      <a:r>
                        <a:rPr lang="tr-TR" dirty="0"/>
                        <a:t>reset</a:t>
                      </a:r>
                    </a:p>
                  </a:txBody>
                  <a:tcPr anchor="ctr"/>
                </a:tc>
                <a:extLst>
                  <a:ext uri="{0D108BD9-81ED-4DB2-BD59-A6C34878D82A}">
                    <a16:rowId xmlns="" xmlns:a16="http://schemas.microsoft.com/office/drawing/2014/main" val="10005"/>
                  </a:ext>
                </a:extLst>
              </a:tr>
              <a:tr h="370840">
                <a:tc>
                  <a:txBody>
                    <a:bodyPr/>
                    <a:lstStyle/>
                    <a:p>
                      <a:r>
                        <a:rPr lang="tr-TR" dirty="0"/>
                        <a:t>screenX</a:t>
                      </a:r>
                    </a:p>
                  </a:txBody>
                  <a:tcPr anchor="ctr"/>
                </a:tc>
                <a:tc>
                  <a:txBody>
                    <a:bodyPr/>
                    <a:lstStyle/>
                    <a:p>
                      <a:r>
                        <a:rPr lang="tr-TR" dirty="0"/>
                        <a:t>screenY</a:t>
                      </a:r>
                    </a:p>
                  </a:txBody>
                  <a:tcPr anchor="ctr"/>
                </a:tc>
                <a:tc>
                  <a:txBody>
                    <a:bodyPr/>
                    <a:lstStyle/>
                    <a:p>
                      <a:r>
                        <a:rPr lang="tr-TR" dirty="0"/>
                        <a:t>scroll</a:t>
                      </a:r>
                    </a:p>
                  </a:txBody>
                  <a:tcPr anchor="ctr"/>
                </a:tc>
                <a:tc>
                  <a:txBody>
                    <a:bodyPr/>
                    <a:lstStyle/>
                    <a:p>
                      <a:r>
                        <a:rPr lang="tr-TR" dirty="0"/>
                        <a:t>secure</a:t>
                      </a:r>
                    </a:p>
                  </a:txBody>
                  <a:tcPr anchor="ctr"/>
                </a:tc>
                <a:extLst>
                  <a:ext uri="{0D108BD9-81ED-4DB2-BD59-A6C34878D82A}">
                    <a16:rowId xmlns="" xmlns:a16="http://schemas.microsoft.com/office/drawing/2014/main" val="10006"/>
                  </a:ext>
                </a:extLst>
              </a:tr>
              <a:tr h="370840">
                <a:tc>
                  <a:txBody>
                    <a:bodyPr/>
                    <a:lstStyle/>
                    <a:p>
                      <a:r>
                        <a:rPr lang="tr-TR" dirty="0"/>
                        <a:t>select</a:t>
                      </a:r>
                    </a:p>
                  </a:txBody>
                  <a:tcPr anchor="ctr"/>
                </a:tc>
                <a:tc>
                  <a:txBody>
                    <a:bodyPr/>
                    <a:lstStyle/>
                    <a:p>
                      <a:r>
                        <a:rPr lang="tr-TR" dirty="0"/>
                        <a:t>self</a:t>
                      </a:r>
                    </a:p>
                  </a:txBody>
                  <a:tcPr anchor="ctr"/>
                </a:tc>
                <a:tc>
                  <a:txBody>
                    <a:bodyPr/>
                    <a:lstStyle/>
                    <a:p>
                      <a:r>
                        <a:rPr lang="tr-TR" dirty="0"/>
                        <a:t>setInterval</a:t>
                      </a:r>
                    </a:p>
                  </a:txBody>
                  <a:tcPr anchor="ctr"/>
                </a:tc>
                <a:tc>
                  <a:txBody>
                    <a:bodyPr/>
                    <a:lstStyle/>
                    <a:p>
                      <a:r>
                        <a:rPr lang="tr-TR" dirty="0"/>
                        <a:t>setTimeout</a:t>
                      </a:r>
                    </a:p>
                  </a:txBody>
                  <a:tcPr anchor="ctr"/>
                </a:tc>
                <a:extLst>
                  <a:ext uri="{0D108BD9-81ED-4DB2-BD59-A6C34878D82A}">
                    <a16:rowId xmlns="" xmlns:a16="http://schemas.microsoft.com/office/drawing/2014/main" val="10007"/>
                  </a:ext>
                </a:extLst>
              </a:tr>
              <a:tr h="370840">
                <a:tc>
                  <a:txBody>
                    <a:bodyPr/>
                    <a:lstStyle/>
                    <a:p>
                      <a:r>
                        <a:rPr lang="tr-TR" dirty="0"/>
                        <a:t>status</a:t>
                      </a:r>
                    </a:p>
                  </a:txBody>
                  <a:tcPr anchor="ctr"/>
                </a:tc>
                <a:tc>
                  <a:txBody>
                    <a:bodyPr/>
                    <a:lstStyle/>
                    <a:p>
                      <a:r>
                        <a:rPr lang="tr-TR" dirty="0"/>
                        <a:t>submit</a:t>
                      </a:r>
                    </a:p>
                  </a:txBody>
                  <a:tcPr anchor="ctr"/>
                </a:tc>
                <a:tc>
                  <a:txBody>
                    <a:bodyPr/>
                    <a:lstStyle/>
                    <a:p>
                      <a:r>
                        <a:rPr lang="tr-TR" dirty="0"/>
                        <a:t>taint</a:t>
                      </a:r>
                    </a:p>
                  </a:txBody>
                  <a:tcPr anchor="ctr"/>
                </a:tc>
                <a:tc>
                  <a:txBody>
                    <a:bodyPr/>
                    <a:lstStyle/>
                    <a:p>
                      <a:r>
                        <a:rPr lang="tr-TR" dirty="0"/>
                        <a:t>text</a:t>
                      </a:r>
                    </a:p>
                  </a:txBody>
                  <a:tcPr anchor="ctr"/>
                </a:tc>
                <a:extLst>
                  <a:ext uri="{0D108BD9-81ED-4DB2-BD59-A6C34878D82A}">
                    <a16:rowId xmlns="" xmlns:a16="http://schemas.microsoft.com/office/drawing/2014/main" val="10008"/>
                  </a:ext>
                </a:extLst>
              </a:tr>
              <a:tr h="370840">
                <a:tc>
                  <a:txBody>
                    <a:bodyPr/>
                    <a:lstStyle/>
                    <a:p>
                      <a:r>
                        <a:rPr lang="tr-TR" dirty="0"/>
                        <a:t>textarea</a:t>
                      </a:r>
                    </a:p>
                  </a:txBody>
                  <a:tcPr anchor="ctr"/>
                </a:tc>
                <a:tc>
                  <a:txBody>
                    <a:bodyPr/>
                    <a:lstStyle/>
                    <a:p>
                      <a:r>
                        <a:rPr lang="tr-TR" dirty="0"/>
                        <a:t>top</a:t>
                      </a:r>
                    </a:p>
                  </a:txBody>
                  <a:tcPr anchor="ctr"/>
                </a:tc>
                <a:tc>
                  <a:txBody>
                    <a:bodyPr/>
                    <a:lstStyle/>
                    <a:p>
                      <a:r>
                        <a:rPr lang="tr-TR" dirty="0"/>
                        <a:t>unescape</a:t>
                      </a:r>
                    </a:p>
                  </a:txBody>
                  <a:tcPr anchor="ctr"/>
                </a:tc>
                <a:tc>
                  <a:txBody>
                    <a:bodyPr/>
                    <a:lstStyle/>
                    <a:p>
                      <a:r>
                        <a:rPr lang="tr-TR" dirty="0"/>
                        <a:t>untaint</a:t>
                      </a:r>
                    </a:p>
                  </a:txBody>
                  <a:tcPr anchor="ctr"/>
                </a:tc>
                <a:extLst>
                  <a:ext uri="{0D108BD9-81ED-4DB2-BD59-A6C34878D82A}">
                    <a16:rowId xmlns="" xmlns:a16="http://schemas.microsoft.com/office/drawing/2014/main" val="10009"/>
                  </a:ext>
                </a:extLst>
              </a:tr>
              <a:tr h="370840">
                <a:tc>
                  <a:txBody>
                    <a:bodyPr/>
                    <a:lstStyle/>
                    <a:p>
                      <a:r>
                        <a:rPr lang="tr-TR" dirty="0"/>
                        <a:t>window</a:t>
                      </a:r>
                    </a:p>
                  </a:txBody>
                  <a:tcPr anchor="ctr"/>
                </a:tc>
                <a:tc>
                  <a:txBody>
                    <a:bodyPr/>
                    <a:lstStyle/>
                    <a:p>
                      <a:endParaRPr lang="tr-TR" dirty="0"/>
                    </a:p>
                  </a:txBody>
                  <a:tcPr anchor="ctr"/>
                </a:tc>
                <a:tc>
                  <a:txBody>
                    <a:bodyPr/>
                    <a:lstStyle/>
                    <a:p>
                      <a:endParaRPr lang="tr-TR" dirty="0"/>
                    </a:p>
                  </a:txBody>
                  <a:tcPr/>
                </a:tc>
                <a:tc>
                  <a:txBody>
                    <a:bodyPr/>
                    <a:lstStyle/>
                    <a:p>
                      <a:endParaRPr lang="tr-TR" dirty="0"/>
                    </a:p>
                  </a:txBody>
                  <a:tcPr/>
                </a:tc>
                <a:extLst>
                  <a:ext uri="{0D108BD9-81ED-4DB2-BD59-A6C34878D82A}">
                    <a16:rowId xmlns="" xmlns:a16="http://schemas.microsoft.com/office/drawing/2014/main" val="1001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1501518" cy="619108"/>
          </a:xfrm>
        </p:spPr>
        <p:txBody>
          <a:bodyPr>
            <a:normAutofit/>
          </a:bodyPr>
          <a:lstStyle/>
          <a:p>
            <a:r>
              <a:rPr lang="tr-TR" dirty="0" smtClean="0"/>
              <a:t>JavaScript Reserved Words</a:t>
            </a:r>
            <a:endParaRPr lang="tr-TR" dirty="0"/>
          </a:p>
        </p:txBody>
      </p:sp>
      <p:graphicFrame>
        <p:nvGraphicFramePr>
          <p:cNvPr id="6" name="5 İçerik Yer Tutucusu"/>
          <p:cNvGraphicFramePr>
            <a:graphicFrameLocks noGrp="1"/>
          </p:cNvGraphicFramePr>
          <p:nvPr>
            <p:ph idx="1"/>
          </p:nvPr>
        </p:nvGraphicFramePr>
        <p:xfrm>
          <a:off x="593686" y="1857364"/>
          <a:ext cx="11144328" cy="1357323"/>
        </p:xfrm>
        <a:graphic>
          <a:graphicData uri="http://schemas.openxmlformats.org/drawingml/2006/table">
            <a:tbl>
              <a:tblPr firstRow="1" bandRow="1">
                <a:tableStyleId>{68D230F3-CF80-4859-8CE7-A43EE81993B5}</a:tableStyleId>
              </a:tblPr>
              <a:tblGrid>
                <a:gridCol w="2773680">
                  <a:extLst>
                    <a:ext uri="{9D8B030D-6E8A-4147-A177-3AD203B41FA5}">
                      <a16:colId xmlns="" xmlns:a16="http://schemas.microsoft.com/office/drawing/2014/main" val="20000"/>
                    </a:ext>
                  </a:extLst>
                </a:gridCol>
                <a:gridCol w="2773680">
                  <a:extLst>
                    <a:ext uri="{9D8B030D-6E8A-4147-A177-3AD203B41FA5}">
                      <a16:colId xmlns="" xmlns:a16="http://schemas.microsoft.com/office/drawing/2014/main" val="20001"/>
                    </a:ext>
                  </a:extLst>
                </a:gridCol>
                <a:gridCol w="2773680">
                  <a:extLst>
                    <a:ext uri="{9D8B030D-6E8A-4147-A177-3AD203B41FA5}">
                      <a16:colId xmlns="" xmlns:a16="http://schemas.microsoft.com/office/drawing/2014/main" val="20002"/>
                    </a:ext>
                  </a:extLst>
                </a:gridCol>
                <a:gridCol w="2823288">
                  <a:extLst>
                    <a:ext uri="{9D8B030D-6E8A-4147-A177-3AD203B41FA5}">
                      <a16:colId xmlns="" xmlns:a16="http://schemas.microsoft.com/office/drawing/2014/main" val="20003"/>
                    </a:ext>
                  </a:extLst>
                </a:gridCol>
              </a:tblGrid>
              <a:tr h="452441">
                <a:tc>
                  <a:txBody>
                    <a:bodyPr/>
                    <a:lstStyle/>
                    <a:p>
                      <a:r>
                        <a:rPr lang="tr-TR" b="0" dirty="0"/>
                        <a:t>onblur</a:t>
                      </a:r>
                    </a:p>
                  </a:txBody>
                  <a:tcPr anchor="ctr"/>
                </a:tc>
                <a:tc>
                  <a:txBody>
                    <a:bodyPr/>
                    <a:lstStyle/>
                    <a:p>
                      <a:r>
                        <a:rPr lang="tr-TR" b="0" dirty="0"/>
                        <a:t>onclick</a:t>
                      </a:r>
                    </a:p>
                  </a:txBody>
                  <a:tcPr anchor="ctr"/>
                </a:tc>
                <a:tc>
                  <a:txBody>
                    <a:bodyPr/>
                    <a:lstStyle/>
                    <a:p>
                      <a:r>
                        <a:rPr lang="tr-TR" b="0" dirty="0"/>
                        <a:t>onerror</a:t>
                      </a:r>
                    </a:p>
                  </a:txBody>
                  <a:tcPr anchor="ctr"/>
                </a:tc>
                <a:tc>
                  <a:txBody>
                    <a:bodyPr/>
                    <a:lstStyle/>
                    <a:p>
                      <a:r>
                        <a:rPr lang="tr-TR" b="0" dirty="0"/>
                        <a:t>onfocus</a:t>
                      </a:r>
                    </a:p>
                  </a:txBody>
                  <a:tcPr anchor="ctr"/>
                </a:tc>
                <a:extLst>
                  <a:ext uri="{0D108BD9-81ED-4DB2-BD59-A6C34878D82A}">
                    <a16:rowId xmlns="" xmlns:a16="http://schemas.microsoft.com/office/drawing/2014/main" val="10000"/>
                  </a:ext>
                </a:extLst>
              </a:tr>
              <a:tr h="452441">
                <a:tc>
                  <a:txBody>
                    <a:bodyPr/>
                    <a:lstStyle/>
                    <a:p>
                      <a:r>
                        <a:rPr lang="tr-TR" dirty="0"/>
                        <a:t>onkeydown</a:t>
                      </a:r>
                    </a:p>
                  </a:txBody>
                  <a:tcPr anchor="ctr"/>
                </a:tc>
                <a:tc>
                  <a:txBody>
                    <a:bodyPr/>
                    <a:lstStyle/>
                    <a:p>
                      <a:r>
                        <a:rPr lang="tr-TR" dirty="0"/>
                        <a:t>onkeypress</a:t>
                      </a:r>
                    </a:p>
                  </a:txBody>
                  <a:tcPr anchor="ctr"/>
                </a:tc>
                <a:tc>
                  <a:txBody>
                    <a:bodyPr/>
                    <a:lstStyle/>
                    <a:p>
                      <a:r>
                        <a:rPr lang="tr-TR" dirty="0"/>
                        <a:t>onkeyup</a:t>
                      </a:r>
                    </a:p>
                  </a:txBody>
                  <a:tcPr anchor="ctr"/>
                </a:tc>
                <a:tc>
                  <a:txBody>
                    <a:bodyPr/>
                    <a:lstStyle/>
                    <a:p>
                      <a:r>
                        <a:rPr lang="tr-TR" dirty="0"/>
                        <a:t>onmouseover</a:t>
                      </a:r>
                    </a:p>
                  </a:txBody>
                  <a:tcPr anchor="ctr"/>
                </a:tc>
                <a:extLst>
                  <a:ext uri="{0D108BD9-81ED-4DB2-BD59-A6C34878D82A}">
                    <a16:rowId xmlns="" xmlns:a16="http://schemas.microsoft.com/office/drawing/2014/main" val="10001"/>
                  </a:ext>
                </a:extLst>
              </a:tr>
              <a:tr h="452441">
                <a:tc>
                  <a:txBody>
                    <a:bodyPr/>
                    <a:lstStyle/>
                    <a:p>
                      <a:r>
                        <a:rPr lang="tr-TR" dirty="0"/>
                        <a:t>onload</a:t>
                      </a:r>
                    </a:p>
                  </a:txBody>
                  <a:tcPr anchor="ctr"/>
                </a:tc>
                <a:tc>
                  <a:txBody>
                    <a:bodyPr/>
                    <a:lstStyle/>
                    <a:p>
                      <a:r>
                        <a:rPr lang="tr-TR" dirty="0"/>
                        <a:t>onmouseup</a:t>
                      </a:r>
                    </a:p>
                  </a:txBody>
                  <a:tcPr anchor="ctr"/>
                </a:tc>
                <a:tc>
                  <a:txBody>
                    <a:bodyPr/>
                    <a:lstStyle/>
                    <a:p>
                      <a:r>
                        <a:rPr lang="tr-TR" dirty="0"/>
                        <a:t>onmousedown</a:t>
                      </a:r>
                    </a:p>
                  </a:txBody>
                  <a:tcPr anchor="ctr"/>
                </a:tc>
                <a:tc>
                  <a:txBody>
                    <a:bodyPr/>
                    <a:lstStyle/>
                    <a:p>
                      <a:r>
                        <a:rPr lang="tr-TR" dirty="0"/>
                        <a:t>onsubmit</a:t>
                      </a:r>
                    </a:p>
                  </a:txBody>
                  <a:tcPr anchor="ctr"/>
                </a:tc>
                <a:extLst>
                  <a:ext uri="{0D108BD9-81ED-4DB2-BD59-A6C34878D82A}">
                    <a16:rowId xmlns="" xmlns:a16="http://schemas.microsoft.com/office/drawing/2014/main" val="10002"/>
                  </a:ext>
                </a:extLst>
              </a:tr>
            </a:tbl>
          </a:graphicData>
        </a:graphic>
      </p:graphicFrame>
      <p:sp>
        <p:nvSpPr>
          <p:cNvPr id="5" name="4 Metin kutusu"/>
          <p:cNvSpPr txBox="1"/>
          <p:nvPr/>
        </p:nvSpPr>
        <p:spPr>
          <a:xfrm>
            <a:off x="450810" y="1142984"/>
            <a:ext cx="10152331" cy="400110"/>
          </a:xfrm>
          <a:prstGeom prst="rect">
            <a:avLst/>
          </a:prstGeom>
          <a:noFill/>
        </p:spPr>
        <p:txBody>
          <a:bodyPr wrap="none" rtlCol="0">
            <a:spAutoFit/>
          </a:bodyPr>
          <a:lstStyle/>
          <a:p>
            <a:r>
              <a:rPr lang="tr-TR" sz="2000" dirty="0" smtClean="0"/>
              <a:t>Buna ek olarak, tüm HTML event işleyicilerinin adını kullanmaktan kaçınmalısınız</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5300666" cy="690546"/>
          </a:xfrm>
        </p:spPr>
        <p:txBody>
          <a:bodyPr/>
          <a:lstStyle/>
          <a:p>
            <a:r>
              <a:rPr lang="tr-TR" dirty="0" smtClean="0"/>
              <a:t>JavaScript Versions</a:t>
            </a:r>
            <a:endParaRPr lang="tr-TR" dirty="0"/>
          </a:p>
        </p:txBody>
      </p:sp>
      <p:sp>
        <p:nvSpPr>
          <p:cNvPr id="3" name="2 İçerik Yer Tutucusu"/>
          <p:cNvSpPr>
            <a:spLocks noGrp="1"/>
          </p:cNvSpPr>
          <p:nvPr>
            <p:ph idx="1"/>
          </p:nvPr>
        </p:nvSpPr>
        <p:spPr>
          <a:xfrm>
            <a:off x="307934" y="1071546"/>
            <a:ext cx="11572956" cy="5572164"/>
          </a:xfrm>
        </p:spPr>
        <p:txBody>
          <a:bodyPr/>
          <a:lstStyle/>
          <a:p>
            <a:r>
              <a:rPr lang="tr-TR" dirty="0" smtClean="0"/>
              <a:t>JavaScript, Brendan Eich tarafından 1995 yılında icat edildi ve 1997'de bir ECMA standardı haline geldi. </a:t>
            </a:r>
          </a:p>
          <a:p>
            <a:r>
              <a:rPr lang="tr-TR" dirty="0" smtClean="0"/>
              <a:t>ECMA-262, standardın resmi adıdır. ECMAScript, dilin resmi adıdır.</a:t>
            </a:r>
            <a:endParaRPr lang="tr-TR" dirty="0"/>
          </a:p>
        </p:txBody>
      </p:sp>
      <p:graphicFrame>
        <p:nvGraphicFramePr>
          <p:cNvPr id="4" name="3 İçerik Yer Tutucusu"/>
          <p:cNvGraphicFramePr>
            <a:graphicFrameLocks/>
          </p:cNvGraphicFramePr>
          <p:nvPr>
            <p:extLst>
              <p:ext uri="{D42A27DB-BD31-4B8C-83A1-F6EECF244321}">
                <p14:modId xmlns:p14="http://schemas.microsoft.com/office/powerpoint/2010/main" val="3638066185"/>
              </p:ext>
            </p:extLst>
          </p:nvPr>
        </p:nvGraphicFramePr>
        <p:xfrm>
          <a:off x="665124" y="2500306"/>
          <a:ext cx="10930013" cy="4114800"/>
        </p:xfrm>
        <a:graphic>
          <a:graphicData uri="http://schemas.openxmlformats.org/drawingml/2006/table">
            <a:tbl>
              <a:tblPr firstRow="1" bandRow="1">
                <a:tableStyleId>{68D230F3-CF80-4859-8CE7-A43EE81993B5}</a:tableStyleId>
              </a:tblPr>
              <a:tblGrid>
                <a:gridCol w="1322740">
                  <a:extLst>
                    <a:ext uri="{9D8B030D-6E8A-4147-A177-3AD203B41FA5}">
                      <a16:colId xmlns="" xmlns:a16="http://schemas.microsoft.com/office/drawing/2014/main" val="20000"/>
                    </a:ext>
                  </a:extLst>
                </a:gridCol>
                <a:gridCol w="3063188">
                  <a:extLst>
                    <a:ext uri="{9D8B030D-6E8A-4147-A177-3AD203B41FA5}">
                      <a16:colId xmlns="" xmlns:a16="http://schemas.microsoft.com/office/drawing/2014/main" val="20001"/>
                    </a:ext>
                  </a:extLst>
                </a:gridCol>
                <a:gridCol w="6544085">
                  <a:extLst>
                    <a:ext uri="{9D8B030D-6E8A-4147-A177-3AD203B41FA5}">
                      <a16:colId xmlns="" xmlns:a16="http://schemas.microsoft.com/office/drawing/2014/main" val="20002"/>
                    </a:ext>
                  </a:extLst>
                </a:gridCol>
              </a:tblGrid>
              <a:tr h="362323">
                <a:tc>
                  <a:txBody>
                    <a:bodyPr/>
                    <a:lstStyle/>
                    <a:p>
                      <a:r>
                        <a:rPr lang="tr-TR" b="0" dirty="0"/>
                        <a:t>Year</a:t>
                      </a:r>
                    </a:p>
                  </a:txBody>
                  <a:tcPr anchor="ctr"/>
                </a:tc>
                <a:tc>
                  <a:txBody>
                    <a:bodyPr/>
                    <a:lstStyle/>
                    <a:p>
                      <a:r>
                        <a:rPr lang="tr-TR" b="0" dirty="0"/>
                        <a:t>Name</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362323">
                <a:tc>
                  <a:txBody>
                    <a:bodyPr/>
                    <a:lstStyle/>
                    <a:p>
                      <a:r>
                        <a:rPr lang="tr-TR" dirty="0"/>
                        <a:t>1997</a:t>
                      </a:r>
                    </a:p>
                  </a:txBody>
                  <a:tcPr anchor="ctr"/>
                </a:tc>
                <a:tc>
                  <a:txBody>
                    <a:bodyPr/>
                    <a:lstStyle/>
                    <a:p>
                      <a:r>
                        <a:rPr lang="tr-TR" dirty="0"/>
                        <a:t>ECMAScript 1</a:t>
                      </a:r>
                    </a:p>
                  </a:txBody>
                  <a:tcPr anchor="ctr"/>
                </a:tc>
                <a:tc>
                  <a:txBody>
                    <a:bodyPr/>
                    <a:lstStyle/>
                    <a:p>
                      <a:r>
                        <a:rPr lang="tr-TR" dirty="0" smtClean="0"/>
                        <a:t>İlk</a:t>
                      </a:r>
                      <a:r>
                        <a:rPr lang="tr-TR" baseline="0" dirty="0" smtClean="0"/>
                        <a:t> Baskı</a:t>
                      </a:r>
                      <a:endParaRPr lang="tr-TR" dirty="0"/>
                    </a:p>
                  </a:txBody>
                  <a:tcPr anchor="ctr"/>
                </a:tc>
                <a:extLst>
                  <a:ext uri="{0D108BD9-81ED-4DB2-BD59-A6C34878D82A}">
                    <a16:rowId xmlns="" xmlns:a16="http://schemas.microsoft.com/office/drawing/2014/main" val="10001"/>
                  </a:ext>
                </a:extLst>
              </a:tr>
              <a:tr h="362323">
                <a:tc>
                  <a:txBody>
                    <a:bodyPr/>
                    <a:lstStyle/>
                    <a:p>
                      <a:r>
                        <a:rPr lang="tr-TR" dirty="0"/>
                        <a:t>1998</a:t>
                      </a:r>
                    </a:p>
                  </a:txBody>
                  <a:tcPr anchor="ctr"/>
                </a:tc>
                <a:tc>
                  <a:txBody>
                    <a:bodyPr/>
                    <a:lstStyle/>
                    <a:p>
                      <a:r>
                        <a:rPr lang="tr-TR" dirty="0"/>
                        <a:t>ECMAScript 2</a:t>
                      </a:r>
                    </a:p>
                  </a:txBody>
                  <a:tcPr anchor="ctr"/>
                </a:tc>
                <a:tc>
                  <a:txBody>
                    <a:bodyPr/>
                    <a:lstStyle/>
                    <a:p>
                      <a:r>
                        <a:rPr lang="tr-TR" dirty="0" smtClean="0"/>
                        <a:t>Yalnızca editörsel değişiklikler</a:t>
                      </a:r>
                      <a:endParaRPr lang="tr-TR" dirty="0"/>
                    </a:p>
                  </a:txBody>
                  <a:tcPr anchor="ctr"/>
                </a:tc>
                <a:extLst>
                  <a:ext uri="{0D108BD9-81ED-4DB2-BD59-A6C34878D82A}">
                    <a16:rowId xmlns="" xmlns:a16="http://schemas.microsoft.com/office/drawing/2014/main" val="10002"/>
                  </a:ext>
                </a:extLst>
              </a:tr>
              <a:tr h="607502">
                <a:tc>
                  <a:txBody>
                    <a:bodyPr/>
                    <a:lstStyle/>
                    <a:p>
                      <a:r>
                        <a:rPr lang="tr-TR" dirty="0"/>
                        <a:t>1999</a:t>
                      </a:r>
                    </a:p>
                  </a:txBody>
                  <a:tcPr anchor="ctr"/>
                </a:tc>
                <a:tc>
                  <a:txBody>
                    <a:bodyPr/>
                    <a:lstStyle/>
                    <a:p>
                      <a:r>
                        <a:rPr lang="tr-TR" dirty="0"/>
                        <a:t>ECMAScript 3</a:t>
                      </a:r>
                    </a:p>
                  </a:txBody>
                  <a:tcPr anchor="ctr"/>
                </a:tc>
                <a:tc>
                  <a:txBody>
                    <a:bodyPr/>
                    <a:lstStyle/>
                    <a:p>
                      <a:r>
                        <a:rPr lang="en-US" dirty="0" smtClean="0"/>
                        <a:t>Regular Expressions</a:t>
                      </a:r>
                      <a:r>
                        <a:rPr lang="tr-TR" baseline="0" dirty="0" smtClean="0"/>
                        <a:t> eklendi</a:t>
                      </a:r>
                      <a:r>
                        <a:rPr lang="en-US" dirty="0"/>
                        <a:t/>
                      </a:r>
                      <a:br>
                        <a:rPr lang="en-US" dirty="0"/>
                      </a:br>
                      <a:r>
                        <a:rPr lang="en-US" dirty="0" smtClean="0"/>
                        <a:t>try/catch</a:t>
                      </a:r>
                      <a:r>
                        <a:rPr lang="tr-TR" baseline="0" dirty="0" smtClean="0"/>
                        <a:t> eklendi</a:t>
                      </a:r>
                      <a:endParaRPr lang="en-US" dirty="0"/>
                    </a:p>
                  </a:txBody>
                  <a:tcPr anchor="ctr"/>
                </a:tc>
                <a:extLst>
                  <a:ext uri="{0D108BD9-81ED-4DB2-BD59-A6C34878D82A}">
                    <a16:rowId xmlns="" xmlns:a16="http://schemas.microsoft.com/office/drawing/2014/main" val="10003"/>
                  </a:ext>
                </a:extLst>
              </a:tr>
              <a:tr h="362323">
                <a:tc>
                  <a:txBody>
                    <a:bodyPr/>
                    <a:lstStyle/>
                    <a:p>
                      <a:endParaRPr lang="tr-TR" dirty="0"/>
                    </a:p>
                  </a:txBody>
                  <a:tcPr anchor="ctr"/>
                </a:tc>
                <a:tc>
                  <a:txBody>
                    <a:bodyPr/>
                    <a:lstStyle/>
                    <a:p>
                      <a:r>
                        <a:rPr lang="tr-TR" dirty="0"/>
                        <a:t>ECMAScript 4</a:t>
                      </a:r>
                    </a:p>
                  </a:txBody>
                  <a:tcPr anchor="ctr"/>
                </a:tc>
                <a:tc>
                  <a:txBody>
                    <a:bodyPr/>
                    <a:lstStyle/>
                    <a:p>
                      <a:r>
                        <a:rPr lang="tr-TR" dirty="0" smtClean="0"/>
                        <a:t>Asla</a:t>
                      </a:r>
                      <a:r>
                        <a:rPr lang="tr-TR" baseline="0" dirty="0" smtClean="0"/>
                        <a:t> yayınlanmadı</a:t>
                      </a:r>
                      <a:endParaRPr lang="tr-TR" dirty="0"/>
                    </a:p>
                  </a:txBody>
                  <a:tcPr anchor="ctr"/>
                </a:tc>
                <a:extLst>
                  <a:ext uri="{0D108BD9-81ED-4DB2-BD59-A6C34878D82A}">
                    <a16:rowId xmlns="" xmlns:a16="http://schemas.microsoft.com/office/drawing/2014/main" val="10004"/>
                  </a:ext>
                </a:extLst>
              </a:tr>
              <a:tr h="607502">
                <a:tc>
                  <a:txBody>
                    <a:bodyPr/>
                    <a:lstStyle/>
                    <a:p>
                      <a:r>
                        <a:rPr lang="tr-TR" dirty="0"/>
                        <a:t>2009</a:t>
                      </a:r>
                    </a:p>
                  </a:txBody>
                  <a:tcPr anchor="ctr"/>
                </a:tc>
                <a:tc>
                  <a:txBody>
                    <a:bodyPr/>
                    <a:lstStyle/>
                    <a:p>
                      <a:r>
                        <a:rPr lang="tr-TR" dirty="0"/>
                        <a:t>ECMAScript 5</a:t>
                      </a:r>
                    </a:p>
                  </a:txBody>
                  <a:tcPr anchor="ctr"/>
                </a:tc>
                <a:tc>
                  <a:txBody>
                    <a:bodyPr/>
                    <a:lstStyle/>
                    <a:p>
                      <a:r>
                        <a:rPr lang="en-US" dirty="0" smtClean="0"/>
                        <a:t>"strict mode“</a:t>
                      </a:r>
                      <a:r>
                        <a:rPr lang="tr-TR" baseline="0" dirty="0" smtClean="0"/>
                        <a:t> eklendi</a:t>
                      </a:r>
                      <a:r>
                        <a:rPr lang="en-US" dirty="0"/>
                        <a:t/>
                      </a:r>
                      <a:br>
                        <a:rPr lang="en-US" dirty="0"/>
                      </a:br>
                      <a:r>
                        <a:rPr lang="en-US" dirty="0" smtClean="0"/>
                        <a:t>JSON </a:t>
                      </a:r>
                      <a:r>
                        <a:rPr lang="tr-TR" dirty="0" smtClean="0"/>
                        <a:t>desteği eklendi</a:t>
                      </a:r>
                      <a:endParaRPr lang="en-US" dirty="0"/>
                    </a:p>
                  </a:txBody>
                  <a:tcPr anchor="ctr"/>
                </a:tc>
                <a:extLst>
                  <a:ext uri="{0D108BD9-81ED-4DB2-BD59-A6C34878D82A}">
                    <a16:rowId xmlns="" xmlns:a16="http://schemas.microsoft.com/office/drawing/2014/main" val="10005"/>
                  </a:ext>
                </a:extLst>
              </a:tr>
              <a:tr h="362323">
                <a:tc>
                  <a:txBody>
                    <a:bodyPr/>
                    <a:lstStyle/>
                    <a:p>
                      <a:r>
                        <a:rPr lang="tr-TR" dirty="0"/>
                        <a:t>2011</a:t>
                      </a:r>
                    </a:p>
                  </a:txBody>
                  <a:tcPr anchor="ctr"/>
                </a:tc>
                <a:tc>
                  <a:txBody>
                    <a:bodyPr/>
                    <a:lstStyle/>
                    <a:p>
                      <a:r>
                        <a:rPr lang="tr-TR" dirty="0"/>
                        <a:t>ECMAScript 5.1</a:t>
                      </a:r>
                    </a:p>
                  </a:txBody>
                  <a:tcPr anchor="ctr"/>
                </a:tc>
                <a:tc>
                  <a:txBody>
                    <a:bodyPr/>
                    <a:lstStyle/>
                    <a:p>
                      <a:r>
                        <a:rPr lang="tr-TR" dirty="0" smtClean="0"/>
                        <a:t>Editörsel değişiklikler</a:t>
                      </a:r>
                      <a:endParaRPr lang="tr-TR" dirty="0"/>
                    </a:p>
                  </a:txBody>
                  <a:tcPr anchor="ctr"/>
                </a:tc>
                <a:extLst>
                  <a:ext uri="{0D108BD9-81ED-4DB2-BD59-A6C34878D82A}">
                    <a16:rowId xmlns="" xmlns:a16="http://schemas.microsoft.com/office/drawing/2014/main" val="10006"/>
                  </a:ext>
                </a:extLst>
              </a:tr>
              <a:tr h="362323">
                <a:tc>
                  <a:txBody>
                    <a:bodyPr/>
                    <a:lstStyle/>
                    <a:p>
                      <a:r>
                        <a:rPr lang="tr-TR" dirty="0"/>
                        <a:t>2015</a:t>
                      </a:r>
                    </a:p>
                  </a:txBody>
                  <a:tcPr anchor="ctr"/>
                </a:tc>
                <a:tc>
                  <a:txBody>
                    <a:bodyPr/>
                    <a:lstStyle/>
                    <a:p>
                      <a:r>
                        <a:rPr lang="tr-TR" dirty="0"/>
                        <a:t>ECMAScript 6</a:t>
                      </a:r>
                    </a:p>
                  </a:txBody>
                  <a:tcPr anchor="ctr"/>
                </a:tc>
                <a:tc>
                  <a:txBody>
                    <a:bodyPr/>
                    <a:lstStyle/>
                    <a:p>
                      <a:r>
                        <a:rPr lang="tr-TR" dirty="0" smtClean="0"/>
                        <a:t>classes ve modules</a:t>
                      </a:r>
                      <a:r>
                        <a:rPr lang="tr-TR" baseline="0" dirty="0" smtClean="0"/>
                        <a:t> eklendi</a:t>
                      </a:r>
                      <a:endParaRPr lang="tr-TR" dirty="0"/>
                    </a:p>
                  </a:txBody>
                  <a:tcPr anchor="ctr"/>
                </a:tc>
                <a:extLst>
                  <a:ext uri="{0D108BD9-81ED-4DB2-BD59-A6C34878D82A}">
                    <a16:rowId xmlns="" xmlns:a16="http://schemas.microsoft.com/office/drawing/2014/main" val="10007"/>
                  </a:ext>
                </a:extLst>
              </a:tr>
              <a:tr h="607502">
                <a:tc>
                  <a:txBody>
                    <a:bodyPr/>
                    <a:lstStyle/>
                    <a:p>
                      <a:r>
                        <a:rPr lang="tr-TR" dirty="0"/>
                        <a:t>2016</a:t>
                      </a:r>
                    </a:p>
                  </a:txBody>
                  <a:tcPr anchor="ctr"/>
                </a:tc>
                <a:tc>
                  <a:txBody>
                    <a:bodyPr/>
                    <a:lstStyle/>
                    <a:p>
                      <a:r>
                        <a:rPr lang="tr-TR" dirty="0"/>
                        <a:t>ECMAScript 7</a:t>
                      </a:r>
                    </a:p>
                  </a:txBody>
                  <a:tcPr anchor="ctr"/>
                </a:tc>
                <a:tc>
                  <a:txBody>
                    <a:bodyPr/>
                    <a:lstStyle/>
                    <a:p>
                      <a:r>
                        <a:rPr lang="en-US" dirty="0" smtClean="0"/>
                        <a:t>exponential operat</a:t>
                      </a:r>
                      <a:r>
                        <a:rPr lang="tr-TR" dirty="0" smtClean="0"/>
                        <a:t>ör</a:t>
                      </a:r>
                      <a:r>
                        <a:rPr lang="tr-TR" baseline="0" dirty="0" smtClean="0"/>
                        <a:t> eklendi</a:t>
                      </a:r>
                      <a:r>
                        <a:rPr lang="en-US" dirty="0"/>
                        <a:t/>
                      </a:r>
                      <a:br>
                        <a:rPr lang="en-US" dirty="0"/>
                      </a:br>
                      <a:r>
                        <a:rPr lang="en-US" dirty="0" smtClean="0"/>
                        <a:t>Array.</a:t>
                      </a:r>
                      <a:r>
                        <a:rPr lang="tr-TR" dirty="0" smtClean="0"/>
                        <a:t> </a:t>
                      </a:r>
                      <a:r>
                        <a:rPr lang="en-US" dirty="0" err="1" smtClean="0"/>
                        <a:t>prototype.includes</a:t>
                      </a:r>
                      <a:r>
                        <a:rPr lang="tr-TR" baseline="0" dirty="0" smtClean="0"/>
                        <a:t> eklendi</a:t>
                      </a:r>
                      <a:endParaRPr lang="en-US" dirty="0"/>
                    </a:p>
                  </a:txBody>
                  <a:tcPr anchor="ctr"/>
                </a:tc>
                <a:extLst>
                  <a:ext uri="{0D108BD9-81ED-4DB2-BD59-A6C34878D82A}">
                    <a16:rowId xmlns=""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619108"/>
          </a:xfrm>
        </p:spPr>
        <p:txBody>
          <a:bodyPr/>
          <a:lstStyle/>
          <a:p>
            <a:r>
              <a:rPr lang="tr-TR" dirty="0" smtClean="0"/>
              <a:t>JavaScript Versions</a:t>
            </a:r>
            <a:endParaRPr lang="tr-TR" dirty="0"/>
          </a:p>
        </p:txBody>
      </p:sp>
      <p:sp>
        <p:nvSpPr>
          <p:cNvPr id="5" name="4 İçerik Yer Tutucusu"/>
          <p:cNvSpPr>
            <a:spLocks noGrp="1"/>
          </p:cNvSpPr>
          <p:nvPr>
            <p:ph idx="1"/>
          </p:nvPr>
        </p:nvSpPr>
        <p:spPr>
          <a:xfrm>
            <a:off x="379372" y="1000108"/>
            <a:ext cx="11430080" cy="5572164"/>
          </a:xfrm>
        </p:spPr>
        <p:txBody>
          <a:bodyPr>
            <a:normAutofit/>
          </a:bodyPr>
          <a:lstStyle/>
          <a:p>
            <a:r>
              <a:rPr lang="tr-TR" sz="2000" dirty="0" smtClean="0"/>
              <a:t>ECMAScript 6 da ECMAScript 2015 olarak adlandırılır</a:t>
            </a:r>
          </a:p>
          <a:p>
            <a:r>
              <a:rPr lang="tr-TR" sz="2000" dirty="0" smtClean="0"/>
              <a:t>ECMAScript 7, ECMAScript 2016 olarak da adlandırılır</a:t>
            </a:r>
          </a:p>
          <a:p>
            <a:r>
              <a:rPr lang="tr-TR" sz="2000" dirty="0" smtClean="0"/>
              <a:t>ECMAScript 3 tüm tarayıcılarda tam desteklidir.</a:t>
            </a:r>
          </a:p>
          <a:p>
            <a:r>
              <a:rPr lang="tr-TR" sz="2000" dirty="0" smtClean="0"/>
              <a:t>ECMAScript 5 tüm modern tarayıcılarda  tamamen desteklenmektedir </a:t>
            </a:r>
          </a:p>
          <a:p>
            <a:r>
              <a:rPr lang="tr-TR" sz="2000" dirty="0" smtClean="0"/>
              <a:t>ECMAScript 6 kısmen tüm modern tarayıcılarda desteklenir.</a:t>
            </a:r>
          </a:p>
          <a:p>
            <a:r>
              <a:rPr lang="tr-TR" sz="2000" dirty="0" smtClean="0"/>
              <a:t>ECMAScript 7, tüm tarayıcılarda zayıf bir şekilde desteklenmektedir</a:t>
            </a:r>
          </a:p>
          <a:p>
            <a:r>
              <a:rPr lang="tr-TR" sz="2000" dirty="0" smtClean="0"/>
              <a:t>Internet Explorer 9, ECMAScript 5 "use strict" özelliğini desteklemez</a:t>
            </a:r>
          </a:p>
          <a:p>
            <a:pPr>
              <a:lnSpc>
                <a:spcPct val="100000"/>
              </a:lnSpc>
            </a:pPr>
            <a:r>
              <a:rPr lang="tr-TR" sz="2000" dirty="0" smtClean="0"/>
              <a:t>JavaScript, Netscape için geliştirildi. JavaScript'i çalıştıran ilk tarayıcı 1996'da Netscape 2 idi. Netscape'den sonra Mozilla vakfı Firefox tarayıcısı için JavaScript geliştirmeye devam etti. JavaScript sürüm numaraları 1.0'dan 1.8'e kadar sürmektedir.</a:t>
            </a:r>
          </a:p>
          <a:p>
            <a:pPr>
              <a:lnSpc>
                <a:spcPct val="100000"/>
              </a:lnSpc>
            </a:pPr>
            <a:r>
              <a:rPr lang="tr-TR" sz="2000" dirty="0" smtClean="0"/>
              <a:t>ECMAScript, JavaScript'i kabul ettikten sonra </a:t>
            </a:r>
            <a:r>
              <a:rPr lang="en-US" sz="2000" dirty="0" smtClean="0"/>
              <a:t>Ecma International after the organization </a:t>
            </a:r>
            <a:r>
              <a:rPr lang="tr-TR" sz="2000" dirty="0" smtClean="0"/>
              <a:t>tarafından geliştirildi. ECMAScript'in ilk baskısı 1997'de yayınlandı. ECMAScript sürüm numaraları 1'den 7'ye kadar sürüyor.</a:t>
            </a:r>
            <a:endParaRPr lang="tr-TR" sz="2000" dirty="0"/>
          </a:p>
        </p:txBody>
      </p:sp>
      <p:sp>
        <p:nvSpPr>
          <p:cNvPr id="6" name="5 Metin kutusu"/>
          <p:cNvSpPr txBox="1"/>
          <p:nvPr/>
        </p:nvSpPr>
        <p:spPr>
          <a:xfrm>
            <a:off x="9094808" y="928670"/>
            <a:ext cx="2857520" cy="2585323"/>
          </a:xfrm>
          <a:prstGeom prst="rect">
            <a:avLst/>
          </a:prstGeom>
          <a:noFill/>
        </p:spPr>
        <p:txBody>
          <a:bodyPr wrap="square" rtlCol="0">
            <a:spAutoFit/>
          </a:bodyPr>
          <a:lstStyle/>
          <a:p>
            <a:r>
              <a:rPr lang="tr-TR" dirty="0" smtClean="0"/>
              <a:t>JScript, 1996'da Internet Explorer için uyumlu bir JavaScript dili olarak Microsoft tarafından geliştirilmiştir. JScript sürüm numaraları 1.0'dan 9.0'a kadar sürmektedir</a:t>
            </a:r>
          </a:p>
          <a:p>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619108"/>
          </a:xfrm>
        </p:spPr>
        <p:txBody>
          <a:bodyPr>
            <a:normAutofit fontScale="90000"/>
          </a:bodyPr>
          <a:lstStyle/>
          <a:p>
            <a:r>
              <a:rPr lang="tr-TR" dirty="0" smtClean="0"/>
              <a:t/>
            </a:r>
            <a:br>
              <a:rPr lang="tr-TR" dirty="0" smtClean="0"/>
            </a:br>
            <a:r>
              <a:rPr lang="tr-TR" dirty="0" smtClean="0"/>
              <a:t/>
            </a:r>
            <a:br>
              <a:rPr lang="tr-TR" dirty="0" smtClean="0"/>
            </a:br>
            <a:r>
              <a:rPr lang="tr-TR" dirty="0" smtClean="0"/>
              <a:t>JavaScript JSON</a:t>
            </a:r>
            <a:endParaRPr lang="tr-TR" dirty="0"/>
          </a:p>
        </p:txBody>
      </p:sp>
      <p:sp>
        <p:nvSpPr>
          <p:cNvPr id="5" name="4 İçerik Yer Tutucusu"/>
          <p:cNvSpPr>
            <a:spLocks noGrp="1"/>
          </p:cNvSpPr>
          <p:nvPr>
            <p:ph idx="1"/>
          </p:nvPr>
        </p:nvSpPr>
        <p:spPr>
          <a:xfrm>
            <a:off x="379372" y="1000108"/>
            <a:ext cx="11430080" cy="5572164"/>
          </a:xfrm>
        </p:spPr>
        <p:txBody>
          <a:bodyPr>
            <a:normAutofit/>
          </a:bodyPr>
          <a:lstStyle/>
          <a:p>
            <a:r>
              <a:rPr lang="tr-TR" sz="2000" dirty="0" smtClean="0"/>
              <a:t>JSON, verileri depolamak ve taşımak için kullanılan bir formattır.</a:t>
            </a:r>
          </a:p>
          <a:p>
            <a:r>
              <a:rPr lang="tr-TR" sz="2000" dirty="0" smtClean="0"/>
              <a:t>JSON, bir sunucudan bir web sayfasına veri gönderildiğinde sıklıkla kullanılır.</a:t>
            </a:r>
          </a:p>
          <a:p>
            <a:r>
              <a:rPr lang="tr-TR" sz="2000" dirty="0" smtClean="0"/>
              <a:t>JSON Nedir?</a:t>
            </a:r>
          </a:p>
          <a:p>
            <a:r>
              <a:rPr lang="tr-TR" sz="2000" dirty="0" smtClean="0"/>
              <a:t>JSON, JavaScript uygulamaları için oluşturulmuş bir veri formatıdır. JavaScript </a:t>
            </a:r>
            <a:r>
              <a:rPr lang="tr-TR" sz="2000" b="1" dirty="0" smtClean="0"/>
              <a:t>O</a:t>
            </a:r>
            <a:r>
              <a:rPr lang="tr-TR" sz="2000" dirty="0" smtClean="0"/>
              <a:t>bject </a:t>
            </a:r>
            <a:r>
              <a:rPr lang="tr-TR" sz="2000" b="1" dirty="0" smtClean="0"/>
              <a:t>N</a:t>
            </a:r>
            <a:r>
              <a:rPr lang="tr-TR" sz="2000" dirty="0" smtClean="0"/>
              <a:t>otation’ın kısaltmasıdır. Json’ın çıkış amacı veri transferlerinde verilerin XML’den daha az yer kaplamasını sağlamaktır. Şu an sadece JavaScript uygulamalarında değil, yazılım geliştirmede kullanılan bir çok teknolojide Json formatındaki veriler tercih edilmektedir.</a:t>
            </a:r>
          </a:p>
          <a:p>
            <a:pPr lvl="1"/>
            <a:r>
              <a:rPr lang="tr-TR" sz="1600" dirty="0" smtClean="0"/>
              <a:t>Java uygulamaları</a:t>
            </a:r>
          </a:p>
          <a:p>
            <a:pPr lvl="1"/>
            <a:r>
              <a:rPr lang="tr-TR" sz="1600" dirty="0" smtClean="0"/>
              <a:t>.Net uygulamaları</a:t>
            </a:r>
          </a:p>
          <a:p>
            <a:pPr lvl="1"/>
            <a:r>
              <a:rPr lang="tr-TR" sz="1600" dirty="0" smtClean="0"/>
              <a:t>PHP uygulamaları</a:t>
            </a:r>
          </a:p>
          <a:p>
            <a:pPr lvl="1"/>
            <a:r>
              <a:rPr lang="tr-TR" sz="1600" dirty="0" smtClean="0"/>
              <a:t>Web servis uygulamaları</a:t>
            </a:r>
          </a:p>
          <a:p>
            <a:pPr lvl="1"/>
            <a:r>
              <a:rPr lang="tr-TR" sz="1600" dirty="0" smtClean="0"/>
              <a:t>Mobil uygulamaların veri transferleri</a:t>
            </a:r>
          </a:p>
          <a:p>
            <a:pPr lvl="1"/>
            <a:r>
              <a:rPr lang="tr-TR" sz="1600" dirty="0" smtClean="0"/>
              <a:t>gibi bir çok noktada veriler Json formatında kullanılmaktadır.</a:t>
            </a:r>
            <a:endParaRPr lang="tr-TR" sz="16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619108"/>
          </a:xfrm>
        </p:spPr>
        <p:txBody>
          <a:bodyPr>
            <a:normAutofit fontScale="90000"/>
          </a:bodyPr>
          <a:lstStyle/>
          <a:p>
            <a:r>
              <a:rPr lang="tr-TR" dirty="0" smtClean="0"/>
              <a:t/>
            </a:r>
            <a:br>
              <a:rPr lang="tr-TR" dirty="0" smtClean="0"/>
            </a:br>
            <a:r>
              <a:rPr lang="tr-TR" dirty="0" smtClean="0"/>
              <a:t/>
            </a:r>
            <a:br>
              <a:rPr lang="tr-TR" dirty="0" smtClean="0"/>
            </a:br>
            <a:r>
              <a:rPr lang="tr-TR" dirty="0" smtClean="0"/>
              <a:t>JavaScript JSON</a:t>
            </a:r>
            <a:endParaRPr lang="tr-TR" dirty="0"/>
          </a:p>
        </p:txBody>
      </p:sp>
      <p:sp>
        <p:nvSpPr>
          <p:cNvPr id="5" name="4 İçerik Yer Tutucusu"/>
          <p:cNvSpPr>
            <a:spLocks noGrp="1"/>
          </p:cNvSpPr>
          <p:nvPr>
            <p:ph idx="1"/>
          </p:nvPr>
        </p:nvSpPr>
        <p:spPr>
          <a:xfrm>
            <a:off x="379372" y="1000108"/>
            <a:ext cx="11430080" cy="5572164"/>
          </a:xfrm>
        </p:spPr>
        <p:txBody>
          <a:bodyPr>
            <a:normAutofit/>
          </a:bodyPr>
          <a:lstStyle/>
          <a:p>
            <a:r>
              <a:rPr lang="tr-TR" sz="2000" dirty="0" smtClean="0"/>
              <a:t>JSON biçimi sözdizimsel olarak JavaScript nesneleri oluşturma kodu ile aynıdır.</a:t>
            </a:r>
          </a:p>
          <a:p>
            <a:pPr>
              <a:lnSpc>
                <a:spcPct val="100000"/>
              </a:lnSpc>
            </a:pPr>
            <a:r>
              <a:rPr lang="tr-TR" sz="2000" dirty="0" smtClean="0"/>
              <a:t>Bu benzerlik nedeniyle bir JavaScript programı JSON verilerini doğal JavaScript nesnelerine kolayca dönüştürebilir</a:t>
            </a:r>
          </a:p>
          <a:p>
            <a:pPr>
              <a:lnSpc>
                <a:spcPct val="100000"/>
              </a:lnSpc>
              <a:buNone/>
            </a:pPr>
            <a:r>
              <a:rPr lang="tr-TR" sz="2000" dirty="0" smtClean="0"/>
              <a:t>JSON Syntax Rules:</a:t>
            </a:r>
          </a:p>
          <a:p>
            <a:pPr>
              <a:lnSpc>
                <a:spcPct val="100000"/>
              </a:lnSpc>
            </a:pPr>
            <a:r>
              <a:rPr lang="tr-TR" sz="2000" dirty="0" smtClean="0"/>
              <a:t>Veri adı / değer çiftlerinde tutulur</a:t>
            </a:r>
          </a:p>
          <a:p>
            <a:pPr>
              <a:lnSpc>
                <a:spcPct val="100000"/>
              </a:lnSpc>
            </a:pPr>
            <a:r>
              <a:rPr lang="tr-TR" sz="2000" dirty="0" smtClean="0"/>
              <a:t>Veriler virgüllerle ayrılır</a:t>
            </a:r>
          </a:p>
          <a:p>
            <a:pPr>
              <a:lnSpc>
                <a:spcPct val="100000"/>
              </a:lnSpc>
            </a:pPr>
            <a:r>
              <a:rPr lang="tr-TR" sz="2000" dirty="0" smtClean="0"/>
              <a:t>Kıvırcık parantezler nesneleri tutar</a:t>
            </a:r>
          </a:p>
          <a:p>
            <a:pPr>
              <a:lnSpc>
                <a:spcPct val="100000"/>
              </a:lnSpc>
            </a:pPr>
            <a:r>
              <a:rPr lang="tr-TR" sz="2000" dirty="0" smtClean="0"/>
              <a:t>Köşeli ayraçlar dizileri tutuyor</a:t>
            </a:r>
          </a:p>
          <a:p>
            <a:pPr>
              <a:lnSpc>
                <a:spcPct val="100000"/>
              </a:lnSpc>
            </a:pPr>
            <a:r>
              <a:rPr lang="tr-TR" sz="2000" dirty="0" smtClean="0"/>
              <a:t>JSON nesneleri kıvırcık parantez içinde yazılmıştır.</a:t>
            </a:r>
          </a:p>
          <a:p>
            <a:pPr>
              <a:lnSpc>
                <a:spcPct val="100000"/>
              </a:lnSpc>
            </a:pPr>
            <a:r>
              <a:rPr lang="tr-TR" sz="2000" dirty="0" smtClean="0"/>
              <a:t>JavaScript'te olduğu gibi, nesneler birden fazla ad / değer çifti içerebilir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619108"/>
          </a:xfrm>
        </p:spPr>
        <p:txBody>
          <a:bodyPr>
            <a:normAutofit fontScale="90000"/>
          </a:bodyPr>
          <a:lstStyle/>
          <a:p>
            <a:r>
              <a:rPr lang="tr-TR" dirty="0" smtClean="0"/>
              <a:t/>
            </a:r>
            <a:br>
              <a:rPr lang="tr-TR" dirty="0" smtClean="0"/>
            </a:br>
            <a:r>
              <a:rPr lang="tr-TR" dirty="0" smtClean="0"/>
              <a:t/>
            </a:r>
            <a:br>
              <a:rPr lang="tr-TR" dirty="0" smtClean="0"/>
            </a:br>
            <a:r>
              <a:rPr lang="tr-TR" dirty="0" smtClean="0"/>
              <a:t>JavaScript JSON</a:t>
            </a:r>
            <a:endParaRPr lang="tr-TR" dirty="0"/>
          </a:p>
        </p:txBody>
      </p:sp>
      <p:sp>
        <p:nvSpPr>
          <p:cNvPr id="5" name="4 İçerik Yer Tutucusu"/>
          <p:cNvSpPr>
            <a:spLocks noGrp="1"/>
          </p:cNvSpPr>
          <p:nvPr>
            <p:ph idx="1"/>
          </p:nvPr>
        </p:nvSpPr>
        <p:spPr>
          <a:xfrm>
            <a:off x="379372" y="1000108"/>
            <a:ext cx="11430080" cy="5572164"/>
          </a:xfrm>
        </p:spPr>
        <p:txBody>
          <a:bodyPr>
            <a:normAutofit/>
          </a:bodyPr>
          <a:lstStyle/>
          <a:p>
            <a:r>
              <a:rPr lang="tr-TR" sz="2000" dirty="0" smtClean="0"/>
              <a:t>JSON dizileri köşeli parantez içinde yazılmıştır.</a:t>
            </a:r>
          </a:p>
          <a:p>
            <a:r>
              <a:rPr lang="tr-TR" sz="2000" dirty="0" smtClean="0"/>
              <a:t>JavaScript'te olduğu gibi, bir array nesneler içerebilir</a:t>
            </a:r>
          </a:p>
          <a:p>
            <a:r>
              <a:rPr lang="tr-TR" sz="2000" dirty="0" smtClean="0"/>
              <a:t>JSON metnini JavaScript nesnesine dönüştürme nasıl yapılır?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858444" cy="690546"/>
          </a:xfrm>
        </p:spPr>
        <p:txBody>
          <a:bodyPr/>
          <a:lstStyle/>
          <a:p>
            <a:r>
              <a:rPr lang="tr-TR" dirty="0" smtClean="0"/>
              <a:t>JavaScript Browser Object Model (BOM)</a:t>
            </a:r>
            <a:endParaRPr lang="tr-TR" dirty="0"/>
          </a:p>
        </p:txBody>
      </p:sp>
      <p:sp>
        <p:nvSpPr>
          <p:cNvPr id="3" name="2 İçerik Yer Tutucusu"/>
          <p:cNvSpPr>
            <a:spLocks noGrp="1"/>
          </p:cNvSpPr>
          <p:nvPr>
            <p:ph idx="1"/>
          </p:nvPr>
        </p:nvSpPr>
        <p:spPr>
          <a:xfrm>
            <a:off x="307934" y="1071546"/>
            <a:ext cx="11572956" cy="5572164"/>
          </a:xfrm>
        </p:spPr>
        <p:txBody>
          <a:bodyPr>
            <a:normAutofit/>
          </a:bodyPr>
          <a:lstStyle/>
          <a:p>
            <a:r>
              <a:rPr lang="tr-TR" sz="2000" dirty="0" smtClean="0"/>
              <a:t>Tarayıcı Nesne Modeli (BOM), JavaScript'in tarayıcı ile konuşmasına izin verir.</a:t>
            </a:r>
          </a:p>
          <a:p>
            <a:r>
              <a:rPr lang="tr-TR" sz="2000" dirty="0" smtClean="0"/>
              <a:t>Tarayıcı Nesne Modeli (BOM) için resmi standartlar yoktur.</a:t>
            </a:r>
          </a:p>
          <a:p>
            <a:r>
              <a:rPr lang="tr-TR" sz="2000" dirty="0" smtClean="0"/>
              <a:t>Modern tarayıcılar, JavaScript etkileşimliliği için neredeyse aynı yöntemi ve özellikleri uyguladığından, BOM'un yöntemleri ve özellikleri olarak adlandırılır.</a:t>
            </a:r>
          </a:p>
          <a:p>
            <a:pPr>
              <a:buNone/>
            </a:pPr>
            <a:r>
              <a:rPr lang="tr-TR" dirty="0" smtClean="0"/>
              <a:t>Window Object</a:t>
            </a:r>
          </a:p>
          <a:p>
            <a:r>
              <a:rPr lang="tr-TR" sz="2000" dirty="0" smtClean="0"/>
              <a:t>window nesnesi tüm tarayıcılar tarafından desteklenir. Tarayıcının penceresini temsil eder.</a:t>
            </a:r>
          </a:p>
          <a:p>
            <a:r>
              <a:rPr lang="tr-TR" sz="2000" dirty="0" smtClean="0"/>
              <a:t>Tüm genel JavaScript nesneleri, fonksiyonları ve değişkenleri otomatik olarak pencere nesnesinin üyesi olur.</a:t>
            </a:r>
          </a:p>
          <a:p>
            <a:r>
              <a:rPr lang="tr-TR" sz="2000" dirty="0" smtClean="0"/>
              <a:t>Global değişkenler, window nesnesinin özellikleridir.</a:t>
            </a:r>
          </a:p>
          <a:p>
            <a:r>
              <a:rPr lang="tr-TR" sz="2000" dirty="0" smtClean="0"/>
              <a:t>Global fonksiyonlar ise window nesnesinin metodlarıdır.</a:t>
            </a:r>
          </a:p>
          <a:p>
            <a:r>
              <a:rPr lang="tr-TR" sz="2000" dirty="0" smtClean="0"/>
              <a:t>(HTML DOM'un) belge nesnesi bile window nesnesinin bir özelliğidir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858444" cy="690546"/>
          </a:xfrm>
        </p:spPr>
        <p:txBody>
          <a:bodyPr/>
          <a:lstStyle/>
          <a:p>
            <a:r>
              <a:rPr lang="tr-TR" dirty="0" smtClean="0"/>
              <a:t>JavaScript Browser Object Model (BOM)</a:t>
            </a:r>
            <a:endParaRPr lang="tr-TR" dirty="0"/>
          </a:p>
        </p:txBody>
      </p:sp>
      <p:sp>
        <p:nvSpPr>
          <p:cNvPr id="3" name="2 İçerik Yer Tutucusu"/>
          <p:cNvSpPr>
            <a:spLocks noGrp="1"/>
          </p:cNvSpPr>
          <p:nvPr>
            <p:ph idx="1"/>
          </p:nvPr>
        </p:nvSpPr>
        <p:spPr>
          <a:xfrm>
            <a:off x="307934" y="1071546"/>
            <a:ext cx="11572956" cy="5572164"/>
          </a:xfrm>
        </p:spPr>
        <p:txBody>
          <a:bodyPr>
            <a:normAutofit/>
          </a:bodyPr>
          <a:lstStyle/>
          <a:p>
            <a:pPr>
              <a:buNone/>
            </a:pPr>
            <a:r>
              <a:rPr lang="tr-TR" sz="2000" dirty="0" smtClean="0"/>
              <a:t>Window Size:</a:t>
            </a:r>
          </a:p>
          <a:p>
            <a:r>
              <a:rPr lang="tr-TR" sz="2000" dirty="0" smtClean="0"/>
              <a:t>Tarayıcı penceresinin boyutunu belirlemek için iki özellik kullanılabilir. Her iki özellik piksel cinsinden boyutları döndürür:</a:t>
            </a:r>
          </a:p>
          <a:p>
            <a:r>
              <a:rPr lang="tr-TR" sz="2000" dirty="0" smtClean="0"/>
              <a:t>window.innerHeight - tarayıcı penceresinin iç yüksekliği (piksel cinsinden)</a:t>
            </a:r>
          </a:p>
          <a:p>
            <a:r>
              <a:rPr lang="tr-TR" sz="2000" dirty="0" smtClean="0"/>
              <a:t>window.innerWidth - tarayıcı penceresinin iç genişliği (piksel cinsinden)</a:t>
            </a:r>
          </a:p>
          <a:p>
            <a:r>
              <a:rPr lang="tr-TR" sz="2000" dirty="0" smtClean="0"/>
              <a:t>NOT! Tarayıcı penceresine(tarayıcı görüntüsü) araç çubukları ve kaydırma çubukları dahil değildir.</a:t>
            </a:r>
          </a:p>
          <a:p>
            <a:r>
              <a:rPr lang="tr-TR" sz="2000" dirty="0" smtClean="0"/>
              <a:t>Internet Explorer 8, 7, 6, 5 için:</a:t>
            </a:r>
            <a:br>
              <a:rPr lang="tr-TR" sz="2000" dirty="0" smtClean="0"/>
            </a:br>
            <a:r>
              <a:rPr lang="tr-TR" sz="2000" dirty="0" smtClean="0"/>
              <a:t/>
            </a:r>
            <a:br>
              <a:rPr lang="tr-TR" sz="2000" dirty="0" smtClean="0"/>
            </a:br>
            <a:r>
              <a:rPr lang="tr-TR" sz="2000" dirty="0" smtClean="0"/>
              <a:t>     document.documentElement.clientHeight</a:t>
            </a:r>
            <a:br>
              <a:rPr lang="tr-TR" sz="2000" dirty="0" smtClean="0"/>
            </a:br>
            <a:r>
              <a:rPr lang="tr-TR" sz="2000" dirty="0" smtClean="0"/>
              <a:t>     document.documentElement.clientWidth</a:t>
            </a:r>
            <a:br>
              <a:rPr lang="tr-TR" sz="2000" dirty="0" smtClean="0"/>
            </a:br>
            <a:r>
              <a:rPr lang="tr-TR" sz="2000" dirty="0" smtClean="0"/>
              <a:t>     veya</a:t>
            </a:r>
            <a:br>
              <a:rPr lang="tr-TR" sz="2000" dirty="0" smtClean="0"/>
            </a:br>
            <a:r>
              <a:rPr lang="tr-TR" sz="2000" dirty="0" smtClean="0"/>
              <a:t>     document.body.clientHeight</a:t>
            </a:r>
            <a:br>
              <a:rPr lang="tr-TR" sz="2000" dirty="0" smtClean="0"/>
            </a:br>
            <a:r>
              <a:rPr lang="tr-TR" sz="2000" dirty="0" smtClean="0"/>
              <a:t>     document.body.clientWidth</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9601200" cy="761984"/>
          </a:xfrm>
        </p:spPr>
        <p:txBody>
          <a:bodyPr/>
          <a:lstStyle/>
          <a:p>
            <a:r>
              <a:rPr lang="tr-TR" b="1" dirty="0" smtClean="0"/>
              <a:t>JavaScript Statements</a:t>
            </a:r>
            <a:endParaRPr lang="tr-TR" dirty="0"/>
          </a:p>
        </p:txBody>
      </p:sp>
      <p:sp>
        <p:nvSpPr>
          <p:cNvPr id="3" name="2 İçerik Yer Tutucusu"/>
          <p:cNvSpPr>
            <a:spLocks noGrp="1"/>
          </p:cNvSpPr>
          <p:nvPr>
            <p:ph idx="1"/>
          </p:nvPr>
        </p:nvSpPr>
        <p:spPr>
          <a:xfrm>
            <a:off x="307934" y="1142984"/>
            <a:ext cx="11572956" cy="5429288"/>
          </a:xfrm>
        </p:spPr>
        <p:txBody>
          <a:bodyPr/>
          <a:lstStyle/>
          <a:p>
            <a:r>
              <a:rPr lang="tr-TR" dirty="0" smtClean="0"/>
              <a:t>JavaScript White Space</a:t>
            </a:r>
          </a:p>
          <a:p>
            <a:pPr lvl="1"/>
            <a:r>
              <a:rPr lang="tr-TR" dirty="0" smtClean="0"/>
              <a:t>JavaScript, birden fazla boşluğu yok sayar.</a:t>
            </a:r>
          </a:p>
          <a:p>
            <a:pPr lvl="1"/>
            <a:r>
              <a:rPr lang="tr-TR" dirty="0" smtClean="0"/>
              <a:t>Operatörler çevresinde boşluk bırakmak iyi  olur</a:t>
            </a:r>
          </a:p>
          <a:p>
            <a:r>
              <a:rPr lang="tr-TR" dirty="0" smtClean="0"/>
              <a:t>JavaScript Satır Uzunluğu ve Satır Kesmeleri (</a:t>
            </a:r>
            <a:r>
              <a:rPr lang="en-US" dirty="0" smtClean="0"/>
              <a:t>Line Length and Line Breaks</a:t>
            </a:r>
            <a:r>
              <a:rPr lang="tr-TR" dirty="0" smtClean="0"/>
              <a:t>)</a:t>
            </a:r>
          </a:p>
          <a:p>
            <a:pPr lvl="1">
              <a:lnSpc>
                <a:spcPct val="100000"/>
              </a:lnSpc>
            </a:pPr>
            <a:r>
              <a:rPr lang="tr-TR" dirty="0" smtClean="0"/>
              <a:t>En iyi okunabilirlik için, programcılar çoğu zaman 80 karakterden daha uzun kod çizgilerinden kaçınmak ister.</a:t>
            </a:r>
          </a:p>
          <a:p>
            <a:pPr lvl="1">
              <a:lnSpc>
                <a:spcPct val="100000"/>
              </a:lnSpc>
            </a:pPr>
            <a:r>
              <a:rPr lang="tr-TR" dirty="0" smtClean="0"/>
              <a:t>Bir JavaScript ifadesi tek bir satıra sığmıyorsa, bunu kırmak için en iyi yer, bir operatörün hemen sonrasıdır.</a:t>
            </a:r>
          </a:p>
          <a:p>
            <a:pPr>
              <a:lnSpc>
                <a:spcPct val="100000"/>
              </a:lnSpc>
            </a:pPr>
            <a:r>
              <a:rPr lang="tr-TR" dirty="0" smtClean="0"/>
              <a:t>JavaScript Code Blocks</a:t>
            </a:r>
          </a:p>
          <a:p>
            <a:pPr lvl="1">
              <a:lnSpc>
                <a:spcPct val="100000"/>
              </a:lnSpc>
            </a:pPr>
            <a:r>
              <a:rPr lang="tr-TR" dirty="0" smtClean="0"/>
              <a:t>JavaScript ifadeleri, kod bloklarında, kıvırcık parantez içinde {...} birlikte gruplanabilir.</a:t>
            </a:r>
          </a:p>
          <a:p>
            <a:pPr lvl="1">
              <a:lnSpc>
                <a:spcPct val="100000"/>
              </a:lnSpc>
            </a:pPr>
            <a:r>
              <a:rPr lang="tr-TR" dirty="0" smtClean="0"/>
              <a:t>Kod bloklarının amacı, birlikte yürütülecek statementlar tanımlamaktır.</a:t>
            </a:r>
          </a:p>
          <a:p>
            <a:pPr lvl="1">
              <a:lnSpc>
                <a:spcPct val="100000"/>
              </a:lnSpc>
            </a:pPr>
            <a:r>
              <a:rPr lang="tr-TR" dirty="0" smtClean="0"/>
              <a:t>Bloklar halinde gruplandırılmış ifadeleri bulacağınız  yer JavaScript fonksiyonlarıdır</a:t>
            </a:r>
          </a:p>
          <a:p>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858444" cy="690546"/>
          </a:xfrm>
        </p:spPr>
        <p:txBody>
          <a:bodyPr/>
          <a:lstStyle/>
          <a:p>
            <a:r>
              <a:rPr lang="tr-TR" dirty="0" smtClean="0"/>
              <a:t>JavaScript Browser Object Model (BOM)</a:t>
            </a:r>
            <a:endParaRPr lang="tr-TR" dirty="0"/>
          </a:p>
        </p:txBody>
      </p:sp>
      <p:sp>
        <p:nvSpPr>
          <p:cNvPr id="3" name="2 İçerik Yer Tutucusu"/>
          <p:cNvSpPr>
            <a:spLocks noGrp="1"/>
          </p:cNvSpPr>
          <p:nvPr>
            <p:ph idx="1"/>
          </p:nvPr>
        </p:nvSpPr>
        <p:spPr>
          <a:xfrm>
            <a:off x="307934" y="1071546"/>
            <a:ext cx="11572956" cy="5572164"/>
          </a:xfrm>
        </p:spPr>
        <p:txBody>
          <a:bodyPr>
            <a:normAutofit lnSpcReduction="10000"/>
          </a:bodyPr>
          <a:lstStyle/>
          <a:p>
            <a:r>
              <a:rPr lang="en-US" sz="2000" dirty="0" smtClean="0"/>
              <a:t>window.open() – </a:t>
            </a:r>
            <a:r>
              <a:rPr lang="tr-TR" sz="2000" dirty="0" smtClean="0"/>
              <a:t>yeni bir pencere açar</a:t>
            </a:r>
            <a:endParaRPr lang="en-US" sz="2000" dirty="0" smtClean="0"/>
          </a:p>
          <a:p>
            <a:r>
              <a:rPr lang="en-US" sz="2000" dirty="0" smtClean="0"/>
              <a:t>window.close() – </a:t>
            </a:r>
            <a:r>
              <a:rPr lang="tr-TR" sz="2000" dirty="0" smtClean="0"/>
              <a:t>pencereyi kapatır</a:t>
            </a:r>
            <a:endParaRPr lang="en-US" sz="2000" dirty="0" smtClean="0"/>
          </a:p>
          <a:p>
            <a:r>
              <a:rPr lang="en-US" sz="2000" dirty="0" smtClean="0"/>
              <a:t>window.moveTo() –</a:t>
            </a:r>
            <a:r>
              <a:rPr lang="tr-TR" sz="2000" dirty="0" smtClean="0"/>
              <a:t>pencereyi taşır</a:t>
            </a:r>
            <a:endParaRPr lang="en-US" sz="2000" dirty="0" smtClean="0"/>
          </a:p>
          <a:p>
            <a:r>
              <a:rPr lang="en-US" sz="2000" dirty="0" smtClean="0"/>
              <a:t>window.resizeTo() –</a:t>
            </a:r>
            <a:r>
              <a:rPr lang="tr-TR" sz="2000" dirty="0" smtClean="0"/>
              <a:t>pencereyi yeniden boyutlandırır.</a:t>
            </a:r>
          </a:p>
          <a:p>
            <a:pPr>
              <a:buNone/>
            </a:pPr>
            <a:r>
              <a:rPr lang="tr-TR" sz="2000" dirty="0" smtClean="0"/>
              <a:t>JavaScript Window Screen</a:t>
            </a:r>
          </a:p>
          <a:p>
            <a:r>
              <a:rPr lang="tr-TR" sz="2000" dirty="0" smtClean="0"/>
              <a:t>Window.screen nesnesi, kullanıcının ekranıyla ilgili bilgileri içerir.</a:t>
            </a:r>
          </a:p>
          <a:p>
            <a:r>
              <a:rPr lang="tr-TR" sz="2000" dirty="0" smtClean="0"/>
              <a:t>Window.screen nesnesi, window öneki olmadan yazılabilir.</a:t>
            </a:r>
            <a:br>
              <a:rPr lang="tr-TR" sz="2000" dirty="0" smtClean="0"/>
            </a:br>
            <a:r>
              <a:rPr lang="tr-TR" sz="2000" dirty="0" smtClean="0"/>
              <a:t/>
            </a:r>
            <a:br>
              <a:rPr lang="tr-TR" sz="2000" dirty="0" smtClean="0"/>
            </a:br>
            <a:r>
              <a:rPr lang="tr-TR" sz="2000" dirty="0" smtClean="0"/>
              <a:t>Özellikleri:</a:t>
            </a:r>
            <a:br>
              <a:rPr lang="tr-TR" sz="2000" dirty="0" smtClean="0"/>
            </a:br>
            <a:r>
              <a:rPr lang="tr-TR" sz="2000" dirty="0" smtClean="0"/>
              <a:t/>
            </a:r>
            <a:br>
              <a:rPr lang="tr-TR" sz="2000" dirty="0" smtClean="0"/>
            </a:br>
            <a:r>
              <a:rPr lang="tr-TR" sz="2000" dirty="0" smtClean="0"/>
              <a:t>     screen.width</a:t>
            </a:r>
            <a:br>
              <a:rPr lang="tr-TR" sz="2000" dirty="0" smtClean="0"/>
            </a:br>
            <a:r>
              <a:rPr lang="tr-TR" sz="2000" dirty="0" smtClean="0"/>
              <a:t>     screen.height</a:t>
            </a:r>
            <a:br>
              <a:rPr lang="tr-TR" sz="2000" dirty="0" smtClean="0"/>
            </a:br>
            <a:r>
              <a:rPr lang="tr-TR" sz="2000" dirty="0" smtClean="0"/>
              <a:t>     screen.availWidth</a:t>
            </a:r>
            <a:br>
              <a:rPr lang="tr-TR" sz="2000" dirty="0" smtClean="0"/>
            </a:br>
            <a:r>
              <a:rPr lang="tr-TR" sz="2000" dirty="0" smtClean="0"/>
              <a:t>     screen.availHeight</a:t>
            </a:r>
            <a:br>
              <a:rPr lang="tr-TR" sz="2000" dirty="0" smtClean="0"/>
            </a:br>
            <a:r>
              <a:rPr lang="tr-TR" sz="2000" dirty="0" smtClean="0"/>
              <a:t>     screen.colorDepth</a:t>
            </a:r>
            <a:br>
              <a:rPr lang="tr-TR" sz="2000" dirty="0" smtClean="0"/>
            </a:br>
            <a:r>
              <a:rPr lang="tr-TR" sz="2000" dirty="0" smtClean="0"/>
              <a:t>     screen.pixelDepth</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858444" cy="690546"/>
          </a:xfrm>
        </p:spPr>
        <p:txBody>
          <a:bodyPr/>
          <a:lstStyle/>
          <a:p>
            <a:r>
              <a:rPr lang="tr-TR" dirty="0" smtClean="0"/>
              <a:t>JavaScript Browser Object Model (BOM)</a:t>
            </a:r>
            <a:endParaRPr lang="tr-TR" dirty="0"/>
          </a:p>
        </p:txBody>
      </p:sp>
      <p:sp>
        <p:nvSpPr>
          <p:cNvPr id="3" name="2 İçerik Yer Tutucusu"/>
          <p:cNvSpPr>
            <a:spLocks noGrp="1"/>
          </p:cNvSpPr>
          <p:nvPr>
            <p:ph idx="1"/>
          </p:nvPr>
        </p:nvSpPr>
        <p:spPr>
          <a:xfrm>
            <a:off x="307934" y="1071546"/>
            <a:ext cx="11572956" cy="5572164"/>
          </a:xfrm>
        </p:spPr>
        <p:txBody>
          <a:bodyPr>
            <a:normAutofit/>
          </a:bodyPr>
          <a:lstStyle/>
          <a:p>
            <a:r>
              <a:rPr lang="tr-TR" sz="2000" dirty="0" smtClean="0"/>
              <a:t>screen.width özelliği, ziyaretçinin ekran genişliğini piksel olarak döndürür.</a:t>
            </a:r>
          </a:p>
          <a:p>
            <a:r>
              <a:rPr lang="tr-TR" sz="2000" dirty="0" smtClean="0"/>
              <a:t>screen.height özelliği ziyaretçinin ekranının yüksekliğini piksel olarak döndürür.</a:t>
            </a:r>
          </a:p>
          <a:p>
            <a:r>
              <a:rPr lang="tr-TR" sz="2000" dirty="0" smtClean="0"/>
              <a:t>screen.availWidth özelliği, ziyaretçinin ekranının genişliğini, Windows Görev Çubuğu gibi ara yüz özelliklerini piksel cinsinden döndürür.</a:t>
            </a:r>
          </a:p>
          <a:p>
            <a:r>
              <a:rPr lang="tr-TR" sz="2000" dirty="0" smtClean="0"/>
              <a:t>screen.availHeight özelliği, ziyaretçinin </a:t>
            </a:r>
            <a:r>
              <a:rPr lang="tr-TR" sz="2000" smtClean="0"/>
              <a:t>ekranının yüksekliğini, </a:t>
            </a:r>
            <a:r>
              <a:rPr lang="tr-TR" sz="2000" dirty="0" smtClean="0"/>
              <a:t>Windows Görev Çubuğu gibi ara yüz özelliklerini piksel cinsinden döndürür.</a:t>
            </a:r>
            <a:endParaRPr lang="en-US" sz="2000" dirty="0" smtClean="0"/>
          </a:p>
          <a:p>
            <a:r>
              <a:rPr lang="tr-TR" sz="2000" dirty="0" smtClean="0"/>
              <a:t>screen.colorDepth özelliği, bir rengi görüntülemek için kullanılan bit sayısını döndürür.</a:t>
            </a:r>
          </a:p>
          <a:p>
            <a:r>
              <a:rPr lang="tr-TR" sz="2000" dirty="0" smtClean="0"/>
              <a:t>Tüm modern bilgisayarlar, renk çözünürlüğü için 24 bit veya 32 bit donanım kullanır. Eski bilgisayarlar 16 bit kullanıyordu. Çok eski bilgisayarlar ve eski cep telefonları ise 8 bit kullandılar.</a:t>
            </a:r>
          </a:p>
          <a:p>
            <a:r>
              <a:rPr lang="tr-TR" sz="2000" dirty="0" smtClean="0"/>
              <a:t>screen.pixelDepth özelliği, ekranın piksel yoğunluğunu döndürür.</a:t>
            </a:r>
          </a:p>
          <a:p>
            <a:r>
              <a:rPr lang="tr-TR" sz="2000" dirty="0" smtClean="0"/>
              <a:t>Modern bilgisayarlar için Renk Derinliği ve Piksel Derinliği eşittir.</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858444" cy="690546"/>
          </a:xfrm>
        </p:spPr>
        <p:txBody>
          <a:bodyPr/>
          <a:lstStyle/>
          <a:p>
            <a:r>
              <a:rPr lang="tr-TR" dirty="0" smtClean="0"/>
              <a:t>JavaScript Browser Object Model (BOM)</a:t>
            </a:r>
            <a:endParaRPr lang="tr-TR" dirty="0"/>
          </a:p>
        </p:txBody>
      </p:sp>
      <p:sp>
        <p:nvSpPr>
          <p:cNvPr id="3" name="2 İçerik Yer Tutucusu"/>
          <p:cNvSpPr>
            <a:spLocks noGrp="1"/>
          </p:cNvSpPr>
          <p:nvPr>
            <p:ph idx="1"/>
          </p:nvPr>
        </p:nvSpPr>
        <p:spPr>
          <a:xfrm>
            <a:off x="307934" y="1071546"/>
            <a:ext cx="11572956" cy="5572164"/>
          </a:xfrm>
        </p:spPr>
        <p:txBody>
          <a:bodyPr>
            <a:normAutofit/>
          </a:bodyPr>
          <a:lstStyle/>
          <a:p>
            <a:pPr>
              <a:buNone/>
            </a:pPr>
            <a:r>
              <a:rPr lang="tr-TR" sz="2000" dirty="0" smtClean="0"/>
              <a:t>JavaScript Window Location</a:t>
            </a:r>
          </a:p>
          <a:p>
            <a:r>
              <a:rPr lang="tr-TR" sz="2000" dirty="0" smtClean="0"/>
              <a:t>window.location nesnesi geçerli sayfa adresini (URL) almak ve tarayıcıyı yeni bir sayfaya yönlendirmek için kullanılabilir.</a:t>
            </a:r>
          </a:p>
          <a:p>
            <a:r>
              <a:rPr lang="tr-TR" sz="2000" dirty="0" smtClean="0"/>
              <a:t>window.location nesnesi, window öneki olmadan yazılabilir.</a:t>
            </a:r>
            <a:br>
              <a:rPr lang="tr-TR" sz="2000" dirty="0" smtClean="0"/>
            </a:br>
            <a:r>
              <a:rPr lang="tr-TR" sz="2000" dirty="0" smtClean="0"/>
              <a:t/>
            </a:r>
            <a:br>
              <a:rPr lang="tr-TR" sz="2000" dirty="0" smtClean="0"/>
            </a:br>
            <a:r>
              <a:rPr lang="tr-TR" sz="2000" dirty="0" smtClean="0"/>
              <a:t>     window.location.href  = geçerli sayfanın hrefini (URL) döndürür</a:t>
            </a:r>
            <a:br>
              <a:rPr lang="tr-TR" sz="2000" dirty="0" smtClean="0"/>
            </a:br>
            <a:r>
              <a:rPr lang="tr-TR" sz="2000" dirty="0" smtClean="0"/>
              <a:t>     window.location.hostname,= web barındırıcının alan adını döndürür</a:t>
            </a:r>
            <a:br>
              <a:rPr lang="tr-TR" sz="2000" dirty="0" smtClean="0"/>
            </a:br>
            <a:r>
              <a:rPr lang="tr-TR" sz="2000" dirty="0" smtClean="0"/>
              <a:t>     window.location.pathname = geçerli sayfanın yolunu ve dosya adını döndürür</a:t>
            </a:r>
            <a:br>
              <a:rPr lang="tr-TR" sz="2000" dirty="0" smtClean="0"/>
            </a:br>
            <a:r>
              <a:rPr lang="tr-TR" sz="2000" dirty="0" smtClean="0"/>
              <a:t>     window.location.protocol  = kullanılan web protokolünü döndürür (http: veya https: gibi )</a:t>
            </a:r>
            <a:br>
              <a:rPr lang="tr-TR" sz="2000" dirty="0" smtClean="0"/>
            </a:br>
            <a:r>
              <a:rPr lang="tr-TR" sz="2000" dirty="0" smtClean="0"/>
              <a:t>     window.location.assign  ise yeni bir belge yükler</a:t>
            </a:r>
          </a:p>
          <a:p>
            <a:r>
              <a:rPr lang="tr-TR" sz="2000" dirty="0" smtClean="0"/>
              <a:t>window.location.href  özelliği, geçerli sayfanın URL'sini döndürür.</a:t>
            </a:r>
          </a:p>
          <a:p>
            <a:r>
              <a:rPr lang="tr-TR" sz="2000" dirty="0" smtClean="0"/>
              <a:t>window.location.hostname özelliği, internette ana bilgisayarın (geçerli sayfanın) adını döndürür.</a:t>
            </a:r>
          </a:p>
          <a:p>
            <a:r>
              <a:rPr lang="tr-TR" sz="2000" dirty="0" smtClean="0"/>
              <a:t>Window.location.pathname özelliği, geçerli sayfanın yol adını döndürür.</a:t>
            </a:r>
          </a:p>
          <a:p>
            <a:r>
              <a:rPr lang="tr-TR" sz="2000" dirty="0" smtClean="0"/>
              <a:t>Window.location.protocol özelliği, sayfanın web protokolünü döndürür.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858444" cy="690546"/>
          </a:xfrm>
        </p:spPr>
        <p:txBody>
          <a:bodyPr/>
          <a:lstStyle/>
          <a:p>
            <a:r>
              <a:rPr lang="tr-TR" dirty="0" smtClean="0"/>
              <a:t>JavaScript Browser Object Model (BOM)</a:t>
            </a:r>
            <a:endParaRPr lang="tr-TR" dirty="0"/>
          </a:p>
        </p:txBody>
      </p:sp>
      <p:sp>
        <p:nvSpPr>
          <p:cNvPr id="3" name="2 İçerik Yer Tutucusu"/>
          <p:cNvSpPr>
            <a:spLocks noGrp="1"/>
          </p:cNvSpPr>
          <p:nvPr>
            <p:ph idx="1"/>
          </p:nvPr>
        </p:nvSpPr>
        <p:spPr>
          <a:xfrm>
            <a:off x="307934" y="1071546"/>
            <a:ext cx="11572956" cy="5572164"/>
          </a:xfrm>
        </p:spPr>
        <p:txBody>
          <a:bodyPr>
            <a:normAutofit/>
          </a:bodyPr>
          <a:lstStyle/>
          <a:p>
            <a:r>
              <a:rPr lang="tr-TR" sz="2000" dirty="0" smtClean="0"/>
              <a:t>window.location.port özelliği, (geçerli sayfanın) İnternet ana makine bağlantı noktasının numarasını döndürür. </a:t>
            </a:r>
            <a:r>
              <a:rPr lang="en-US" sz="2000" dirty="0" smtClean="0"/>
              <a:t>http</a:t>
            </a:r>
            <a:r>
              <a:rPr lang="tr-TR" sz="2000" dirty="0" smtClean="0"/>
              <a:t> için 80 </a:t>
            </a:r>
            <a:r>
              <a:rPr lang="en-US" sz="2000" dirty="0" smtClean="0"/>
              <a:t> </a:t>
            </a:r>
            <a:r>
              <a:rPr lang="tr-TR" sz="2000" dirty="0" smtClean="0"/>
              <a:t>ve </a:t>
            </a:r>
            <a:r>
              <a:rPr lang="en-US" sz="2000" dirty="0" smtClean="0"/>
              <a:t>https</a:t>
            </a:r>
            <a:r>
              <a:rPr lang="tr-TR" sz="2000" dirty="0" smtClean="0"/>
              <a:t> için </a:t>
            </a:r>
            <a:r>
              <a:rPr lang="en-US" sz="2000" dirty="0" smtClean="0"/>
              <a:t>443 </a:t>
            </a:r>
            <a:r>
              <a:rPr lang="tr-TR" sz="2000" dirty="0" smtClean="0"/>
              <a:t> numarası varsayılan numaralardır.</a:t>
            </a:r>
          </a:p>
          <a:p>
            <a:r>
              <a:rPr lang="tr-TR" sz="2000" dirty="0" smtClean="0"/>
              <a:t>window.location.assign () metodu yeni bir belge yükler.</a:t>
            </a:r>
          </a:p>
          <a:p>
            <a:pPr>
              <a:buNone/>
            </a:pPr>
            <a:r>
              <a:rPr lang="tr-TR" sz="2000" dirty="0" smtClean="0"/>
              <a:t>Window History</a:t>
            </a:r>
          </a:p>
          <a:p>
            <a:r>
              <a:rPr lang="tr-TR" sz="2000" dirty="0" smtClean="0"/>
              <a:t>window.history nesnesi tarayıcı geçmişini içerir. </a:t>
            </a:r>
          </a:p>
          <a:p>
            <a:r>
              <a:rPr lang="tr-TR" sz="2000" dirty="0" smtClean="0"/>
              <a:t>window.history nesnesi, window öneki olmadan yazılabilir.</a:t>
            </a:r>
          </a:p>
          <a:p>
            <a:r>
              <a:rPr lang="tr-TR" sz="2000" dirty="0" smtClean="0"/>
              <a:t>Kullanıcıların gizliliğini korumak için JavaScript'in bu nesneye nasıl erişebileceği konusunda sınırlamalar vardır. Bazı yöntemler:</a:t>
            </a:r>
            <a:br>
              <a:rPr lang="tr-TR" sz="2000" dirty="0" smtClean="0"/>
            </a:br>
            <a:r>
              <a:rPr lang="tr-TR" sz="2000" dirty="0" smtClean="0"/>
              <a:t/>
            </a:r>
            <a:br>
              <a:rPr lang="tr-TR" sz="2000" dirty="0" smtClean="0"/>
            </a:br>
            <a:r>
              <a:rPr lang="tr-TR" sz="2000" dirty="0" smtClean="0"/>
              <a:t>     history.back () - tarayıcıda geri tıklama ile aynı </a:t>
            </a:r>
            <a:br>
              <a:rPr lang="tr-TR" sz="2000" dirty="0" smtClean="0"/>
            </a:br>
            <a:r>
              <a:rPr lang="tr-TR" sz="2000" dirty="0" smtClean="0"/>
              <a:t>     history.forward () - tarayıcıda ileri tıklama ile aynı</a:t>
            </a:r>
          </a:p>
          <a:p>
            <a:r>
              <a:rPr lang="tr-TR" sz="2000" dirty="0" smtClean="0"/>
              <a:t>history.back () metodu geçmiş listesinde bir önceki URL'yi yükler. Bu, tarayıcıdaki Geri düğmesini tıklamakla aynı şey.</a:t>
            </a:r>
          </a:p>
          <a:p>
            <a:r>
              <a:rPr lang="tr-TR" sz="2000" dirty="0" smtClean="0"/>
              <a:t>history.forward </a:t>
            </a:r>
            <a:r>
              <a:rPr lang="tr-TR" sz="2000" smtClean="0"/>
              <a:t>() metodu geçmiş </a:t>
            </a:r>
            <a:r>
              <a:rPr lang="tr-TR" sz="2000" dirty="0" smtClean="0"/>
              <a:t>listesindeki bir sonraki URL'yi yükler.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Başlık"/>
          <p:cNvSpPr>
            <a:spLocks noGrp="1"/>
          </p:cNvSpPr>
          <p:nvPr>
            <p:ph type="title"/>
          </p:nvPr>
        </p:nvSpPr>
        <p:spPr>
          <a:xfrm>
            <a:off x="236496" y="214290"/>
            <a:ext cx="10372764" cy="547670"/>
          </a:xfrm>
        </p:spPr>
        <p:txBody>
          <a:bodyPr>
            <a:normAutofit fontScale="90000"/>
          </a:bodyPr>
          <a:lstStyle/>
          <a:p>
            <a:r>
              <a:rPr lang="tr-TR" dirty="0" smtClean="0"/>
              <a:t>JavaScript Browser Object Model (BOM)</a:t>
            </a:r>
            <a:endParaRPr lang="tr-TR" dirty="0"/>
          </a:p>
        </p:txBody>
      </p:sp>
      <p:sp>
        <p:nvSpPr>
          <p:cNvPr id="6" name="5 İçerik Yer Tutucusu"/>
          <p:cNvSpPr>
            <a:spLocks noGrp="1"/>
          </p:cNvSpPr>
          <p:nvPr>
            <p:ph idx="1"/>
          </p:nvPr>
        </p:nvSpPr>
        <p:spPr>
          <a:xfrm>
            <a:off x="307934" y="1071546"/>
            <a:ext cx="11501518" cy="5572164"/>
          </a:xfrm>
        </p:spPr>
        <p:txBody>
          <a:bodyPr>
            <a:normAutofit/>
          </a:bodyPr>
          <a:lstStyle/>
          <a:p>
            <a:pPr>
              <a:buNone/>
            </a:pPr>
            <a:r>
              <a:rPr lang="tr-TR" dirty="0" smtClean="0"/>
              <a:t>Window Navigator</a:t>
            </a:r>
          </a:p>
          <a:p>
            <a:r>
              <a:rPr lang="tr-TR" sz="2000" dirty="0" smtClean="0"/>
              <a:t>window.navigator nesnesi, ziyaretçinin tarayıcısı hakkında bilgi içerir</a:t>
            </a:r>
          </a:p>
          <a:p>
            <a:r>
              <a:rPr lang="tr-TR" sz="2000" dirty="0" smtClean="0"/>
              <a:t>Window.navigator nesnesi, window öneki olmadan yazılabilir.</a:t>
            </a:r>
            <a:br>
              <a:rPr lang="tr-TR" sz="2000" dirty="0" smtClean="0"/>
            </a:br>
            <a:r>
              <a:rPr lang="tr-TR" sz="2000" dirty="0" smtClean="0"/>
              <a:t> navigator.appName</a:t>
            </a:r>
            <a:br>
              <a:rPr lang="tr-TR" sz="2000" dirty="0" smtClean="0"/>
            </a:br>
            <a:r>
              <a:rPr lang="tr-TR" sz="2000" dirty="0" smtClean="0"/>
              <a:t> navigator.appCodeName</a:t>
            </a:r>
            <a:br>
              <a:rPr lang="tr-TR" sz="2000" dirty="0" smtClean="0"/>
            </a:br>
            <a:r>
              <a:rPr lang="tr-TR" sz="2000" dirty="0" smtClean="0"/>
              <a:t> navigator.platform</a:t>
            </a:r>
          </a:p>
          <a:p>
            <a:r>
              <a:rPr lang="tr-TR" sz="2000" dirty="0" smtClean="0"/>
              <a:t>Çerezler etkinse cookieEnabled özelliği true değerini, aksi halde false değerini döndürür</a:t>
            </a:r>
          </a:p>
          <a:p>
            <a:r>
              <a:rPr lang="tr-TR" sz="2000" dirty="0" smtClean="0"/>
              <a:t>appName özelliği tarayıcının uygulama adını döndürür </a:t>
            </a:r>
          </a:p>
          <a:p>
            <a:r>
              <a:rPr lang="tr-TR" sz="2000" dirty="0" smtClean="0"/>
              <a:t>Not: "Netscape" IE11, Chrome, Firefox ve Safari için uygulama adıdır</a:t>
            </a:r>
          </a:p>
          <a:p>
            <a:r>
              <a:rPr lang="tr-TR" sz="2000" dirty="0" smtClean="0"/>
              <a:t>appCodeName özelliği, tarayıcıya ait uygulama kodu adını döndürür</a:t>
            </a:r>
          </a:p>
          <a:p>
            <a:r>
              <a:rPr lang="tr-TR" sz="2000" dirty="0" smtClean="0"/>
              <a:t>Not! "Mozilla“ ; Chrome, Firefox, IE, Safari ve Opera için uygulama kodu adıdır.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Başlık"/>
          <p:cNvSpPr>
            <a:spLocks noGrp="1"/>
          </p:cNvSpPr>
          <p:nvPr>
            <p:ph type="title"/>
          </p:nvPr>
        </p:nvSpPr>
        <p:spPr>
          <a:xfrm>
            <a:off x="236496" y="214290"/>
            <a:ext cx="10372764" cy="547670"/>
          </a:xfrm>
        </p:spPr>
        <p:txBody>
          <a:bodyPr>
            <a:normAutofit fontScale="90000"/>
          </a:bodyPr>
          <a:lstStyle/>
          <a:p>
            <a:r>
              <a:rPr lang="tr-TR" dirty="0" smtClean="0"/>
              <a:t>JavaScript Browser Object Model (BOM)</a:t>
            </a:r>
            <a:endParaRPr lang="tr-TR" dirty="0"/>
          </a:p>
        </p:txBody>
      </p:sp>
      <p:sp>
        <p:nvSpPr>
          <p:cNvPr id="6" name="5 İçerik Yer Tutucusu"/>
          <p:cNvSpPr>
            <a:spLocks noGrp="1"/>
          </p:cNvSpPr>
          <p:nvPr>
            <p:ph idx="1"/>
          </p:nvPr>
        </p:nvSpPr>
        <p:spPr>
          <a:xfrm>
            <a:off x="307934" y="1071546"/>
            <a:ext cx="11501518" cy="5786454"/>
          </a:xfrm>
        </p:spPr>
        <p:txBody>
          <a:bodyPr>
            <a:normAutofit/>
          </a:bodyPr>
          <a:lstStyle/>
          <a:p>
            <a:r>
              <a:rPr lang="tr-TR" sz="2000" dirty="0" smtClean="0"/>
              <a:t>product özelliği tarayıcı altyapısının ürün adını döndürür</a:t>
            </a:r>
          </a:p>
          <a:p>
            <a:r>
              <a:rPr lang="tr-TR" sz="2000" dirty="0" smtClean="0"/>
              <a:t>appVersion özelliği tarayıcı hakkındaki sürüm bilgilerini döndürür</a:t>
            </a:r>
          </a:p>
          <a:p>
            <a:r>
              <a:rPr lang="tr-TR" sz="2000" dirty="0" smtClean="0"/>
              <a:t>userAgent özelliği, tarayıcı tarafından sunucuya gönderilen kullanıcı aracısı üstbilgisini döndürür</a:t>
            </a:r>
          </a:p>
          <a:p>
            <a:r>
              <a:rPr lang="tr-TR" sz="2000" dirty="0" smtClean="0"/>
              <a:t>Navigator nesnesindeki bilgiler genellikle yanıltıcı olabilir ve tarayıcı sürümlerini algılamak için kullanılmamalıdır, çünkü:</a:t>
            </a:r>
          </a:p>
          <a:p>
            <a:pPr lvl="1"/>
            <a:r>
              <a:rPr lang="tr-TR" sz="1800" dirty="0" smtClean="0"/>
              <a:t>Farklı tarayıcılar aynı adı kullanabilir</a:t>
            </a:r>
          </a:p>
          <a:p>
            <a:pPr lvl="1"/>
            <a:r>
              <a:rPr lang="tr-TR" sz="1800" dirty="0" smtClean="0"/>
              <a:t>Gezgin verileri, tarayıcı sahibi tarafından değiştirilebilir</a:t>
            </a:r>
          </a:p>
          <a:p>
            <a:pPr lvl="1"/>
            <a:r>
              <a:rPr lang="tr-TR" sz="1800" dirty="0" smtClean="0"/>
              <a:t>Bazı tarayıcılar site testlerini atlamak için kendilerini yanlış tanıtmaktadır.</a:t>
            </a:r>
          </a:p>
          <a:p>
            <a:pPr lvl="1"/>
            <a:r>
              <a:rPr lang="tr-TR" sz="1800" dirty="0" smtClean="0"/>
              <a:t>Tarayıcılar tarayıcıdan daha sonra piyasaya sürülen yeni işletim sistemlerini bildiremez</a:t>
            </a:r>
          </a:p>
          <a:p>
            <a:r>
              <a:rPr lang="tr-TR" sz="2000" dirty="0" smtClean="0"/>
              <a:t>platform özelliği tarayıcı platformunu (işletim sistemi) döndürür</a:t>
            </a:r>
          </a:p>
          <a:p>
            <a:r>
              <a:rPr lang="tr-TR" sz="2000" dirty="0" smtClean="0"/>
              <a:t>language özelliği tarayıcının dilini döndürür</a:t>
            </a:r>
          </a:p>
          <a:p>
            <a:r>
              <a:rPr lang="tr-TR" sz="2000" dirty="0" smtClean="0"/>
              <a:t>Tarayıcı çevirim içi ise onLine özelliği true değerini döndürür</a:t>
            </a:r>
          </a:p>
          <a:p>
            <a:r>
              <a:rPr lang="tr-TR" sz="2000" dirty="0" smtClean="0"/>
              <a:t>Java etkin olduğunda javaEnabled () metodu true değerini döndürür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Başlık"/>
          <p:cNvSpPr>
            <a:spLocks noGrp="1"/>
          </p:cNvSpPr>
          <p:nvPr>
            <p:ph type="title"/>
          </p:nvPr>
        </p:nvSpPr>
        <p:spPr>
          <a:xfrm>
            <a:off x="236496" y="214290"/>
            <a:ext cx="10372764" cy="547670"/>
          </a:xfrm>
        </p:spPr>
        <p:txBody>
          <a:bodyPr>
            <a:normAutofit fontScale="90000"/>
          </a:bodyPr>
          <a:lstStyle/>
          <a:p>
            <a:r>
              <a:rPr lang="tr-TR" dirty="0" smtClean="0"/>
              <a:t>JavaScript Browser Object Model (BOM)</a:t>
            </a:r>
            <a:endParaRPr lang="tr-TR" dirty="0"/>
          </a:p>
        </p:txBody>
      </p:sp>
      <p:sp>
        <p:nvSpPr>
          <p:cNvPr id="6" name="5 İçerik Yer Tutucusu"/>
          <p:cNvSpPr>
            <a:spLocks noGrp="1"/>
          </p:cNvSpPr>
          <p:nvPr>
            <p:ph idx="1"/>
          </p:nvPr>
        </p:nvSpPr>
        <p:spPr>
          <a:xfrm>
            <a:off x="307934" y="1071546"/>
            <a:ext cx="11501518" cy="5786454"/>
          </a:xfrm>
        </p:spPr>
        <p:txBody>
          <a:bodyPr>
            <a:normAutofit lnSpcReduction="10000"/>
          </a:bodyPr>
          <a:lstStyle/>
          <a:p>
            <a:pPr>
              <a:buNone/>
            </a:pPr>
            <a:r>
              <a:rPr lang="tr-TR" sz="2000" dirty="0" smtClean="0"/>
              <a:t>JavaScript Popup Boxes</a:t>
            </a:r>
          </a:p>
          <a:p>
            <a:r>
              <a:rPr lang="tr-TR" sz="2000" dirty="0" smtClean="0"/>
              <a:t>JavaScript'in üç tür açılır kutu vardır: Uyarı kutusu, Onayla kutusu ve Komut kutusu</a:t>
            </a:r>
          </a:p>
          <a:p>
            <a:r>
              <a:rPr lang="tr-TR" sz="2000" dirty="0" smtClean="0"/>
              <a:t>Bilgilerin kullanıcıya geldiğinden emin olmak istiyorsanız çoğu zaman bir uyarı kutusu kullanılır.</a:t>
            </a:r>
          </a:p>
          <a:p>
            <a:r>
              <a:rPr lang="tr-TR" sz="2000" dirty="0" smtClean="0"/>
              <a:t>Kullanıcının bir şeyi doğrulamasını veya kabul etmesini isterseniz sıklıkla onay kutusu kullanılır.</a:t>
            </a:r>
          </a:p>
          <a:p>
            <a:r>
              <a:rPr lang="tr-TR" sz="2000" dirty="0" smtClean="0"/>
              <a:t>Bir onay kutusu açıldığında, kullanıcı devam etmek için "Tamam" veya "İptal" düğmesini tıklayacaktır.</a:t>
            </a:r>
          </a:p>
          <a:p>
            <a:r>
              <a:rPr lang="tr-TR" sz="2000" dirty="0" smtClean="0"/>
              <a:t>Kullanıcı "Tamam" ı tıklarsa, kutu true değerini döndürür. Kullanıcı "İptal" i tıklarsa, kutu false döndürür.</a:t>
            </a:r>
          </a:p>
          <a:p>
            <a:r>
              <a:rPr lang="tr-TR" sz="2000" dirty="0" smtClean="0"/>
              <a:t>Kullanıcının bir sayfaya girmeden önce bir değer girmesini isterseniz, genellikle bir istem kutusu kullanılır.</a:t>
            </a:r>
          </a:p>
          <a:p>
            <a:r>
              <a:rPr lang="tr-TR" sz="2000" dirty="0" smtClean="0"/>
              <a:t>Bir istem kutusu açıldığında, kullanıcı giriş değerini girdikten sonra devam etmek için "Tamam" veya "İptal" düğmesini tıklatacaktır.</a:t>
            </a:r>
          </a:p>
          <a:p>
            <a:r>
              <a:rPr lang="tr-TR" sz="2000" dirty="0" smtClean="0"/>
              <a:t>Kullanıcı "Tamam" ı tıklarsa, kutu giriş değerini döndürür. Kullanıcı "İptal" i tıklarsa kutu null döndürür.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Başlık"/>
          <p:cNvSpPr>
            <a:spLocks noGrp="1"/>
          </p:cNvSpPr>
          <p:nvPr>
            <p:ph type="title"/>
          </p:nvPr>
        </p:nvSpPr>
        <p:spPr>
          <a:xfrm>
            <a:off x="236496" y="214290"/>
            <a:ext cx="10372764" cy="547670"/>
          </a:xfrm>
        </p:spPr>
        <p:txBody>
          <a:bodyPr>
            <a:normAutofit fontScale="90000"/>
          </a:bodyPr>
          <a:lstStyle/>
          <a:p>
            <a:r>
              <a:rPr lang="tr-TR" dirty="0" smtClean="0"/>
              <a:t>JavaScript Browser Object Model (BOM)</a:t>
            </a:r>
            <a:endParaRPr lang="tr-TR" dirty="0"/>
          </a:p>
        </p:txBody>
      </p:sp>
      <p:sp>
        <p:nvSpPr>
          <p:cNvPr id="6" name="5 İçerik Yer Tutucusu"/>
          <p:cNvSpPr>
            <a:spLocks noGrp="1"/>
          </p:cNvSpPr>
          <p:nvPr>
            <p:ph idx="1"/>
          </p:nvPr>
        </p:nvSpPr>
        <p:spPr>
          <a:xfrm>
            <a:off x="307934" y="1071546"/>
            <a:ext cx="11501518" cy="5786454"/>
          </a:xfrm>
        </p:spPr>
        <p:txBody>
          <a:bodyPr>
            <a:normAutofit/>
          </a:bodyPr>
          <a:lstStyle/>
          <a:p>
            <a:r>
              <a:rPr lang="tr-TR" sz="2000" dirty="0" smtClean="0"/>
              <a:t>Bir açılan kutu içindeki satır sonlarını görüntülemek için, karakterin arkasında eğik çizgi kullanın.</a:t>
            </a:r>
          </a:p>
          <a:p>
            <a:pPr>
              <a:buNone/>
            </a:pPr>
            <a:r>
              <a:rPr lang="tr-TR" sz="3200" dirty="0" smtClean="0"/>
              <a:t>JavaScript Timing Events</a:t>
            </a:r>
          </a:p>
          <a:p>
            <a:r>
              <a:rPr lang="tr-TR" sz="2000" dirty="0" smtClean="0"/>
              <a:t>JavaScript zaman aralıklarında yürütülebilir. Buna zamanlama olayları denir.</a:t>
            </a:r>
          </a:p>
          <a:p>
            <a:r>
              <a:rPr lang="tr-TR" sz="2000" dirty="0" smtClean="0"/>
              <a:t>JavaScript ile kullanılacak iki temel metod şunlardır:</a:t>
            </a:r>
          </a:p>
          <a:p>
            <a:pPr lvl="1"/>
            <a:r>
              <a:rPr lang="tr-TR" sz="1800" dirty="0" smtClean="0"/>
              <a:t>setTimeout (fonksiyon, milisaniye) : Belirli bir milisaniyede bekledikten sonra bir işlevi çalıştırır.</a:t>
            </a:r>
          </a:p>
          <a:p>
            <a:pPr lvl="1">
              <a:lnSpc>
                <a:spcPct val="100000"/>
              </a:lnSpc>
            </a:pPr>
            <a:r>
              <a:rPr lang="tr-TR" sz="1800" dirty="0" smtClean="0"/>
              <a:t>setInterval (fonksiyon, milisaniye) : setTimeout () ile aynıdır, ancak fonksiyonun yürütülmesini sürekli olarak tekrarlar.</a:t>
            </a:r>
          </a:p>
          <a:p>
            <a:r>
              <a:rPr lang="tr-TR" sz="2000" dirty="0" smtClean="0"/>
              <a:t>setTimeout () ve setInterval (), HTML DOM window nesnesinin metodlarıdır</a:t>
            </a:r>
          </a:p>
          <a:p>
            <a:r>
              <a:rPr lang="tr-TR" sz="2000" dirty="0" smtClean="0"/>
              <a:t>window.setTimeout () metodu window öneki olmadan yazılabilir.</a:t>
            </a:r>
            <a:br>
              <a:rPr lang="tr-TR" sz="2000" dirty="0" smtClean="0"/>
            </a:br>
            <a:r>
              <a:rPr lang="tr-TR" sz="2000" dirty="0" smtClean="0"/>
              <a:t/>
            </a:r>
            <a:br>
              <a:rPr lang="tr-TR" sz="2000" dirty="0" smtClean="0"/>
            </a:br>
            <a:r>
              <a:rPr lang="tr-TR" sz="2000" dirty="0" smtClean="0"/>
              <a:t>İlk parametre, yürütülecek bir işlevdir.</a:t>
            </a:r>
            <a:br>
              <a:rPr lang="tr-TR" sz="2000" dirty="0" smtClean="0"/>
            </a:br>
            <a:r>
              <a:rPr lang="tr-TR" sz="2000" dirty="0" smtClean="0"/>
              <a:t/>
            </a:r>
            <a:br>
              <a:rPr lang="tr-TR" sz="2000" dirty="0" smtClean="0"/>
            </a:br>
            <a:r>
              <a:rPr lang="tr-TR" sz="2000" dirty="0" smtClean="0"/>
              <a:t>İkinci parametre, yürütmeden önce milisaniye sayısını belirtir.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Başlık"/>
          <p:cNvSpPr>
            <a:spLocks noGrp="1"/>
          </p:cNvSpPr>
          <p:nvPr>
            <p:ph type="title"/>
          </p:nvPr>
        </p:nvSpPr>
        <p:spPr>
          <a:xfrm>
            <a:off x="236496" y="214290"/>
            <a:ext cx="10372764" cy="547670"/>
          </a:xfrm>
        </p:spPr>
        <p:txBody>
          <a:bodyPr>
            <a:normAutofit fontScale="90000"/>
          </a:bodyPr>
          <a:lstStyle/>
          <a:p>
            <a:r>
              <a:rPr lang="tr-TR" dirty="0" smtClean="0"/>
              <a:t>JavaScript Browser Object Model (BOM)</a:t>
            </a:r>
            <a:endParaRPr lang="tr-TR" dirty="0"/>
          </a:p>
        </p:txBody>
      </p:sp>
      <p:sp>
        <p:nvSpPr>
          <p:cNvPr id="6" name="5 İçerik Yer Tutucusu"/>
          <p:cNvSpPr>
            <a:spLocks noGrp="1"/>
          </p:cNvSpPr>
          <p:nvPr>
            <p:ph idx="1"/>
          </p:nvPr>
        </p:nvSpPr>
        <p:spPr>
          <a:xfrm>
            <a:off x="307934" y="1071546"/>
            <a:ext cx="11501518" cy="5786454"/>
          </a:xfrm>
        </p:spPr>
        <p:txBody>
          <a:bodyPr>
            <a:normAutofit/>
          </a:bodyPr>
          <a:lstStyle/>
          <a:p>
            <a:r>
              <a:rPr lang="tr-TR" sz="2000" dirty="0" smtClean="0"/>
              <a:t>clearTimeout () metodu, setTimeout () metodunda belirtilen işlevin yürütülmesini durdurur</a:t>
            </a:r>
          </a:p>
          <a:p>
            <a:r>
              <a:rPr lang="tr-TR" sz="2000" dirty="0" smtClean="0"/>
              <a:t>window.clearTimeout () metodu window öneki olmadan yazılabilir.</a:t>
            </a:r>
          </a:p>
          <a:p>
            <a:r>
              <a:rPr lang="tr-TR" sz="2000" dirty="0" smtClean="0"/>
              <a:t>clearTimeout () metodu, setTimeout () fonksiyonundan döndürülen değişkeni kullanır</a:t>
            </a:r>
          </a:p>
          <a:p>
            <a:r>
              <a:rPr lang="tr-TR" sz="2000" dirty="0" smtClean="0"/>
              <a:t>setInterval () metodu belirli bir zaman aralığında belirli bir fonksiyonu tekrarlar</a:t>
            </a:r>
          </a:p>
          <a:p>
            <a:r>
              <a:rPr lang="tr-TR" sz="2000" dirty="0" smtClean="0"/>
              <a:t>window.setInterval () metodu window öneki olmadan yazılabilir.</a:t>
            </a:r>
            <a:br>
              <a:rPr lang="tr-TR" sz="2000" dirty="0" smtClean="0"/>
            </a:br>
            <a:r>
              <a:rPr lang="tr-TR" sz="2000" dirty="0" smtClean="0"/>
              <a:t/>
            </a:r>
            <a:br>
              <a:rPr lang="tr-TR" sz="2000" dirty="0" smtClean="0"/>
            </a:br>
            <a:r>
              <a:rPr lang="tr-TR" sz="2000" dirty="0" smtClean="0"/>
              <a:t>İlk parametre yürütülecek fonksiyondur.</a:t>
            </a:r>
            <a:br>
              <a:rPr lang="tr-TR" sz="2000" dirty="0" smtClean="0"/>
            </a:br>
            <a:r>
              <a:rPr lang="tr-TR" sz="2000" dirty="0" smtClean="0"/>
              <a:t/>
            </a:r>
            <a:br>
              <a:rPr lang="tr-TR" sz="2000" dirty="0" smtClean="0"/>
            </a:br>
            <a:r>
              <a:rPr lang="tr-TR" sz="2000" dirty="0" smtClean="0"/>
              <a:t>İkinci parametre, her yürütme arasındaki zaman aralığının uzunluğunu belirtir</a:t>
            </a:r>
          </a:p>
          <a:p>
            <a:r>
              <a:rPr lang="tr-TR" sz="2000" dirty="0" smtClean="0"/>
              <a:t>window.clearInterval () metodu window öneki olmadan yazılabilir.</a:t>
            </a:r>
            <a:br>
              <a:rPr lang="tr-TR" sz="2000" dirty="0" smtClean="0"/>
            </a:br>
            <a:r>
              <a:rPr lang="tr-TR" sz="2000" dirty="0" smtClean="0"/>
              <a:t/>
            </a:r>
            <a:br>
              <a:rPr lang="tr-TR" sz="2000" dirty="0" smtClean="0"/>
            </a:br>
            <a:r>
              <a:rPr lang="tr-TR" sz="2000" dirty="0" smtClean="0"/>
              <a:t>clearInterval () yöntemi, setInterval () fonksiyonundan döndürülen değişkeni kullanır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142852"/>
            <a:ext cx="9601200" cy="547670"/>
          </a:xfrm>
        </p:spPr>
        <p:txBody>
          <a:bodyPr>
            <a:normAutofit fontScale="90000"/>
          </a:bodyPr>
          <a:lstStyle/>
          <a:p>
            <a:r>
              <a:rPr lang="tr-TR" dirty="0" smtClean="0"/>
              <a:t>JavaScript Form Validation</a:t>
            </a:r>
            <a:endParaRPr lang="tr-TR" dirty="0"/>
          </a:p>
        </p:txBody>
      </p:sp>
      <p:sp>
        <p:nvSpPr>
          <p:cNvPr id="3" name="2 İçerik Yer Tutucusu"/>
          <p:cNvSpPr>
            <a:spLocks noGrp="1"/>
          </p:cNvSpPr>
          <p:nvPr>
            <p:ph idx="1"/>
          </p:nvPr>
        </p:nvSpPr>
        <p:spPr>
          <a:xfrm>
            <a:off x="307934" y="928670"/>
            <a:ext cx="11572956" cy="5643602"/>
          </a:xfrm>
        </p:spPr>
        <p:txBody>
          <a:bodyPr>
            <a:normAutofit/>
          </a:bodyPr>
          <a:lstStyle/>
          <a:p>
            <a:r>
              <a:rPr lang="tr-TR" sz="2000" dirty="0" smtClean="0"/>
              <a:t>HTML formu doğrulama JavaScript ile yapılabilir.</a:t>
            </a:r>
          </a:p>
          <a:p>
            <a:r>
              <a:rPr lang="tr-TR" sz="2000" dirty="0" smtClean="0"/>
              <a:t>Bir form alanı (name) boşsa, bu işlev bir iletiyi uyarır ve formun gönderilmesini engellemek için false döndürür</a:t>
            </a:r>
          </a:p>
          <a:p>
            <a:r>
              <a:rPr lang="tr-TR" sz="2000" dirty="0" smtClean="0"/>
              <a:t>JavaScript genellikle sayısal girdiyi doğrulamak için kullanılır</a:t>
            </a:r>
          </a:p>
          <a:p>
            <a:r>
              <a:rPr lang="tr-TR" sz="2000" dirty="0" smtClean="0"/>
              <a:t>HTML form doğrulama tarayıcı tarafından otomatik olarak yapılabilir</a:t>
            </a:r>
          </a:p>
          <a:p>
            <a:r>
              <a:rPr lang="tr-TR" sz="2000" dirty="0" smtClean="0"/>
              <a:t>Bir form alanı (name) boşsa, required özelliği bu formun gönderilmesini engeller (Ie9 ve öncesinde çalışmaz)</a:t>
            </a:r>
          </a:p>
          <a:p>
            <a:r>
              <a:rPr lang="tr-TR" sz="2000" dirty="0" smtClean="0"/>
              <a:t>Veri doğrulama, kullanıcı girdisinin temiz, doğru ve yararlı olmasını sağlayan işlemdir.</a:t>
            </a:r>
            <a:br>
              <a:rPr lang="tr-TR" sz="2000" dirty="0" smtClean="0"/>
            </a:br>
            <a:r>
              <a:rPr lang="tr-TR" sz="2000" dirty="0" smtClean="0"/>
              <a:t/>
            </a:r>
            <a:br>
              <a:rPr lang="tr-TR" sz="2000" dirty="0" smtClean="0"/>
            </a:br>
            <a:r>
              <a:rPr lang="tr-TR" sz="2000" dirty="0" smtClean="0"/>
              <a:t>Tipik doğrulama görevleri şunlardır:</a:t>
            </a:r>
            <a:br>
              <a:rPr lang="tr-TR" sz="2000" dirty="0" smtClean="0"/>
            </a:br>
            <a:r>
              <a:rPr lang="tr-TR" sz="2000" dirty="0" smtClean="0"/>
              <a:t/>
            </a:r>
            <a:br>
              <a:rPr lang="tr-TR" sz="2000" dirty="0" smtClean="0"/>
            </a:br>
            <a:r>
              <a:rPr lang="tr-TR" sz="2000" dirty="0" smtClean="0"/>
              <a:t>     kullanıcı gerekli tüm alanları doldurdu mu?</a:t>
            </a:r>
            <a:br>
              <a:rPr lang="tr-TR" sz="2000" dirty="0" smtClean="0"/>
            </a:br>
            <a:r>
              <a:rPr lang="tr-TR" sz="2000" dirty="0" smtClean="0"/>
              <a:t>     kullanıcı geçerli bir tarih girdi mi?</a:t>
            </a:r>
            <a:br>
              <a:rPr lang="tr-TR" sz="2000" dirty="0" smtClean="0"/>
            </a:br>
            <a:r>
              <a:rPr lang="tr-TR" sz="2000" dirty="0" smtClean="0"/>
              <a:t>     kullanıcı sayısal bir alanda metin girdi mi?</a:t>
            </a:r>
            <a:br>
              <a:rPr lang="tr-TR" sz="2000" dirty="0" smtClean="0"/>
            </a:br>
            <a:r>
              <a:rPr lang="tr-TR" sz="2000" dirty="0" smtClean="0"/>
              <a:t/>
            </a:r>
            <a:br>
              <a:rPr lang="tr-TR" sz="2000" dirty="0" smtClean="0"/>
            </a:b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357166"/>
            <a:ext cx="9601200" cy="690546"/>
          </a:xfrm>
        </p:spPr>
        <p:txBody>
          <a:bodyPr/>
          <a:lstStyle/>
          <a:p>
            <a:r>
              <a:rPr lang="tr-TR" dirty="0" smtClean="0"/>
              <a:t>JavaScript Keywords</a:t>
            </a:r>
            <a:endParaRPr lang="tr-TR" dirty="0"/>
          </a:p>
        </p:txBody>
      </p:sp>
      <p:graphicFrame>
        <p:nvGraphicFramePr>
          <p:cNvPr id="4" name="3 İçerik Yer Tutucusu"/>
          <p:cNvGraphicFramePr>
            <a:graphicFrameLocks noGrp="1"/>
          </p:cNvGraphicFramePr>
          <p:nvPr>
            <p:ph idx="1"/>
          </p:nvPr>
        </p:nvGraphicFramePr>
        <p:xfrm>
          <a:off x="236496" y="1357296"/>
          <a:ext cx="11715834" cy="5286414"/>
        </p:xfrm>
        <a:graphic>
          <a:graphicData uri="http://schemas.openxmlformats.org/drawingml/2006/table">
            <a:tbl>
              <a:tblPr firstRow="1" bandRow="1">
                <a:tableStyleId>{68D230F3-CF80-4859-8CE7-A43EE81993B5}</a:tableStyleId>
              </a:tblPr>
              <a:tblGrid>
                <a:gridCol w="3000396">
                  <a:extLst>
                    <a:ext uri="{9D8B030D-6E8A-4147-A177-3AD203B41FA5}">
                      <a16:colId xmlns="" xmlns:a16="http://schemas.microsoft.com/office/drawing/2014/main" val="20000"/>
                    </a:ext>
                  </a:extLst>
                </a:gridCol>
                <a:gridCol w="8715438">
                  <a:extLst>
                    <a:ext uri="{9D8B030D-6E8A-4147-A177-3AD203B41FA5}">
                      <a16:colId xmlns="" xmlns:a16="http://schemas.microsoft.com/office/drawing/2014/main" val="20001"/>
                    </a:ext>
                  </a:extLst>
                </a:gridCol>
              </a:tblGrid>
              <a:tr h="755202">
                <a:tc>
                  <a:txBody>
                    <a:bodyPr/>
                    <a:lstStyle/>
                    <a:p>
                      <a:r>
                        <a:rPr lang="tr-TR" dirty="0"/>
                        <a:t>Keyword</a:t>
                      </a:r>
                    </a:p>
                  </a:txBody>
                  <a:tcPr anchor="ctr"/>
                </a:tc>
                <a:tc>
                  <a:txBody>
                    <a:bodyPr/>
                    <a:lstStyle/>
                    <a:p>
                      <a:r>
                        <a:rPr lang="tr-TR" dirty="0"/>
                        <a:t>Description</a:t>
                      </a:r>
                    </a:p>
                  </a:txBody>
                  <a:tcPr anchor="ctr"/>
                </a:tc>
                <a:extLst>
                  <a:ext uri="{0D108BD9-81ED-4DB2-BD59-A6C34878D82A}">
                    <a16:rowId xmlns="" xmlns:a16="http://schemas.microsoft.com/office/drawing/2014/main" val="10000"/>
                  </a:ext>
                </a:extLst>
              </a:tr>
              <a:tr h="755202">
                <a:tc>
                  <a:txBody>
                    <a:bodyPr/>
                    <a:lstStyle/>
                    <a:p>
                      <a:r>
                        <a:rPr lang="tr-TR" dirty="0"/>
                        <a:t>break</a:t>
                      </a:r>
                    </a:p>
                  </a:txBody>
                  <a:tcPr anchor="ctr"/>
                </a:tc>
                <a:tc>
                  <a:txBody>
                    <a:bodyPr/>
                    <a:lstStyle/>
                    <a:p>
                      <a:r>
                        <a:rPr lang="tr-TR" dirty="0" smtClean="0"/>
                        <a:t>Bir anahtarı veya döngüyü sonlandırır</a:t>
                      </a:r>
                      <a:endParaRPr lang="en-US" dirty="0"/>
                    </a:p>
                  </a:txBody>
                  <a:tcPr anchor="ctr"/>
                </a:tc>
                <a:extLst>
                  <a:ext uri="{0D108BD9-81ED-4DB2-BD59-A6C34878D82A}">
                    <a16:rowId xmlns="" xmlns:a16="http://schemas.microsoft.com/office/drawing/2014/main" val="10001"/>
                  </a:ext>
                </a:extLst>
              </a:tr>
              <a:tr h="755202">
                <a:tc>
                  <a:txBody>
                    <a:bodyPr/>
                    <a:lstStyle/>
                    <a:p>
                      <a:r>
                        <a:rPr lang="tr-TR" dirty="0"/>
                        <a:t>continue</a:t>
                      </a:r>
                    </a:p>
                  </a:txBody>
                  <a:tcPr anchor="ctr"/>
                </a:tc>
                <a:tc>
                  <a:txBody>
                    <a:bodyPr/>
                    <a:lstStyle/>
                    <a:p>
                      <a:r>
                        <a:rPr lang="tr-TR" dirty="0" smtClean="0"/>
                        <a:t>Bir döngüden atlar ve en üstten başlar</a:t>
                      </a:r>
                      <a:endParaRPr lang="en-US" dirty="0"/>
                    </a:p>
                  </a:txBody>
                  <a:tcPr anchor="ctr"/>
                </a:tc>
                <a:extLst>
                  <a:ext uri="{0D108BD9-81ED-4DB2-BD59-A6C34878D82A}">
                    <a16:rowId xmlns="" xmlns:a16="http://schemas.microsoft.com/office/drawing/2014/main" val="10002"/>
                  </a:ext>
                </a:extLst>
              </a:tr>
              <a:tr h="755202">
                <a:tc>
                  <a:txBody>
                    <a:bodyPr/>
                    <a:lstStyle/>
                    <a:p>
                      <a:r>
                        <a:rPr lang="tr-TR" dirty="0"/>
                        <a:t>debugger</a:t>
                      </a:r>
                    </a:p>
                  </a:txBody>
                  <a:tcPr anchor="ctr"/>
                </a:tc>
                <a:tc>
                  <a:txBody>
                    <a:bodyPr/>
                    <a:lstStyle/>
                    <a:p>
                      <a:r>
                        <a:rPr lang="tr-TR" dirty="0" smtClean="0"/>
                        <a:t>JavaScript'in yürütülmesini durdurur ve hata ayıklama işlevi (varsa) çağırır</a:t>
                      </a:r>
                      <a:endParaRPr lang="en-US" dirty="0"/>
                    </a:p>
                  </a:txBody>
                  <a:tcPr anchor="ctr"/>
                </a:tc>
                <a:extLst>
                  <a:ext uri="{0D108BD9-81ED-4DB2-BD59-A6C34878D82A}">
                    <a16:rowId xmlns="" xmlns:a16="http://schemas.microsoft.com/office/drawing/2014/main" val="10003"/>
                  </a:ext>
                </a:extLst>
              </a:tr>
              <a:tr h="755202">
                <a:tc>
                  <a:txBody>
                    <a:bodyPr/>
                    <a:lstStyle/>
                    <a:p>
                      <a:r>
                        <a:rPr lang="tr-TR" dirty="0"/>
                        <a:t>do ... while</a:t>
                      </a:r>
                    </a:p>
                  </a:txBody>
                  <a:tcPr anchor="ctr"/>
                </a:tc>
                <a:tc>
                  <a:txBody>
                    <a:bodyPr/>
                    <a:lstStyle/>
                    <a:p>
                      <a:r>
                        <a:rPr lang="tr-TR" dirty="0" smtClean="0"/>
                        <a:t>Bir koşul geçerliyken, kod bloğunu çalıştırır ve bloğu koşul geçersiz kalıncaya kadar tekrarlar.</a:t>
                      </a:r>
                      <a:endParaRPr lang="en-US" dirty="0"/>
                    </a:p>
                  </a:txBody>
                  <a:tcPr anchor="ctr"/>
                </a:tc>
                <a:extLst>
                  <a:ext uri="{0D108BD9-81ED-4DB2-BD59-A6C34878D82A}">
                    <a16:rowId xmlns="" xmlns:a16="http://schemas.microsoft.com/office/drawing/2014/main" val="10004"/>
                  </a:ext>
                </a:extLst>
              </a:tr>
              <a:tr h="755202">
                <a:tc>
                  <a:txBody>
                    <a:bodyPr/>
                    <a:lstStyle/>
                    <a:p>
                      <a:r>
                        <a:rPr lang="tr-TR" dirty="0"/>
                        <a:t>for</a:t>
                      </a:r>
                    </a:p>
                  </a:txBody>
                  <a:tcPr anchor="ctr"/>
                </a:tc>
                <a:tc>
                  <a:txBody>
                    <a:bodyPr/>
                    <a:lstStyle/>
                    <a:p>
                      <a:r>
                        <a:rPr lang="tr-TR" dirty="0" smtClean="0"/>
                        <a:t>Koşullar doğru olduğu sürece, yürütülecek kodlar</a:t>
                      </a:r>
                      <a:r>
                        <a:rPr lang="tr-TR" baseline="0" dirty="0" smtClean="0"/>
                        <a:t> </a:t>
                      </a:r>
                      <a:r>
                        <a:rPr lang="tr-TR" dirty="0" smtClean="0"/>
                        <a:t>bloğunu çalıştırır</a:t>
                      </a:r>
                      <a:endParaRPr lang="en-US" dirty="0"/>
                    </a:p>
                  </a:txBody>
                  <a:tcPr anchor="ctr"/>
                </a:tc>
                <a:extLst>
                  <a:ext uri="{0D108BD9-81ED-4DB2-BD59-A6C34878D82A}">
                    <a16:rowId xmlns="" xmlns:a16="http://schemas.microsoft.com/office/drawing/2014/main" val="10005"/>
                  </a:ext>
                </a:extLst>
              </a:tr>
              <a:tr h="755202">
                <a:tc>
                  <a:txBody>
                    <a:bodyPr/>
                    <a:lstStyle/>
                    <a:p>
                      <a:r>
                        <a:rPr lang="tr-TR" dirty="0"/>
                        <a:t>function</a:t>
                      </a:r>
                    </a:p>
                  </a:txBody>
                  <a:tcPr anchor="ctr"/>
                </a:tc>
                <a:tc>
                  <a:txBody>
                    <a:bodyPr/>
                    <a:lstStyle/>
                    <a:p>
                      <a:r>
                        <a:rPr lang="tr-TR" dirty="0" smtClean="0"/>
                        <a:t>Bir fonksiyon bildirimi yapar</a:t>
                      </a:r>
                      <a:endParaRPr lang="tr-TR" dirty="0"/>
                    </a:p>
                  </a:txBody>
                  <a:tcPr anchor="ctr"/>
                </a:tc>
                <a:extLst>
                  <a:ext uri="{0D108BD9-81ED-4DB2-BD59-A6C34878D82A}">
                    <a16:rowId xmlns=""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142852"/>
            <a:ext cx="9601200" cy="547670"/>
          </a:xfrm>
        </p:spPr>
        <p:txBody>
          <a:bodyPr>
            <a:normAutofit fontScale="90000"/>
          </a:bodyPr>
          <a:lstStyle/>
          <a:p>
            <a:r>
              <a:rPr lang="tr-TR" dirty="0" smtClean="0"/>
              <a:t>JavaScript Form Validation</a:t>
            </a:r>
            <a:endParaRPr lang="tr-TR" dirty="0"/>
          </a:p>
        </p:txBody>
      </p:sp>
      <p:sp>
        <p:nvSpPr>
          <p:cNvPr id="3" name="2 İçerik Yer Tutucusu"/>
          <p:cNvSpPr>
            <a:spLocks noGrp="1"/>
          </p:cNvSpPr>
          <p:nvPr>
            <p:ph idx="1"/>
          </p:nvPr>
        </p:nvSpPr>
        <p:spPr>
          <a:xfrm>
            <a:off x="307934" y="928670"/>
            <a:ext cx="11572956" cy="5643602"/>
          </a:xfrm>
        </p:spPr>
        <p:txBody>
          <a:bodyPr>
            <a:normAutofit/>
          </a:bodyPr>
          <a:lstStyle/>
          <a:p>
            <a:r>
              <a:rPr lang="tr-TR" sz="2000" dirty="0" smtClean="0"/>
              <a:t>Çoğu zaman, veri doğrulamasının amacı doğru kullanıcı girişi sağlamaktır.</a:t>
            </a:r>
          </a:p>
          <a:p>
            <a:r>
              <a:rPr lang="tr-TR" sz="2000" dirty="0" smtClean="0"/>
              <a:t>Doğrulama, birçok farklı yöntemle tanımlanabilir ve birçok farklı şekilde dağıtılabilir.</a:t>
            </a:r>
          </a:p>
          <a:p>
            <a:r>
              <a:rPr lang="tr-TR" sz="2000" dirty="0" smtClean="0"/>
              <a:t>Sunucu tarafı doğrulaması, sunucuya bir giriş gönderildikten sonra bir web sunucusu tarafından gerçekleştirilir.</a:t>
            </a:r>
          </a:p>
          <a:p>
            <a:r>
              <a:rPr lang="tr-TR" sz="2000" dirty="0" smtClean="0"/>
              <a:t>İstemci tarafında doğrulama, girdi bir web sunucusuna gönderilmeden önce bir web tarayıcısı tarafından gerçekleştirilir. </a:t>
            </a:r>
          </a:p>
          <a:p>
            <a:pPr>
              <a:buNone/>
            </a:pPr>
            <a:r>
              <a:rPr lang="tr-TR" sz="2800" dirty="0" smtClean="0"/>
              <a:t>JavaScript Validation API</a:t>
            </a:r>
          </a:p>
          <a:p>
            <a:r>
              <a:rPr lang="en-US" sz="2000" dirty="0" smtClean="0"/>
              <a:t>checkValidity()</a:t>
            </a:r>
            <a:r>
              <a:rPr lang="tr-TR" sz="2000" dirty="0" smtClean="0"/>
              <a:t> =</a:t>
            </a:r>
            <a:r>
              <a:rPr lang="en-US" sz="2000" dirty="0" smtClean="0"/>
              <a:t> </a:t>
            </a:r>
            <a:r>
              <a:rPr lang="tr-TR" sz="2000" dirty="0" smtClean="0"/>
              <a:t>Bir input elemanı geçerli veri içeriyorsa true değerini döndürür</a:t>
            </a:r>
          </a:p>
          <a:p>
            <a:r>
              <a:rPr lang="en-US" sz="2000" dirty="0" smtClean="0"/>
              <a:t>setCustomValidity()</a:t>
            </a:r>
            <a:r>
              <a:rPr lang="tr-TR" sz="2000" dirty="0" smtClean="0"/>
              <a:t> = Bir input elemanının validationMessage özelliğini ayarlar. </a:t>
            </a:r>
            <a:br>
              <a:rPr lang="tr-TR" sz="2000" dirty="0" smtClean="0"/>
            </a:br>
            <a:r>
              <a:rPr lang="tr-TR" sz="2000" dirty="0" smtClean="0"/>
              <a:t/>
            </a:r>
            <a:br>
              <a:rPr lang="tr-TR" sz="2000" dirty="0" smtClean="0"/>
            </a:b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9601200" cy="476232"/>
          </a:xfrm>
        </p:spPr>
        <p:txBody>
          <a:bodyPr>
            <a:normAutofit fontScale="90000"/>
          </a:bodyPr>
          <a:lstStyle/>
          <a:p>
            <a:r>
              <a:rPr lang="tr-TR" dirty="0" smtClean="0"/>
              <a:t>JavaScript Validation API</a:t>
            </a:r>
            <a:endParaRPr lang="tr-TR" dirty="0"/>
          </a:p>
        </p:txBody>
      </p:sp>
      <p:graphicFrame>
        <p:nvGraphicFramePr>
          <p:cNvPr id="4" name="3 İçerik Yer Tutucusu"/>
          <p:cNvGraphicFramePr>
            <a:graphicFrameLocks noGrp="1"/>
          </p:cNvGraphicFramePr>
          <p:nvPr>
            <p:ph idx="1"/>
          </p:nvPr>
        </p:nvGraphicFramePr>
        <p:xfrm>
          <a:off x="379372" y="928670"/>
          <a:ext cx="11358642" cy="1483360"/>
        </p:xfrm>
        <a:graphic>
          <a:graphicData uri="http://schemas.openxmlformats.org/drawingml/2006/table">
            <a:tbl>
              <a:tblPr firstRow="1" bandRow="1">
                <a:tableStyleId>{68D230F3-CF80-4859-8CE7-A43EE81993B5}</a:tableStyleId>
              </a:tblPr>
              <a:tblGrid>
                <a:gridCol w="2571768">
                  <a:extLst>
                    <a:ext uri="{9D8B030D-6E8A-4147-A177-3AD203B41FA5}">
                      <a16:colId xmlns="" xmlns:a16="http://schemas.microsoft.com/office/drawing/2014/main" val="20000"/>
                    </a:ext>
                  </a:extLst>
                </a:gridCol>
                <a:gridCol w="8786874">
                  <a:extLst>
                    <a:ext uri="{9D8B030D-6E8A-4147-A177-3AD203B41FA5}">
                      <a16:colId xmlns="" xmlns:a16="http://schemas.microsoft.com/office/drawing/2014/main" val="20001"/>
                    </a:ext>
                  </a:extLst>
                </a:gridCol>
              </a:tblGrid>
              <a:tr h="370840">
                <a:tc>
                  <a:txBody>
                    <a:bodyPr/>
                    <a:lstStyle/>
                    <a:p>
                      <a:r>
                        <a:rPr lang="tr-TR" b="0" dirty="0"/>
                        <a:t>Property</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370840">
                <a:tc>
                  <a:txBody>
                    <a:bodyPr/>
                    <a:lstStyle/>
                    <a:p>
                      <a:r>
                        <a:rPr lang="tr-TR" dirty="0"/>
                        <a:t>validity</a:t>
                      </a:r>
                    </a:p>
                  </a:txBody>
                  <a:tcPr anchor="ctr"/>
                </a:tc>
                <a:tc>
                  <a:txBody>
                    <a:bodyPr/>
                    <a:lstStyle/>
                    <a:p>
                      <a:r>
                        <a:rPr lang="tr-TR" dirty="0" smtClean="0"/>
                        <a:t>Bir input elemanının geçerliliği ile ilgili boolean özelliklerini içerir.</a:t>
                      </a:r>
                      <a:endParaRPr lang="en-US" dirty="0"/>
                    </a:p>
                  </a:txBody>
                  <a:tcPr anchor="ctr"/>
                </a:tc>
                <a:extLst>
                  <a:ext uri="{0D108BD9-81ED-4DB2-BD59-A6C34878D82A}">
                    <a16:rowId xmlns="" xmlns:a16="http://schemas.microsoft.com/office/drawing/2014/main" val="10001"/>
                  </a:ext>
                </a:extLst>
              </a:tr>
              <a:tr h="370840">
                <a:tc>
                  <a:txBody>
                    <a:bodyPr/>
                    <a:lstStyle/>
                    <a:p>
                      <a:r>
                        <a:rPr lang="tr-TR" dirty="0"/>
                        <a:t>validationMessage</a:t>
                      </a:r>
                    </a:p>
                  </a:txBody>
                  <a:tcPr anchor="ctr"/>
                </a:tc>
                <a:tc>
                  <a:txBody>
                    <a:bodyPr/>
                    <a:lstStyle/>
                    <a:p>
                      <a:r>
                        <a:rPr lang="tr-TR" dirty="0" smtClean="0"/>
                        <a:t>Geçerlik yanlış olduğunda bir tarayıcının görüntüleneceği mesajı içerir.</a:t>
                      </a:r>
                      <a:endParaRPr lang="en-US" dirty="0"/>
                    </a:p>
                  </a:txBody>
                  <a:tcPr anchor="ctr"/>
                </a:tc>
                <a:extLst>
                  <a:ext uri="{0D108BD9-81ED-4DB2-BD59-A6C34878D82A}">
                    <a16:rowId xmlns="" xmlns:a16="http://schemas.microsoft.com/office/drawing/2014/main" val="10002"/>
                  </a:ext>
                </a:extLst>
              </a:tr>
              <a:tr h="370840">
                <a:tc>
                  <a:txBody>
                    <a:bodyPr/>
                    <a:lstStyle/>
                    <a:p>
                      <a:r>
                        <a:rPr lang="tr-TR" dirty="0"/>
                        <a:t>willValidate</a:t>
                      </a:r>
                    </a:p>
                  </a:txBody>
                  <a:tcPr anchor="ctr"/>
                </a:tc>
                <a:tc>
                  <a:txBody>
                    <a:bodyPr/>
                    <a:lstStyle/>
                    <a:p>
                      <a:r>
                        <a:rPr lang="tr-TR" dirty="0" smtClean="0"/>
                        <a:t>Bir input elemanının onaylanıp onaylanmayacağını belirtir.</a:t>
                      </a:r>
                      <a:endParaRPr lang="en-US" dirty="0"/>
                    </a:p>
                  </a:txBody>
                  <a:tcPr anchor="ctr"/>
                </a:tc>
                <a:extLst>
                  <a:ext uri="{0D108BD9-81ED-4DB2-BD59-A6C34878D82A}">
                    <a16:rowId xmlns="" xmlns:a16="http://schemas.microsoft.com/office/drawing/2014/main" val="10003"/>
                  </a:ext>
                </a:extLst>
              </a:tr>
            </a:tbl>
          </a:graphicData>
        </a:graphic>
      </p:graphicFrame>
      <p:graphicFrame>
        <p:nvGraphicFramePr>
          <p:cNvPr id="5" name="3 İçerik Yer Tutucusu"/>
          <p:cNvGraphicFramePr>
            <a:graphicFrameLocks/>
          </p:cNvGraphicFramePr>
          <p:nvPr>
            <p:extLst>
              <p:ext uri="{D42A27DB-BD31-4B8C-83A1-F6EECF244321}">
                <p14:modId xmlns:p14="http://schemas.microsoft.com/office/powerpoint/2010/main" val="1042860159"/>
              </p:ext>
            </p:extLst>
          </p:nvPr>
        </p:nvGraphicFramePr>
        <p:xfrm>
          <a:off x="450810" y="2786058"/>
          <a:ext cx="11358642" cy="3708400"/>
        </p:xfrm>
        <a:graphic>
          <a:graphicData uri="http://schemas.openxmlformats.org/drawingml/2006/table">
            <a:tbl>
              <a:tblPr firstRow="1" bandRow="1">
                <a:tableStyleId>{68D230F3-CF80-4859-8CE7-A43EE81993B5}</a:tableStyleId>
              </a:tblPr>
              <a:tblGrid>
                <a:gridCol w="2571768">
                  <a:extLst>
                    <a:ext uri="{9D8B030D-6E8A-4147-A177-3AD203B41FA5}">
                      <a16:colId xmlns="" xmlns:a16="http://schemas.microsoft.com/office/drawing/2014/main" val="20000"/>
                    </a:ext>
                  </a:extLst>
                </a:gridCol>
                <a:gridCol w="8786874">
                  <a:extLst>
                    <a:ext uri="{9D8B030D-6E8A-4147-A177-3AD203B41FA5}">
                      <a16:colId xmlns="" xmlns:a16="http://schemas.microsoft.com/office/drawing/2014/main" val="20001"/>
                    </a:ext>
                  </a:extLst>
                </a:gridCol>
              </a:tblGrid>
              <a:tr h="370840">
                <a:tc>
                  <a:txBody>
                    <a:bodyPr/>
                    <a:lstStyle/>
                    <a:p>
                      <a:r>
                        <a:rPr lang="tr-TR" b="0" dirty="0"/>
                        <a:t>Property</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370840">
                <a:tc>
                  <a:txBody>
                    <a:bodyPr/>
                    <a:lstStyle/>
                    <a:p>
                      <a:r>
                        <a:rPr lang="tr-TR" dirty="0"/>
                        <a:t>customError</a:t>
                      </a:r>
                    </a:p>
                  </a:txBody>
                  <a:tcPr anchor="ctr"/>
                </a:tc>
                <a:tc>
                  <a:txBody>
                    <a:bodyPr/>
                    <a:lstStyle/>
                    <a:p>
                      <a:r>
                        <a:rPr lang="tr-TR" dirty="0" smtClean="0"/>
                        <a:t>Özel geçerlilik mesajı ayarlanmışsa, true olarak döner.</a:t>
                      </a:r>
                      <a:endParaRPr lang="en-US" dirty="0"/>
                    </a:p>
                  </a:txBody>
                  <a:tcPr anchor="ctr"/>
                </a:tc>
                <a:extLst>
                  <a:ext uri="{0D108BD9-81ED-4DB2-BD59-A6C34878D82A}">
                    <a16:rowId xmlns="" xmlns:a16="http://schemas.microsoft.com/office/drawing/2014/main" val="10001"/>
                  </a:ext>
                </a:extLst>
              </a:tr>
              <a:tr h="370840">
                <a:tc>
                  <a:txBody>
                    <a:bodyPr/>
                    <a:lstStyle/>
                    <a:p>
                      <a:r>
                        <a:rPr lang="tr-TR" dirty="0"/>
                        <a:t>patternMismatch</a:t>
                      </a:r>
                    </a:p>
                  </a:txBody>
                  <a:tcPr anchor="ctr"/>
                </a:tc>
                <a:tc>
                  <a:txBody>
                    <a:bodyPr/>
                    <a:lstStyle/>
                    <a:p>
                      <a:r>
                        <a:rPr lang="tr-TR" dirty="0" smtClean="0"/>
                        <a:t>Bir elementin değeri pattern özniteliğiyle eşleşmiyorsa, true olarak döner</a:t>
                      </a:r>
                      <a:endParaRPr lang="en-US" dirty="0"/>
                    </a:p>
                  </a:txBody>
                  <a:tcPr anchor="ctr"/>
                </a:tc>
                <a:extLst>
                  <a:ext uri="{0D108BD9-81ED-4DB2-BD59-A6C34878D82A}">
                    <a16:rowId xmlns="" xmlns:a16="http://schemas.microsoft.com/office/drawing/2014/main" val="10002"/>
                  </a:ext>
                </a:extLst>
              </a:tr>
              <a:tr h="370840">
                <a:tc>
                  <a:txBody>
                    <a:bodyPr/>
                    <a:lstStyle/>
                    <a:p>
                      <a:r>
                        <a:rPr lang="tr-TR" dirty="0"/>
                        <a:t>rangeOverflow</a:t>
                      </a:r>
                    </a:p>
                  </a:txBody>
                  <a:tcPr anchor="ctr"/>
                </a:tc>
                <a:tc>
                  <a:txBody>
                    <a:bodyPr/>
                    <a:lstStyle/>
                    <a:p>
                      <a:r>
                        <a:rPr lang="tr-TR" dirty="0" smtClean="0"/>
                        <a:t>Bir elementin değeri max özniteliğinden büyükse, true olarak döner.</a:t>
                      </a:r>
                      <a:endParaRPr lang="en-US" dirty="0"/>
                    </a:p>
                  </a:txBody>
                  <a:tcPr anchor="ctr"/>
                </a:tc>
                <a:extLst>
                  <a:ext uri="{0D108BD9-81ED-4DB2-BD59-A6C34878D82A}">
                    <a16:rowId xmlns="" xmlns:a16="http://schemas.microsoft.com/office/drawing/2014/main" val="10003"/>
                  </a:ext>
                </a:extLst>
              </a:tr>
              <a:tr h="370840">
                <a:tc>
                  <a:txBody>
                    <a:bodyPr/>
                    <a:lstStyle/>
                    <a:p>
                      <a:r>
                        <a:rPr lang="tr-TR" dirty="0"/>
                        <a:t>rangeUnderflow</a:t>
                      </a:r>
                    </a:p>
                  </a:txBody>
                  <a:tcPr anchor="ctr"/>
                </a:tc>
                <a:tc>
                  <a:txBody>
                    <a:bodyPr/>
                    <a:lstStyle/>
                    <a:p>
                      <a:r>
                        <a:rPr lang="tr-TR" dirty="0" smtClean="0"/>
                        <a:t>Bir elementin değeri min özniteliğinden küçükse, true olarak döner.</a:t>
                      </a:r>
                      <a:endParaRPr lang="en-US" dirty="0"/>
                    </a:p>
                  </a:txBody>
                  <a:tcPr anchor="ctr"/>
                </a:tc>
                <a:extLst>
                  <a:ext uri="{0D108BD9-81ED-4DB2-BD59-A6C34878D82A}">
                    <a16:rowId xmlns="" xmlns:a16="http://schemas.microsoft.com/office/drawing/2014/main" val="10004"/>
                  </a:ext>
                </a:extLst>
              </a:tr>
              <a:tr h="370840">
                <a:tc>
                  <a:txBody>
                    <a:bodyPr/>
                    <a:lstStyle/>
                    <a:p>
                      <a:r>
                        <a:rPr lang="tr-TR" dirty="0"/>
                        <a:t>stepMismatch</a:t>
                      </a:r>
                    </a:p>
                  </a:txBody>
                  <a:tcPr anchor="ctr"/>
                </a:tc>
                <a:tc>
                  <a:txBody>
                    <a:bodyPr/>
                    <a:lstStyle/>
                    <a:p>
                      <a:r>
                        <a:rPr lang="tr-TR" dirty="0" smtClean="0"/>
                        <a:t>Bir elementin değeri</a:t>
                      </a:r>
                      <a:r>
                        <a:rPr lang="tr-TR" smtClean="0"/>
                        <a:t>, step </a:t>
                      </a:r>
                      <a:r>
                        <a:rPr lang="tr-TR" dirty="0" smtClean="0"/>
                        <a:t>özniteliği başına geçersiz ise, true olarak döner.</a:t>
                      </a:r>
                      <a:endParaRPr lang="en-US" dirty="0"/>
                    </a:p>
                  </a:txBody>
                  <a:tcPr anchor="ctr"/>
                </a:tc>
                <a:extLst>
                  <a:ext uri="{0D108BD9-81ED-4DB2-BD59-A6C34878D82A}">
                    <a16:rowId xmlns="" xmlns:a16="http://schemas.microsoft.com/office/drawing/2014/main" val="10005"/>
                  </a:ext>
                </a:extLst>
              </a:tr>
              <a:tr h="370840">
                <a:tc>
                  <a:txBody>
                    <a:bodyPr/>
                    <a:lstStyle/>
                    <a:p>
                      <a:r>
                        <a:rPr lang="tr-TR" dirty="0"/>
                        <a:t>tooLong</a:t>
                      </a:r>
                    </a:p>
                  </a:txBody>
                  <a:tcPr anchor="ctr"/>
                </a:tc>
                <a:tc>
                  <a:txBody>
                    <a:bodyPr/>
                    <a:lstStyle/>
                    <a:p>
                      <a:r>
                        <a:rPr lang="tr-TR" dirty="0" smtClean="0"/>
                        <a:t>Bir elementin değeri maxLength özniteliğini aşarsa true olarak döner.</a:t>
                      </a:r>
                      <a:endParaRPr lang="en-US" dirty="0"/>
                    </a:p>
                  </a:txBody>
                  <a:tcPr anchor="ctr"/>
                </a:tc>
                <a:extLst>
                  <a:ext uri="{0D108BD9-81ED-4DB2-BD59-A6C34878D82A}">
                    <a16:rowId xmlns="" xmlns:a16="http://schemas.microsoft.com/office/drawing/2014/main" val="10006"/>
                  </a:ext>
                </a:extLst>
              </a:tr>
              <a:tr h="370840">
                <a:tc>
                  <a:txBody>
                    <a:bodyPr/>
                    <a:lstStyle/>
                    <a:p>
                      <a:r>
                        <a:rPr lang="tr-TR" dirty="0"/>
                        <a:t>typeMismatch</a:t>
                      </a:r>
                    </a:p>
                  </a:txBody>
                  <a:tcPr anchor="ctr"/>
                </a:tc>
                <a:tc>
                  <a:txBody>
                    <a:bodyPr/>
                    <a:lstStyle/>
                    <a:p>
                      <a:r>
                        <a:rPr lang="tr-TR" dirty="0" smtClean="0"/>
                        <a:t>Bir elementin değeri, type özniteliğine göre geçersiz ise, true olarak döner.</a:t>
                      </a:r>
                      <a:endParaRPr lang="en-US" dirty="0"/>
                    </a:p>
                  </a:txBody>
                  <a:tcPr anchor="ctr"/>
                </a:tc>
                <a:extLst>
                  <a:ext uri="{0D108BD9-81ED-4DB2-BD59-A6C34878D82A}">
                    <a16:rowId xmlns="" xmlns:a16="http://schemas.microsoft.com/office/drawing/2014/main" val="10007"/>
                  </a:ext>
                </a:extLst>
              </a:tr>
              <a:tr h="370840">
                <a:tc>
                  <a:txBody>
                    <a:bodyPr/>
                    <a:lstStyle/>
                    <a:p>
                      <a:r>
                        <a:rPr lang="tr-TR" dirty="0"/>
                        <a:t>valueMissing</a:t>
                      </a:r>
                    </a:p>
                  </a:txBody>
                  <a:tcPr anchor="ctr"/>
                </a:tc>
                <a:tc>
                  <a:txBody>
                    <a:bodyPr/>
                    <a:lstStyle/>
                    <a:p>
                      <a:r>
                        <a:rPr lang="tr-TR" dirty="0" smtClean="0"/>
                        <a:t>(required nitelikli) bir öğenin değeri yoksa, true olarak döner.</a:t>
                      </a:r>
                      <a:endParaRPr lang="en-US" dirty="0"/>
                    </a:p>
                  </a:txBody>
                  <a:tcPr anchor="ctr"/>
                </a:tc>
                <a:extLst>
                  <a:ext uri="{0D108BD9-81ED-4DB2-BD59-A6C34878D82A}">
                    <a16:rowId xmlns="" xmlns:a16="http://schemas.microsoft.com/office/drawing/2014/main" val="10008"/>
                  </a:ext>
                </a:extLst>
              </a:tr>
              <a:tr h="370840">
                <a:tc>
                  <a:txBody>
                    <a:bodyPr/>
                    <a:lstStyle/>
                    <a:p>
                      <a:r>
                        <a:rPr lang="tr-TR" dirty="0"/>
                        <a:t>valid</a:t>
                      </a:r>
                    </a:p>
                  </a:txBody>
                  <a:tcPr anchor="ctr"/>
                </a:tc>
                <a:tc>
                  <a:txBody>
                    <a:bodyPr/>
                    <a:lstStyle/>
                    <a:p>
                      <a:r>
                        <a:rPr lang="tr-TR" dirty="0" smtClean="0"/>
                        <a:t>Bir elementin değeri doğrulanır ise, true olarak döner.</a:t>
                      </a:r>
                      <a:endParaRPr lang="en-US" dirty="0"/>
                    </a:p>
                  </a:txBody>
                  <a:tcPr anchor="ctr"/>
                </a:tc>
                <a:extLst>
                  <a:ext uri="{0D108BD9-81ED-4DB2-BD59-A6C34878D82A}">
                    <a16:rowId xmlns=""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547670"/>
          </a:xfrm>
        </p:spPr>
        <p:txBody>
          <a:bodyPr>
            <a:normAutofit fontScale="90000"/>
          </a:bodyPr>
          <a:lstStyle/>
          <a:p>
            <a:r>
              <a:rPr lang="tr-TR" dirty="0" smtClean="0"/>
              <a:t>JavaScript Objects</a:t>
            </a:r>
            <a:endParaRPr lang="tr-TR" dirty="0"/>
          </a:p>
        </p:txBody>
      </p:sp>
      <p:sp>
        <p:nvSpPr>
          <p:cNvPr id="3" name="2 İçerik Yer Tutucusu"/>
          <p:cNvSpPr>
            <a:spLocks noGrp="1"/>
          </p:cNvSpPr>
          <p:nvPr>
            <p:ph idx="1"/>
          </p:nvPr>
        </p:nvSpPr>
        <p:spPr>
          <a:xfrm>
            <a:off x="307934" y="928670"/>
            <a:ext cx="11644394" cy="5643602"/>
          </a:xfrm>
        </p:spPr>
        <p:txBody>
          <a:bodyPr>
            <a:normAutofit/>
          </a:bodyPr>
          <a:lstStyle/>
          <a:p>
            <a:r>
              <a:rPr lang="tr-TR" sz="2000" dirty="0" smtClean="0"/>
              <a:t>JavaScript'te neredeyse "her şey" bir nesnedir.</a:t>
            </a:r>
            <a:br>
              <a:rPr lang="tr-TR" sz="2000" dirty="0" smtClean="0"/>
            </a:br>
            <a:r>
              <a:rPr lang="tr-TR" sz="2000" dirty="0" smtClean="0"/>
              <a:t/>
            </a:r>
            <a:br>
              <a:rPr lang="tr-TR" sz="2000" dirty="0" smtClean="0"/>
            </a:br>
            <a:r>
              <a:rPr lang="tr-TR" sz="2000" dirty="0" smtClean="0"/>
              <a:t>     Boolean nesne olabilir (new anahtar kelime ile tanımlanırsa)</a:t>
            </a:r>
            <a:br>
              <a:rPr lang="tr-TR" sz="2000" dirty="0" smtClean="0"/>
            </a:br>
            <a:r>
              <a:rPr lang="tr-TR" sz="2000" dirty="0" smtClean="0"/>
              <a:t>     Sayılar nesne olabilir (new anahtar kelime ile tanımlanırsa)</a:t>
            </a:r>
            <a:br>
              <a:rPr lang="tr-TR" sz="2000" dirty="0" smtClean="0"/>
            </a:br>
            <a:r>
              <a:rPr lang="tr-TR" sz="2000" dirty="0" smtClean="0"/>
              <a:t>     Stringler nesne olabilir (new anahtar kelime ile tanımlanırsa)</a:t>
            </a:r>
            <a:br>
              <a:rPr lang="tr-TR" sz="2000" dirty="0" smtClean="0"/>
            </a:br>
            <a:r>
              <a:rPr lang="tr-TR" sz="2000" dirty="0" smtClean="0"/>
              <a:t>     Tarihler her zaman nesnedir</a:t>
            </a:r>
            <a:br>
              <a:rPr lang="tr-TR" sz="2000" dirty="0" smtClean="0"/>
            </a:br>
            <a:r>
              <a:rPr lang="tr-TR" sz="2000" dirty="0" smtClean="0"/>
              <a:t>     Matematik her zaman nesnedir</a:t>
            </a:r>
            <a:br>
              <a:rPr lang="tr-TR" sz="2000" dirty="0" smtClean="0"/>
            </a:br>
            <a:r>
              <a:rPr lang="tr-TR" sz="2000" dirty="0" smtClean="0"/>
              <a:t>     Düzenli ifadeler her zaman nesnedir.</a:t>
            </a:r>
            <a:br>
              <a:rPr lang="tr-TR" sz="2000" dirty="0" smtClean="0"/>
            </a:br>
            <a:r>
              <a:rPr lang="tr-TR" sz="2000" dirty="0" smtClean="0"/>
              <a:t>     Arrayler her zaman nesnedir</a:t>
            </a:r>
            <a:br>
              <a:rPr lang="tr-TR" sz="2000" dirty="0" smtClean="0"/>
            </a:br>
            <a:r>
              <a:rPr lang="tr-TR" sz="2000" dirty="0" smtClean="0"/>
              <a:t>     Fonksiyonlar her zaman nesnedir</a:t>
            </a:r>
          </a:p>
          <a:p>
            <a:r>
              <a:rPr lang="tr-TR" sz="2000" dirty="0" smtClean="0"/>
              <a:t>İlkel tanımlamalar dışındaki tüm JavaScript değerleri nesnedir.</a:t>
            </a:r>
          </a:p>
          <a:p>
            <a:pPr>
              <a:buNone/>
            </a:pPr>
            <a:r>
              <a:rPr lang="tr-TR" sz="2800" dirty="0" smtClean="0"/>
              <a:t>JavaScript Primitives</a:t>
            </a:r>
          </a:p>
          <a:p>
            <a:r>
              <a:rPr lang="tr-TR" sz="2000" dirty="0" smtClean="0"/>
              <a:t>İlkel bir değer, herhangi bir özellik veya yöntem içermeyen bir değerdir.</a:t>
            </a:r>
          </a:p>
          <a:p>
            <a:r>
              <a:rPr lang="tr-TR" sz="2000" dirty="0" smtClean="0"/>
              <a:t>İlkel bir veri türü, ilkel bir değere sahip olan veridir.</a:t>
            </a:r>
          </a:p>
          <a:p>
            <a:r>
              <a:rPr lang="tr-TR" sz="2000" dirty="0" smtClean="0"/>
              <a:t>JavaScript, ilkel veri türlerinin 5 tipini tanımlar: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547670"/>
          </a:xfrm>
        </p:spPr>
        <p:txBody>
          <a:bodyPr>
            <a:normAutofit fontScale="90000"/>
          </a:bodyPr>
          <a:lstStyle/>
          <a:p>
            <a:r>
              <a:rPr lang="tr-TR" dirty="0" smtClean="0"/>
              <a:t>JavaScript Objects</a:t>
            </a:r>
            <a:endParaRPr lang="tr-TR" dirty="0"/>
          </a:p>
        </p:txBody>
      </p:sp>
      <p:sp>
        <p:nvSpPr>
          <p:cNvPr id="3" name="2 İçerik Yer Tutucusu"/>
          <p:cNvSpPr>
            <a:spLocks noGrp="1"/>
          </p:cNvSpPr>
          <p:nvPr>
            <p:ph idx="1"/>
          </p:nvPr>
        </p:nvSpPr>
        <p:spPr>
          <a:xfrm>
            <a:off x="307934" y="928670"/>
            <a:ext cx="11644394" cy="5643602"/>
          </a:xfrm>
        </p:spPr>
        <p:txBody>
          <a:bodyPr>
            <a:normAutofit/>
          </a:bodyPr>
          <a:lstStyle/>
          <a:p>
            <a:r>
              <a:rPr lang="tr-TR" sz="2000" dirty="0" smtClean="0"/>
              <a:t>s</a:t>
            </a:r>
            <a:r>
              <a:rPr lang="en-US" sz="2000" dirty="0" smtClean="0"/>
              <a:t>tring</a:t>
            </a:r>
            <a:r>
              <a:rPr lang="tr-TR" sz="2000" dirty="0" smtClean="0"/>
              <a:t>,  </a:t>
            </a:r>
            <a:r>
              <a:rPr lang="en-US" sz="2000" dirty="0" smtClean="0"/>
              <a:t>number</a:t>
            </a:r>
            <a:r>
              <a:rPr lang="tr-TR" sz="2000" dirty="0" smtClean="0"/>
              <a:t>,  </a:t>
            </a:r>
            <a:r>
              <a:rPr lang="en-US" sz="2000" dirty="0" smtClean="0"/>
              <a:t>boolean</a:t>
            </a:r>
            <a:r>
              <a:rPr lang="tr-TR" sz="2000" dirty="0" smtClean="0"/>
              <a:t>,  </a:t>
            </a:r>
            <a:r>
              <a:rPr lang="en-US" sz="2000" dirty="0" smtClean="0"/>
              <a:t>null</a:t>
            </a:r>
            <a:r>
              <a:rPr lang="tr-TR" sz="2000" dirty="0" smtClean="0"/>
              <a:t>,  </a:t>
            </a:r>
            <a:r>
              <a:rPr lang="en-US" sz="2000" dirty="0" smtClean="0"/>
              <a:t>undefined</a:t>
            </a:r>
            <a:endParaRPr lang="tr-TR" sz="2000" dirty="0" smtClean="0"/>
          </a:p>
          <a:p>
            <a:r>
              <a:rPr lang="tr-TR" sz="2000" dirty="0" smtClean="0"/>
              <a:t>İlkel değerler değişmez Mesela x = 7 ise x değerini değiştirebilirsiniz. Fakat 7 değerini değiştiremezsiniz.</a:t>
            </a:r>
            <a:endParaRPr lang="en-US" sz="2000" dirty="0" smtClean="0"/>
          </a:p>
          <a:p>
            <a:endParaRPr lang="tr-TR" sz="2000" dirty="0"/>
          </a:p>
        </p:txBody>
      </p:sp>
      <p:graphicFrame>
        <p:nvGraphicFramePr>
          <p:cNvPr id="4" name="3 İçerik Yer Tutucusu"/>
          <p:cNvGraphicFramePr>
            <a:graphicFrameLocks/>
          </p:cNvGraphicFramePr>
          <p:nvPr/>
        </p:nvGraphicFramePr>
        <p:xfrm>
          <a:off x="522248" y="2357430"/>
          <a:ext cx="10930014" cy="2595880"/>
        </p:xfrm>
        <a:graphic>
          <a:graphicData uri="http://schemas.openxmlformats.org/drawingml/2006/table">
            <a:tbl>
              <a:tblPr firstRow="1" bandRow="1">
                <a:tableStyleId>{68D230F3-CF80-4859-8CE7-A43EE81993B5}</a:tableStyleId>
              </a:tblPr>
              <a:tblGrid>
                <a:gridCol w="2428892">
                  <a:extLst>
                    <a:ext uri="{9D8B030D-6E8A-4147-A177-3AD203B41FA5}">
                      <a16:colId xmlns="" xmlns:a16="http://schemas.microsoft.com/office/drawing/2014/main" val="20000"/>
                    </a:ext>
                  </a:extLst>
                </a:gridCol>
                <a:gridCol w="8501122">
                  <a:extLst>
                    <a:ext uri="{9D8B030D-6E8A-4147-A177-3AD203B41FA5}">
                      <a16:colId xmlns="" xmlns:a16="http://schemas.microsoft.com/office/drawing/2014/main" val="20001"/>
                    </a:ext>
                  </a:extLst>
                </a:gridCol>
              </a:tblGrid>
              <a:tr h="370840">
                <a:tc>
                  <a:txBody>
                    <a:bodyPr/>
                    <a:lstStyle/>
                    <a:p>
                      <a:r>
                        <a:rPr lang="tr-TR" b="0" dirty="0"/>
                        <a:t>Value</a:t>
                      </a:r>
                    </a:p>
                  </a:txBody>
                  <a:tcPr anchor="ctr"/>
                </a:tc>
                <a:tc>
                  <a:txBody>
                    <a:bodyPr/>
                    <a:lstStyle/>
                    <a:p>
                      <a:r>
                        <a:rPr lang="tr-TR" b="0" dirty="0"/>
                        <a:t>Type</a:t>
                      </a:r>
                    </a:p>
                  </a:txBody>
                  <a:tcPr anchor="ctr"/>
                </a:tc>
                <a:extLst>
                  <a:ext uri="{0D108BD9-81ED-4DB2-BD59-A6C34878D82A}">
                    <a16:rowId xmlns="" xmlns:a16="http://schemas.microsoft.com/office/drawing/2014/main" val="10000"/>
                  </a:ext>
                </a:extLst>
              </a:tr>
              <a:tr h="370840">
                <a:tc>
                  <a:txBody>
                    <a:bodyPr/>
                    <a:lstStyle/>
                    <a:p>
                      <a:r>
                        <a:rPr lang="tr-TR" dirty="0" smtClean="0"/>
                        <a:t>“fehmiuyar.net"</a:t>
                      </a:r>
                      <a:endParaRPr lang="tr-TR" dirty="0"/>
                    </a:p>
                  </a:txBody>
                  <a:tcPr anchor="ctr"/>
                </a:tc>
                <a:tc>
                  <a:txBody>
                    <a:bodyPr/>
                    <a:lstStyle/>
                    <a:p>
                      <a:r>
                        <a:rPr lang="tr-TR" dirty="0"/>
                        <a:t>string</a:t>
                      </a:r>
                    </a:p>
                  </a:txBody>
                  <a:tcPr anchor="ctr"/>
                </a:tc>
                <a:extLst>
                  <a:ext uri="{0D108BD9-81ED-4DB2-BD59-A6C34878D82A}">
                    <a16:rowId xmlns="" xmlns:a16="http://schemas.microsoft.com/office/drawing/2014/main" val="10001"/>
                  </a:ext>
                </a:extLst>
              </a:tr>
              <a:tr h="370840">
                <a:tc>
                  <a:txBody>
                    <a:bodyPr/>
                    <a:lstStyle/>
                    <a:p>
                      <a:r>
                        <a:rPr lang="tr-TR" dirty="0"/>
                        <a:t>3.14</a:t>
                      </a:r>
                    </a:p>
                  </a:txBody>
                  <a:tcPr anchor="ctr"/>
                </a:tc>
                <a:tc>
                  <a:txBody>
                    <a:bodyPr/>
                    <a:lstStyle/>
                    <a:p>
                      <a:r>
                        <a:rPr lang="tr-TR" dirty="0"/>
                        <a:t>number</a:t>
                      </a:r>
                    </a:p>
                  </a:txBody>
                  <a:tcPr anchor="ctr"/>
                </a:tc>
                <a:extLst>
                  <a:ext uri="{0D108BD9-81ED-4DB2-BD59-A6C34878D82A}">
                    <a16:rowId xmlns="" xmlns:a16="http://schemas.microsoft.com/office/drawing/2014/main" val="10002"/>
                  </a:ext>
                </a:extLst>
              </a:tr>
              <a:tr h="370840">
                <a:tc>
                  <a:txBody>
                    <a:bodyPr/>
                    <a:lstStyle/>
                    <a:p>
                      <a:r>
                        <a:rPr lang="tr-TR" dirty="0"/>
                        <a:t>true</a:t>
                      </a:r>
                    </a:p>
                  </a:txBody>
                  <a:tcPr anchor="ctr"/>
                </a:tc>
                <a:tc>
                  <a:txBody>
                    <a:bodyPr/>
                    <a:lstStyle/>
                    <a:p>
                      <a:r>
                        <a:rPr lang="tr-TR" dirty="0"/>
                        <a:t>boolean</a:t>
                      </a:r>
                    </a:p>
                  </a:txBody>
                  <a:tcPr anchor="ctr"/>
                </a:tc>
                <a:extLst>
                  <a:ext uri="{0D108BD9-81ED-4DB2-BD59-A6C34878D82A}">
                    <a16:rowId xmlns="" xmlns:a16="http://schemas.microsoft.com/office/drawing/2014/main" val="10003"/>
                  </a:ext>
                </a:extLst>
              </a:tr>
              <a:tr h="370840">
                <a:tc>
                  <a:txBody>
                    <a:bodyPr/>
                    <a:lstStyle/>
                    <a:p>
                      <a:r>
                        <a:rPr lang="tr-TR" dirty="0"/>
                        <a:t>false</a:t>
                      </a:r>
                    </a:p>
                  </a:txBody>
                  <a:tcPr anchor="ctr"/>
                </a:tc>
                <a:tc>
                  <a:txBody>
                    <a:bodyPr/>
                    <a:lstStyle/>
                    <a:p>
                      <a:r>
                        <a:rPr lang="tr-TR" dirty="0"/>
                        <a:t>boolean</a:t>
                      </a:r>
                    </a:p>
                  </a:txBody>
                  <a:tcPr anchor="ctr"/>
                </a:tc>
                <a:extLst>
                  <a:ext uri="{0D108BD9-81ED-4DB2-BD59-A6C34878D82A}">
                    <a16:rowId xmlns="" xmlns:a16="http://schemas.microsoft.com/office/drawing/2014/main" val="10004"/>
                  </a:ext>
                </a:extLst>
              </a:tr>
              <a:tr h="370840">
                <a:tc>
                  <a:txBody>
                    <a:bodyPr/>
                    <a:lstStyle/>
                    <a:p>
                      <a:r>
                        <a:rPr lang="tr-TR" dirty="0"/>
                        <a:t>null</a:t>
                      </a:r>
                    </a:p>
                  </a:txBody>
                  <a:tcPr anchor="ctr"/>
                </a:tc>
                <a:tc>
                  <a:txBody>
                    <a:bodyPr/>
                    <a:lstStyle/>
                    <a:p>
                      <a:r>
                        <a:rPr lang="tr-TR" dirty="0"/>
                        <a:t>null (object)</a:t>
                      </a:r>
                    </a:p>
                  </a:txBody>
                  <a:tcPr anchor="ctr"/>
                </a:tc>
                <a:extLst>
                  <a:ext uri="{0D108BD9-81ED-4DB2-BD59-A6C34878D82A}">
                    <a16:rowId xmlns="" xmlns:a16="http://schemas.microsoft.com/office/drawing/2014/main" val="10005"/>
                  </a:ext>
                </a:extLst>
              </a:tr>
              <a:tr h="370840">
                <a:tc>
                  <a:txBody>
                    <a:bodyPr/>
                    <a:lstStyle/>
                    <a:p>
                      <a:r>
                        <a:rPr lang="tr-TR" dirty="0"/>
                        <a:t>undefined</a:t>
                      </a:r>
                    </a:p>
                  </a:txBody>
                  <a:tcPr anchor="ctr"/>
                </a:tc>
                <a:tc>
                  <a:txBody>
                    <a:bodyPr/>
                    <a:lstStyle/>
                    <a:p>
                      <a:r>
                        <a:rPr lang="tr-TR" dirty="0"/>
                        <a:t>undefined</a:t>
                      </a:r>
                    </a:p>
                  </a:txBody>
                  <a:tcPr anchor="ctr"/>
                </a:tc>
                <a:extLst>
                  <a:ext uri="{0D108BD9-81ED-4DB2-BD59-A6C34878D82A}">
                    <a16:rowId xmlns="" xmlns:a16="http://schemas.microsoft.com/office/drawing/2014/main" val="10006"/>
                  </a:ext>
                </a:extLst>
              </a:tr>
            </a:tbl>
          </a:graphicData>
        </a:graphic>
      </p:graphicFrame>
      <p:sp>
        <p:nvSpPr>
          <p:cNvPr id="5" name="4 Metin kutusu"/>
          <p:cNvSpPr txBox="1"/>
          <p:nvPr/>
        </p:nvSpPr>
        <p:spPr>
          <a:xfrm>
            <a:off x="522248" y="5143512"/>
            <a:ext cx="10930014" cy="461665"/>
          </a:xfrm>
          <a:prstGeom prst="rect">
            <a:avLst/>
          </a:prstGeom>
          <a:noFill/>
        </p:spPr>
        <p:txBody>
          <a:bodyPr wrap="square" rtlCol="0">
            <a:spAutoFit/>
          </a:bodyPr>
          <a:lstStyle/>
          <a:p>
            <a:r>
              <a:rPr lang="tr-TR" sz="2400" dirty="0" smtClean="0"/>
              <a:t>Nesneler değişken içeren değişkenlerdir</a:t>
            </a:r>
            <a:endParaRPr lang="tr-TR" sz="2400" dirty="0"/>
          </a:p>
        </p:txBody>
      </p:sp>
      <p:sp>
        <p:nvSpPr>
          <p:cNvPr id="6" name="5 Metin kutusu"/>
          <p:cNvSpPr txBox="1"/>
          <p:nvPr/>
        </p:nvSpPr>
        <p:spPr>
          <a:xfrm>
            <a:off x="522248" y="5715016"/>
            <a:ext cx="10932801" cy="707886"/>
          </a:xfrm>
          <a:prstGeom prst="rect">
            <a:avLst/>
          </a:prstGeom>
          <a:noFill/>
        </p:spPr>
        <p:txBody>
          <a:bodyPr wrap="none" rtlCol="0">
            <a:spAutoFit/>
          </a:bodyPr>
          <a:lstStyle/>
          <a:p>
            <a:r>
              <a:rPr lang="tr-TR" sz="2000" dirty="0" smtClean="0"/>
              <a:t>Nesneler de değişkenlerdir. Ancak nesneler birçok değer içerebilir.</a:t>
            </a:r>
            <a:br>
              <a:rPr lang="tr-TR" sz="2000" dirty="0" smtClean="0"/>
            </a:br>
            <a:r>
              <a:rPr lang="tr-TR" sz="2000" dirty="0" smtClean="0"/>
              <a:t>Değerler ad: değer çiftleri (ad ve değer iki nokta üst üste ile ayrılmış olarak) olarak yazılır</a:t>
            </a:r>
            <a:r>
              <a:rPr lang="tr-TR" dirty="0" smtClean="0"/>
              <a:t>.</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547670"/>
          </a:xfrm>
        </p:spPr>
        <p:txBody>
          <a:bodyPr>
            <a:normAutofit fontScale="90000"/>
          </a:bodyPr>
          <a:lstStyle/>
          <a:p>
            <a:r>
              <a:rPr lang="tr-TR" dirty="0" smtClean="0"/>
              <a:t>Object Properties</a:t>
            </a:r>
          </a:p>
        </p:txBody>
      </p:sp>
      <p:sp>
        <p:nvSpPr>
          <p:cNvPr id="8" name="7 İçerik Yer Tutucusu"/>
          <p:cNvSpPr>
            <a:spLocks noGrp="1"/>
          </p:cNvSpPr>
          <p:nvPr>
            <p:ph idx="1"/>
          </p:nvPr>
        </p:nvSpPr>
        <p:spPr>
          <a:xfrm>
            <a:off x="307934" y="1000108"/>
            <a:ext cx="11572956" cy="5572164"/>
          </a:xfrm>
        </p:spPr>
        <p:txBody>
          <a:bodyPr/>
          <a:lstStyle/>
          <a:p>
            <a:r>
              <a:rPr lang="tr-TR" dirty="0" smtClean="0"/>
              <a:t>JavaScript nesnelerindeki adlandırılmış değerlere özellik denir.</a:t>
            </a:r>
            <a:endParaRPr lang="tr-TR" dirty="0"/>
          </a:p>
        </p:txBody>
      </p:sp>
      <p:graphicFrame>
        <p:nvGraphicFramePr>
          <p:cNvPr id="9" name="8 Tablo"/>
          <p:cNvGraphicFramePr>
            <a:graphicFrameLocks noGrp="1"/>
          </p:cNvGraphicFramePr>
          <p:nvPr>
            <p:extLst>
              <p:ext uri="{D42A27DB-BD31-4B8C-83A1-F6EECF244321}">
                <p14:modId xmlns:p14="http://schemas.microsoft.com/office/powerpoint/2010/main" val="2228504356"/>
              </p:ext>
            </p:extLst>
          </p:nvPr>
        </p:nvGraphicFramePr>
        <p:xfrm>
          <a:off x="665124" y="1714488"/>
          <a:ext cx="8125884" cy="1854200"/>
        </p:xfrm>
        <a:graphic>
          <a:graphicData uri="http://schemas.openxmlformats.org/drawingml/2006/table">
            <a:tbl>
              <a:tblPr firstRow="1" bandRow="1">
                <a:tableStyleId>{68D230F3-CF80-4859-8CE7-A43EE81993B5}</a:tableStyleId>
              </a:tblPr>
              <a:tblGrid>
                <a:gridCol w="2143140">
                  <a:extLst>
                    <a:ext uri="{9D8B030D-6E8A-4147-A177-3AD203B41FA5}">
                      <a16:colId xmlns="" xmlns:a16="http://schemas.microsoft.com/office/drawing/2014/main" val="20000"/>
                    </a:ext>
                  </a:extLst>
                </a:gridCol>
                <a:gridCol w="5982744">
                  <a:extLst>
                    <a:ext uri="{9D8B030D-6E8A-4147-A177-3AD203B41FA5}">
                      <a16:colId xmlns="" xmlns:a16="http://schemas.microsoft.com/office/drawing/2014/main" val="20001"/>
                    </a:ext>
                  </a:extLst>
                </a:gridCol>
              </a:tblGrid>
              <a:tr h="370840">
                <a:tc>
                  <a:txBody>
                    <a:bodyPr/>
                    <a:lstStyle/>
                    <a:p>
                      <a:r>
                        <a:rPr lang="tr-TR" b="0" dirty="0"/>
                        <a:t>Property</a:t>
                      </a:r>
                    </a:p>
                  </a:txBody>
                  <a:tcPr anchor="ctr"/>
                </a:tc>
                <a:tc>
                  <a:txBody>
                    <a:bodyPr/>
                    <a:lstStyle/>
                    <a:p>
                      <a:r>
                        <a:rPr lang="tr-TR" b="0" dirty="0"/>
                        <a:t>Value</a:t>
                      </a:r>
                    </a:p>
                  </a:txBody>
                  <a:tcPr anchor="ctr"/>
                </a:tc>
                <a:extLst>
                  <a:ext uri="{0D108BD9-81ED-4DB2-BD59-A6C34878D82A}">
                    <a16:rowId xmlns="" xmlns:a16="http://schemas.microsoft.com/office/drawing/2014/main" val="10000"/>
                  </a:ext>
                </a:extLst>
              </a:tr>
              <a:tr h="370840">
                <a:tc>
                  <a:txBody>
                    <a:bodyPr/>
                    <a:lstStyle/>
                    <a:p>
                      <a:r>
                        <a:rPr lang="tr-TR" dirty="0"/>
                        <a:t>firstName</a:t>
                      </a:r>
                    </a:p>
                  </a:txBody>
                  <a:tcPr anchor="ctr"/>
                </a:tc>
                <a:tc>
                  <a:txBody>
                    <a:bodyPr/>
                    <a:lstStyle/>
                    <a:p>
                      <a:r>
                        <a:rPr lang="tr-TR" dirty="0" smtClean="0"/>
                        <a:t>Fehmi</a:t>
                      </a:r>
                      <a:endParaRPr lang="tr-TR" dirty="0"/>
                    </a:p>
                  </a:txBody>
                  <a:tcPr anchor="ctr"/>
                </a:tc>
                <a:extLst>
                  <a:ext uri="{0D108BD9-81ED-4DB2-BD59-A6C34878D82A}">
                    <a16:rowId xmlns="" xmlns:a16="http://schemas.microsoft.com/office/drawing/2014/main" val="10001"/>
                  </a:ext>
                </a:extLst>
              </a:tr>
              <a:tr h="370840">
                <a:tc>
                  <a:txBody>
                    <a:bodyPr/>
                    <a:lstStyle/>
                    <a:p>
                      <a:r>
                        <a:rPr lang="tr-TR" dirty="0"/>
                        <a:t>lastName</a:t>
                      </a:r>
                    </a:p>
                  </a:txBody>
                  <a:tcPr anchor="ctr"/>
                </a:tc>
                <a:tc>
                  <a:txBody>
                    <a:bodyPr/>
                    <a:lstStyle/>
                    <a:p>
                      <a:r>
                        <a:rPr lang="tr-TR" dirty="0" smtClean="0"/>
                        <a:t>UYAR</a:t>
                      </a:r>
                      <a:endParaRPr lang="tr-TR" dirty="0"/>
                    </a:p>
                  </a:txBody>
                  <a:tcPr anchor="ctr"/>
                </a:tc>
                <a:extLst>
                  <a:ext uri="{0D108BD9-81ED-4DB2-BD59-A6C34878D82A}">
                    <a16:rowId xmlns="" xmlns:a16="http://schemas.microsoft.com/office/drawing/2014/main" val="10002"/>
                  </a:ext>
                </a:extLst>
              </a:tr>
              <a:tr h="370840">
                <a:tc>
                  <a:txBody>
                    <a:bodyPr/>
                    <a:lstStyle/>
                    <a:p>
                      <a:r>
                        <a:rPr lang="tr-TR" dirty="0"/>
                        <a:t>age</a:t>
                      </a:r>
                    </a:p>
                  </a:txBody>
                  <a:tcPr anchor="ctr"/>
                </a:tc>
                <a:tc>
                  <a:txBody>
                    <a:bodyPr/>
                    <a:lstStyle/>
                    <a:p>
                      <a:r>
                        <a:rPr lang="tr-TR" dirty="0" smtClean="0"/>
                        <a:t>5</a:t>
                      </a:r>
                      <a:endParaRPr lang="tr-TR" dirty="0"/>
                    </a:p>
                  </a:txBody>
                  <a:tcPr anchor="ctr"/>
                </a:tc>
                <a:extLst>
                  <a:ext uri="{0D108BD9-81ED-4DB2-BD59-A6C34878D82A}">
                    <a16:rowId xmlns="" xmlns:a16="http://schemas.microsoft.com/office/drawing/2014/main" val="10003"/>
                  </a:ext>
                </a:extLst>
              </a:tr>
              <a:tr h="370840">
                <a:tc>
                  <a:txBody>
                    <a:bodyPr/>
                    <a:lstStyle/>
                    <a:p>
                      <a:r>
                        <a:rPr lang="tr-TR" dirty="0"/>
                        <a:t>eyeColor</a:t>
                      </a:r>
                    </a:p>
                  </a:txBody>
                  <a:tcPr anchor="ctr"/>
                </a:tc>
                <a:tc>
                  <a:txBody>
                    <a:bodyPr/>
                    <a:lstStyle/>
                    <a:p>
                      <a:r>
                        <a:rPr lang="tr-TR" dirty="0" smtClean="0"/>
                        <a:t>brown</a:t>
                      </a:r>
                      <a:endParaRPr lang="tr-TR" dirty="0"/>
                    </a:p>
                  </a:txBody>
                  <a:tcPr anchor="ctr"/>
                </a:tc>
                <a:extLst>
                  <a:ext uri="{0D108BD9-81ED-4DB2-BD59-A6C34878D82A}">
                    <a16:rowId xmlns="" xmlns:a16="http://schemas.microsoft.com/office/drawing/2014/main" val="10004"/>
                  </a:ext>
                </a:extLst>
              </a:tr>
            </a:tbl>
          </a:graphicData>
        </a:graphic>
      </p:graphicFrame>
      <p:sp>
        <p:nvSpPr>
          <p:cNvPr id="10" name="9 Metin kutusu"/>
          <p:cNvSpPr txBox="1"/>
          <p:nvPr/>
        </p:nvSpPr>
        <p:spPr>
          <a:xfrm>
            <a:off x="450810" y="3857628"/>
            <a:ext cx="5072098" cy="523220"/>
          </a:xfrm>
          <a:prstGeom prst="rect">
            <a:avLst/>
          </a:prstGeom>
          <a:noFill/>
        </p:spPr>
        <p:txBody>
          <a:bodyPr wrap="square" rtlCol="0">
            <a:spAutoFit/>
          </a:bodyPr>
          <a:lstStyle/>
          <a:p>
            <a:r>
              <a:rPr lang="tr-TR" sz="2800" dirty="0" smtClean="0"/>
              <a:t>Object Methods</a:t>
            </a:r>
          </a:p>
        </p:txBody>
      </p:sp>
      <p:sp>
        <p:nvSpPr>
          <p:cNvPr id="11" name="10 Metin kutusu"/>
          <p:cNvSpPr txBox="1"/>
          <p:nvPr/>
        </p:nvSpPr>
        <p:spPr>
          <a:xfrm>
            <a:off x="665124" y="4643446"/>
            <a:ext cx="8480591" cy="1631216"/>
          </a:xfrm>
          <a:prstGeom prst="rect">
            <a:avLst/>
          </a:prstGeom>
          <a:noFill/>
        </p:spPr>
        <p:txBody>
          <a:bodyPr wrap="none" rtlCol="0">
            <a:spAutoFit/>
          </a:bodyPr>
          <a:lstStyle/>
          <a:p>
            <a:r>
              <a:rPr lang="tr-TR" sz="2000" dirty="0" smtClean="0"/>
              <a:t>Metodlar , nesneler üzerinde gerçekleştirilebilecek eylemlerdir.</a:t>
            </a:r>
            <a:br>
              <a:rPr lang="tr-TR" sz="2000" dirty="0" smtClean="0"/>
            </a:br>
            <a:r>
              <a:rPr lang="tr-TR" sz="2000" dirty="0" smtClean="0"/>
              <a:t/>
            </a:r>
            <a:br>
              <a:rPr lang="tr-TR" sz="2000" dirty="0" smtClean="0"/>
            </a:br>
            <a:r>
              <a:rPr lang="tr-TR" sz="2000" dirty="0" smtClean="0"/>
              <a:t>Nesne özellikleri, ilkel değerler, diğer nesneler ve fonksiyonlar olabilir.</a:t>
            </a:r>
            <a:br>
              <a:rPr lang="tr-TR" sz="2000" dirty="0" smtClean="0"/>
            </a:br>
            <a:r>
              <a:rPr lang="tr-TR" sz="2000" dirty="0" smtClean="0"/>
              <a:t/>
            </a:r>
            <a:br>
              <a:rPr lang="tr-TR" sz="2000" dirty="0" smtClean="0"/>
            </a:br>
            <a:r>
              <a:rPr lang="tr-TR" sz="2000" dirty="0" smtClean="0"/>
              <a:t>Bir nesne metodu , bir fonksiyon tanımı içeren bir nesne mülküdür.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547670"/>
          </a:xfrm>
        </p:spPr>
        <p:txBody>
          <a:bodyPr>
            <a:normAutofit fontScale="90000"/>
          </a:bodyPr>
          <a:lstStyle/>
          <a:p>
            <a:r>
              <a:rPr lang="tr-TR" dirty="0" smtClean="0"/>
              <a:t>Object Methods</a:t>
            </a:r>
          </a:p>
        </p:txBody>
      </p:sp>
      <p:graphicFrame>
        <p:nvGraphicFramePr>
          <p:cNvPr id="9" name="8 Tablo"/>
          <p:cNvGraphicFramePr>
            <a:graphicFrameLocks noGrp="1"/>
          </p:cNvGraphicFramePr>
          <p:nvPr>
            <p:extLst>
              <p:ext uri="{D42A27DB-BD31-4B8C-83A1-F6EECF244321}">
                <p14:modId xmlns:p14="http://schemas.microsoft.com/office/powerpoint/2010/main" val="1304510690"/>
              </p:ext>
            </p:extLst>
          </p:nvPr>
        </p:nvGraphicFramePr>
        <p:xfrm>
          <a:off x="379372" y="1071546"/>
          <a:ext cx="11215766" cy="2225040"/>
        </p:xfrm>
        <a:graphic>
          <a:graphicData uri="http://schemas.openxmlformats.org/drawingml/2006/table">
            <a:tbl>
              <a:tblPr firstRow="1" bandRow="1">
                <a:tableStyleId>{68D230F3-CF80-4859-8CE7-A43EE81993B5}</a:tableStyleId>
              </a:tblPr>
              <a:tblGrid>
                <a:gridCol w="2958073">
                  <a:extLst>
                    <a:ext uri="{9D8B030D-6E8A-4147-A177-3AD203B41FA5}">
                      <a16:colId xmlns="" xmlns:a16="http://schemas.microsoft.com/office/drawing/2014/main" val="20000"/>
                    </a:ext>
                  </a:extLst>
                </a:gridCol>
                <a:gridCol w="8257693">
                  <a:extLst>
                    <a:ext uri="{9D8B030D-6E8A-4147-A177-3AD203B41FA5}">
                      <a16:colId xmlns="" xmlns:a16="http://schemas.microsoft.com/office/drawing/2014/main" val="20001"/>
                    </a:ext>
                  </a:extLst>
                </a:gridCol>
              </a:tblGrid>
              <a:tr h="370840">
                <a:tc>
                  <a:txBody>
                    <a:bodyPr/>
                    <a:lstStyle/>
                    <a:p>
                      <a:r>
                        <a:rPr lang="tr-TR" b="0" dirty="0"/>
                        <a:t>Property</a:t>
                      </a:r>
                    </a:p>
                  </a:txBody>
                  <a:tcPr anchor="ctr"/>
                </a:tc>
                <a:tc>
                  <a:txBody>
                    <a:bodyPr/>
                    <a:lstStyle/>
                    <a:p>
                      <a:r>
                        <a:rPr lang="tr-TR" b="0" dirty="0"/>
                        <a:t>Value</a:t>
                      </a:r>
                    </a:p>
                  </a:txBody>
                  <a:tcPr anchor="ctr"/>
                </a:tc>
                <a:extLst>
                  <a:ext uri="{0D108BD9-81ED-4DB2-BD59-A6C34878D82A}">
                    <a16:rowId xmlns="" xmlns:a16="http://schemas.microsoft.com/office/drawing/2014/main" val="10000"/>
                  </a:ext>
                </a:extLst>
              </a:tr>
              <a:tr h="370840">
                <a:tc>
                  <a:txBody>
                    <a:bodyPr/>
                    <a:lstStyle/>
                    <a:p>
                      <a:r>
                        <a:rPr lang="tr-TR" dirty="0"/>
                        <a:t>firstName</a:t>
                      </a:r>
                    </a:p>
                  </a:txBody>
                  <a:tcPr anchor="ctr"/>
                </a:tc>
                <a:tc>
                  <a:txBody>
                    <a:bodyPr/>
                    <a:lstStyle/>
                    <a:p>
                      <a:r>
                        <a:rPr lang="tr-TR" dirty="0" smtClean="0"/>
                        <a:t>Fehmi</a:t>
                      </a:r>
                      <a:endParaRPr lang="tr-TR" dirty="0"/>
                    </a:p>
                  </a:txBody>
                  <a:tcPr anchor="ctr"/>
                </a:tc>
                <a:extLst>
                  <a:ext uri="{0D108BD9-81ED-4DB2-BD59-A6C34878D82A}">
                    <a16:rowId xmlns="" xmlns:a16="http://schemas.microsoft.com/office/drawing/2014/main" val="10001"/>
                  </a:ext>
                </a:extLst>
              </a:tr>
              <a:tr h="370840">
                <a:tc>
                  <a:txBody>
                    <a:bodyPr/>
                    <a:lstStyle/>
                    <a:p>
                      <a:r>
                        <a:rPr lang="tr-TR" dirty="0"/>
                        <a:t>lastName</a:t>
                      </a:r>
                    </a:p>
                  </a:txBody>
                  <a:tcPr anchor="ctr"/>
                </a:tc>
                <a:tc>
                  <a:txBody>
                    <a:bodyPr/>
                    <a:lstStyle/>
                    <a:p>
                      <a:r>
                        <a:rPr lang="tr-TR" dirty="0" smtClean="0"/>
                        <a:t>UYAR</a:t>
                      </a:r>
                      <a:endParaRPr lang="tr-TR" dirty="0"/>
                    </a:p>
                  </a:txBody>
                  <a:tcPr anchor="ctr"/>
                </a:tc>
                <a:extLst>
                  <a:ext uri="{0D108BD9-81ED-4DB2-BD59-A6C34878D82A}">
                    <a16:rowId xmlns="" xmlns:a16="http://schemas.microsoft.com/office/drawing/2014/main" val="10002"/>
                  </a:ext>
                </a:extLst>
              </a:tr>
              <a:tr h="370840">
                <a:tc>
                  <a:txBody>
                    <a:bodyPr/>
                    <a:lstStyle/>
                    <a:p>
                      <a:r>
                        <a:rPr lang="tr-TR" dirty="0"/>
                        <a:t>age</a:t>
                      </a:r>
                    </a:p>
                  </a:txBody>
                  <a:tcPr anchor="ctr"/>
                </a:tc>
                <a:tc>
                  <a:txBody>
                    <a:bodyPr/>
                    <a:lstStyle/>
                    <a:p>
                      <a:r>
                        <a:rPr lang="tr-TR" dirty="0" smtClean="0"/>
                        <a:t>5</a:t>
                      </a:r>
                      <a:endParaRPr lang="tr-TR" dirty="0"/>
                    </a:p>
                  </a:txBody>
                  <a:tcPr anchor="ctr"/>
                </a:tc>
                <a:extLst>
                  <a:ext uri="{0D108BD9-81ED-4DB2-BD59-A6C34878D82A}">
                    <a16:rowId xmlns="" xmlns:a16="http://schemas.microsoft.com/office/drawing/2014/main" val="10003"/>
                  </a:ext>
                </a:extLst>
              </a:tr>
              <a:tr h="370840">
                <a:tc>
                  <a:txBody>
                    <a:bodyPr/>
                    <a:lstStyle/>
                    <a:p>
                      <a:r>
                        <a:rPr lang="tr-TR" dirty="0"/>
                        <a:t>eyeColor</a:t>
                      </a:r>
                    </a:p>
                  </a:txBody>
                  <a:tcPr anchor="ctr"/>
                </a:tc>
                <a:tc>
                  <a:txBody>
                    <a:bodyPr/>
                    <a:lstStyle/>
                    <a:p>
                      <a:r>
                        <a:rPr lang="tr-TR" dirty="0" smtClean="0"/>
                        <a:t>brown</a:t>
                      </a:r>
                      <a:endParaRPr lang="tr-TR" dirty="0"/>
                    </a:p>
                  </a:txBody>
                  <a:tcPr anchor="ctr"/>
                </a:tc>
                <a:extLst>
                  <a:ext uri="{0D108BD9-81ED-4DB2-BD59-A6C34878D82A}">
                    <a16:rowId xmlns="" xmlns:a16="http://schemas.microsoft.com/office/drawing/2014/main" val="10004"/>
                  </a:ext>
                </a:extLst>
              </a:tr>
              <a:tr h="370840">
                <a:tc>
                  <a:txBody>
                    <a:bodyPr/>
                    <a:lstStyle/>
                    <a:p>
                      <a:r>
                        <a:rPr lang="tr-TR" dirty="0" smtClean="0"/>
                        <a:t>fullName</a:t>
                      </a:r>
                      <a:endParaRPr lang="tr-TR" dirty="0"/>
                    </a:p>
                  </a:txBody>
                  <a:tcPr anchor="ctr"/>
                </a:tc>
                <a:tc>
                  <a:txBody>
                    <a:bodyPr/>
                    <a:lstStyle/>
                    <a:p>
                      <a:r>
                        <a:rPr lang="tr-TR" dirty="0" smtClean="0"/>
                        <a:t>function() {return this.firstName + " " + this.lastName;}</a:t>
                      </a:r>
                      <a:endParaRPr lang="tr-TR" dirty="0"/>
                    </a:p>
                  </a:txBody>
                  <a:tcPr anchor="ctr"/>
                </a:tc>
                <a:extLst>
                  <a:ext uri="{0D108BD9-81ED-4DB2-BD59-A6C34878D82A}">
                    <a16:rowId xmlns="" xmlns:a16="http://schemas.microsoft.com/office/drawing/2014/main" val="10005"/>
                  </a:ext>
                </a:extLst>
              </a:tr>
            </a:tbl>
          </a:graphicData>
        </a:graphic>
      </p:graphicFrame>
      <p:sp>
        <p:nvSpPr>
          <p:cNvPr id="7" name="6 Metin kutusu"/>
          <p:cNvSpPr txBox="1"/>
          <p:nvPr/>
        </p:nvSpPr>
        <p:spPr>
          <a:xfrm>
            <a:off x="307934" y="3429000"/>
            <a:ext cx="4575291" cy="461665"/>
          </a:xfrm>
          <a:prstGeom prst="rect">
            <a:avLst/>
          </a:prstGeom>
          <a:noFill/>
        </p:spPr>
        <p:txBody>
          <a:bodyPr wrap="none" rtlCol="0">
            <a:spAutoFit/>
          </a:bodyPr>
          <a:lstStyle/>
          <a:p>
            <a:r>
              <a:rPr lang="tr-TR" sz="2400" dirty="0" smtClean="0"/>
              <a:t>JavaScript Nesnesi Oluşturma</a:t>
            </a:r>
            <a:endParaRPr lang="tr-TR" sz="2400" dirty="0"/>
          </a:p>
        </p:txBody>
      </p:sp>
      <p:sp>
        <p:nvSpPr>
          <p:cNvPr id="12" name="11 Metin kutusu"/>
          <p:cNvSpPr txBox="1"/>
          <p:nvPr/>
        </p:nvSpPr>
        <p:spPr>
          <a:xfrm>
            <a:off x="307934" y="3857628"/>
            <a:ext cx="11144328" cy="2862322"/>
          </a:xfrm>
          <a:prstGeom prst="rect">
            <a:avLst/>
          </a:prstGeom>
          <a:noFill/>
        </p:spPr>
        <p:txBody>
          <a:bodyPr wrap="square" rtlCol="0">
            <a:spAutoFit/>
          </a:bodyPr>
          <a:lstStyle/>
          <a:p>
            <a:pPr>
              <a:lnSpc>
                <a:spcPct val="150000"/>
              </a:lnSpc>
              <a:buFont typeface="Arial" pitchFamily="34" charset="0"/>
              <a:buChar char="•"/>
            </a:pPr>
            <a:r>
              <a:rPr lang="tr-TR" sz="2000" dirty="0" smtClean="0"/>
              <a:t>JavaScript ile, kendi nesnelerinizi tanımlayabilir ve oluşturabilirsiniz.</a:t>
            </a:r>
          </a:p>
          <a:p>
            <a:pPr>
              <a:lnSpc>
                <a:spcPct val="150000"/>
              </a:lnSpc>
              <a:buFont typeface="Arial" pitchFamily="34" charset="0"/>
              <a:buChar char="•"/>
            </a:pPr>
            <a:r>
              <a:rPr lang="tr-TR" sz="2000" dirty="0" smtClean="0"/>
              <a:t>Yeni nesneler oluşturmak için farklı yollar vardır:</a:t>
            </a:r>
          </a:p>
          <a:p>
            <a:pPr lvl="1">
              <a:lnSpc>
                <a:spcPct val="150000"/>
              </a:lnSpc>
              <a:buFont typeface="Arial" pitchFamily="34" charset="0"/>
              <a:buChar char="•"/>
            </a:pPr>
            <a:r>
              <a:rPr lang="tr-TR" sz="2000" dirty="0" smtClean="0"/>
              <a:t>Bir nesne değişmezini kullanarak tek bir nesne tanımlayın ve oluşturun.</a:t>
            </a:r>
          </a:p>
          <a:p>
            <a:pPr lvl="1">
              <a:lnSpc>
                <a:spcPct val="150000"/>
              </a:lnSpc>
              <a:buFont typeface="Arial" pitchFamily="34" charset="0"/>
              <a:buChar char="•"/>
            </a:pPr>
            <a:r>
              <a:rPr lang="tr-TR" sz="2000" dirty="0" smtClean="0"/>
              <a:t>New anahtar kelimesi ile tek bir nesne tanımlayın ve oluşturun.</a:t>
            </a:r>
          </a:p>
          <a:p>
            <a:pPr lvl="1">
              <a:lnSpc>
                <a:spcPct val="150000"/>
              </a:lnSpc>
              <a:buFont typeface="Arial" pitchFamily="34" charset="0"/>
              <a:buChar char="•"/>
            </a:pPr>
            <a:r>
              <a:rPr lang="tr-TR" sz="2000" dirty="0" smtClean="0"/>
              <a:t>Bir constructor tanımlayın ve sonra oluşturulan tür nesneleri oluşturun.</a:t>
            </a:r>
          </a:p>
          <a:p>
            <a:pPr>
              <a:lnSpc>
                <a:spcPct val="150000"/>
              </a:lnSpc>
              <a:buFont typeface="Arial" pitchFamily="34" charset="0"/>
              <a:buChar char="•"/>
            </a:pPr>
            <a:r>
              <a:rPr lang="tr-TR" sz="2000" dirty="0" smtClean="0"/>
              <a:t>ECMAScript 5'te bir nesne, Object.create () fonksiyonu ile oluşturulabilir.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85728"/>
            <a:ext cx="9601200" cy="547670"/>
          </a:xfrm>
        </p:spPr>
        <p:txBody>
          <a:bodyPr>
            <a:normAutofit fontScale="90000"/>
          </a:bodyPr>
          <a:lstStyle/>
          <a:p>
            <a:r>
              <a:rPr lang="tr-TR" dirty="0" smtClean="0"/>
              <a:t>JavaScript Objects</a:t>
            </a:r>
            <a:endParaRPr lang="tr-TR" dirty="0"/>
          </a:p>
        </p:txBody>
      </p:sp>
      <p:sp>
        <p:nvSpPr>
          <p:cNvPr id="3" name="2 İçerik Yer Tutucusu"/>
          <p:cNvSpPr>
            <a:spLocks noGrp="1"/>
          </p:cNvSpPr>
          <p:nvPr>
            <p:ph idx="1"/>
          </p:nvPr>
        </p:nvSpPr>
        <p:spPr>
          <a:xfrm>
            <a:off x="307934" y="1071546"/>
            <a:ext cx="11572956" cy="5643602"/>
          </a:xfrm>
        </p:spPr>
        <p:txBody>
          <a:bodyPr/>
          <a:lstStyle/>
          <a:p>
            <a:pPr>
              <a:buNone/>
            </a:pPr>
            <a:r>
              <a:rPr lang="tr-TR" dirty="0" smtClean="0"/>
              <a:t>Using an Object Literal</a:t>
            </a:r>
          </a:p>
          <a:p>
            <a:r>
              <a:rPr lang="tr-TR" sz="2000" dirty="0" smtClean="0"/>
              <a:t>Bu, bir JavaScript Nesnesinin oluşturulmasının en kolay yoludur.</a:t>
            </a:r>
          </a:p>
          <a:p>
            <a:r>
              <a:rPr lang="tr-TR" sz="2000" dirty="0" smtClean="0"/>
              <a:t>Bir nesne değişmezini kullanarak, bir ifadede nesne tanımlar ve oluşturursunuz</a:t>
            </a:r>
          </a:p>
          <a:p>
            <a:pPr>
              <a:buNone/>
            </a:pPr>
            <a:r>
              <a:rPr lang="en-US" dirty="0" smtClean="0"/>
              <a:t>Using the JavaScript Keyword new</a:t>
            </a:r>
          </a:p>
          <a:p>
            <a:r>
              <a:rPr lang="tr-TR" sz="2000" dirty="0" smtClean="0"/>
              <a:t>New anahtar kelimesini kullanarak bir nesne oluşturabiliriz</a:t>
            </a:r>
          </a:p>
          <a:p>
            <a:pPr>
              <a:buNone/>
            </a:pPr>
            <a:r>
              <a:rPr lang="tr-TR" dirty="0" smtClean="0"/>
              <a:t>Using an Object Constructor</a:t>
            </a:r>
          </a:p>
          <a:p>
            <a:r>
              <a:rPr lang="tr-TR" sz="2000" dirty="0" smtClean="0"/>
              <a:t>Yukarıdaki örnekler pek çok durumda sınırlıdır. Sadece tek bir nesne oluşturuyorlar.</a:t>
            </a:r>
          </a:p>
          <a:p>
            <a:r>
              <a:rPr lang="tr-TR" sz="2000" dirty="0" smtClean="0"/>
              <a:t>Bazen, birçok nesne oluşturmak için kullanılabilen bir "nesne türü" istiyoruz.</a:t>
            </a:r>
          </a:p>
          <a:p>
            <a:r>
              <a:rPr lang="tr-TR" sz="2000" dirty="0" smtClean="0"/>
              <a:t>Fonksiyon  bir nesne yapıcısıdır.</a:t>
            </a:r>
          </a:p>
          <a:p>
            <a:r>
              <a:rPr lang="tr-TR" sz="2000" dirty="0" smtClean="0"/>
              <a:t>Bir nesne yapıcısına sahip olduğunuzda, aynı türden  yeni nesneler oluşturabilirsiniz</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85728"/>
            <a:ext cx="9601200" cy="547670"/>
          </a:xfrm>
        </p:spPr>
        <p:txBody>
          <a:bodyPr>
            <a:normAutofit fontScale="90000"/>
          </a:bodyPr>
          <a:lstStyle/>
          <a:p>
            <a:r>
              <a:rPr lang="tr-TR" dirty="0" smtClean="0"/>
              <a:t>JavaScript Objects</a:t>
            </a:r>
            <a:endParaRPr lang="tr-TR" dirty="0"/>
          </a:p>
        </p:txBody>
      </p:sp>
      <p:sp>
        <p:nvSpPr>
          <p:cNvPr id="3" name="2 İçerik Yer Tutucusu"/>
          <p:cNvSpPr>
            <a:spLocks noGrp="1"/>
          </p:cNvSpPr>
          <p:nvPr>
            <p:ph idx="1"/>
          </p:nvPr>
        </p:nvSpPr>
        <p:spPr>
          <a:xfrm>
            <a:off x="307934" y="1071546"/>
            <a:ext cx="11572956" cy="5643602"/>
          </a:xfrm>
        </p:spPr>
        <p:txBody>
          <a:bodyPr>
            <a:normAutofit fontScale="85000" lnSpcReduction="20000"/>
          </a:bodyPr>
          <a:lstStyle/>
          <a:p>
            <a:pPr>
              <a:buNone/>
            </a:pPr>
            <a:r>
              <a:rPr lang="tr-TR" dirty="0" smtClean="0"/>
              <a:t>This Anahtar kelimesi</a:t>
            </a:r>
          </a:p>
          <a:p>
            <a:r>
              <a:rPr lang="tr-TR" sz="2000" dirty="0" smtClean="0"/>
              <a:t>JavaScript'te, this denilen şey , JavaScript kodunu sahip olan nesnenin kendisidir.</a:t>
            </a:r>
          </a:p>
          <a:p>
            <a:r>
              <a:rPr lang="tr-TR" sz="2000" dirty="0" smtClean="0"/>
              <a:t>Bir fonksiyonda kullanıldığında this’in değeri, nesne yapan  fonksiyonun kendisidir</a:t>
            </a:r>
          </a:p>
          <a:p>
            <a:r>
              <a:rPr lang="tr-TR" sz="2000" dirty="0" smtClean="0"/>
              <a:t>Bir nesnede kullanıldığında bunun değeri, nesnenin kendisidir.</a:t>
            </a:r>
          </a:p>
          <a:p>
            <a:r>
              <a:rPr lang="tr-TR" sz="2000" dirty="0" smtClean="0"/>
              <a:t>Bir nesne yapıcısında this anahtar kelimesinin bir değeri yoktur. Bu, yalnızca yeni nesnenin yerini almıştır.</a:t>
            </a:r>
          </a:p>
          <a:p>
            <a:r>
              <a:rPr lang="tr-TR" sz="2000" dirty="0" smtClean="0"/>
              <a:t> JavaScript ‘te Dahili Constructor’lar</a:t>
            </a:r>
          </a:p>
          <a:p>
            <a:r>
              <a:rPr lang="en-US" sz="2000" dirty="0" smtClean="0"/>
              <a:t>Object();   // A new Object object</a:t>
            </a:r>
          </a:p>
          <a:p>
            <a:r>
              <a:rPr lang="en-US" sz="2000" dirty="0" smtClean="0"/>
              <a:t>String();   // A new String object</a:t>
            </a:r>
          </a:p>
          <a:p>
            <a:r>
              <a:rPr lang="en-US" sz="2000" dirty="0" smtClean="0"/>
              <a:t>Number();   // A new Number object</a:t>
            </a:r>
          </a:p>
          <a:p>
            <a:r>
              <a:rPr lang="en-US" sz="2000" dirty="0" smtClean="0"/>
              <a:t>Boolean();  // A new Boolean object</a:t>
            </a:r>
          </a:p>
          <a:p>
            <a:r>
              <a:rPr lang="en-US" sz="2000" dirty="0" smtClean="0"/>
              <a:t>Array();    // A new Array object</a:t>
            </a:r>
          </a:p>
          <a:p>
            <a:r>
              <a:rPr lang="en-US" sz="2000" dirty="0" smtClean="0"/>
              <a:t>RegExp();   // A new RegExp object</a:t>
            </a:r>
          </a:p>
          <a:p>
            <a:r>
              <a:rPr lang="en-US" sz="2000" dirty="0" smtClean="0"/>
              <a:t>Function(); // A new Function object</a:t>
            </a:r>
          </a:p>
          <a:p>
            <a:r>
              <a:rPr lang="en-US" sz="2000" dirty="0" smtClean="0"/>
              <a:t>Date();     // A new Date object</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85728"/>
            <a:ext cx="9601200" cy="547670"/>
          </a:xfrm>
        </p:spPr>
        <p:txBody>
          <a:bodyPr>
            <a:normAutofit fontScale="90000"/>
          </a:bodyPr>
          <a:lstStyle/>
          <a:p>
            <a:r>
              <a:rPr lang="tr-TR" dirty="0" smtClean="0"/>
              <a:t>JavaScript Objects</a:t>
            </a:r>
            <a:endParaRPr lang="tr-TR" dirty="0"/>
          </a:p>
        </p:txBody>
      </p:sp>
      <p:sp>
        <p:nvSpPr>
          <p:cNvPr id="3" name="2 İçerik Yer Tutucusu"/>
          <p:cNvSpPr>
            <a:spLocks noGrp="1"/>
          </p:cNvSpPr>
          <p:nvPr>
            <p:ph idx="1"/>
          </p:nvPr>
        </p:nvSpPr>
        <p:spPr>
          <a:xfrm>
            <a:off x="307934" y="1071546"/>
            <a:ext cx="11572956" cy="5643602"/>
          </a:xfrm>
        </p:spPr>
        <p:txBody>
          <a:bodyPr>
            <a:normAutofit/>
          </a:bodyPr>
          <a:lstStyle/>
          <a:p>
            <a:pPr>
              <a:lnSpc>
                <a:spcPct val="100000"/>
              </a:lnSpc>
            </a:pPr>
            <a:r>
              <a:rPr lang="tr-TR" sz="2000" dirty="0" smtClean="0"/>
              <a:t>Math () nesnesi listede yok. Matematik global bir nesnedir. New anahtar kelimesi Matematikte kullanılamaz.</a:t>
            </a:r>
          </a:p>
          <a:p>
            <a:pPr>
              <a:lnSpc>
                <a:spcPct val="100000"/>
              </a:lnSpc>
            </a:pPr>
            <a:r>
              <a:rPr lang="tr-TR" sz="2000" dirty="0" smtClean="0"/>
              <a:t>Nesneler değiştirilebilir: Bunlar değer yerine referansla gönderilirler.</a:t>
            </a:r>
          </a:p>
          <a:p>
            <a:pPr>
              <a:lnSpc>
                <a:spcPct val="100000"/>
              </a:lnSpc>
            </a:pPr>
            <a:r>
              <a:rPr lang="tr-TR" sz="2000" dirty="0" smtClean="0"/>
              <a:t>person bir nesneyse, aşağıdaki ifade person’ın bir kopyasını yaratmaz</a:t>
            </a:r>
          </a:p>
          <a:p>
            <a:pPr>
              <a:lnSpc>
                <a:spcPct val="100000"/>
              </a:lnSpc>
            </a:pPr>
            <a:r>
              <a:rPr lang="tr-TR" sz="2000" dirty="0" smtClean="0"/>
              <a:t>var x = person;</a:t>
            </a:r>
          </a:p>
          <a:p>
            <a:pPr>
              <a:lnSpc>
                <a:spcPct val="100000"/>
              </a:lnSpc>
            </a:pPr>
            <a:r>
              <a:rPr lang="tr-TR" sz="2000" dirty="0" smtClean="0"/>
              <a:t>x nesnesi person nesnesinin bir kopyası değildir. Hem x hem de person aynı nesnedir.</a:t>
            </a:r>
          </a:p>
          <a:p>
            <a:pPr>
              <a:lnSpc>
                <a:spcPct val="100000"/>
              </a:lnSpc>
            </a:pPr>
            <a:r>
              <a:rPr lang="tr-TR" sz="2000" dirty="0" smtClean="0"/>
              <a:t>x'de yapılan değişiklikler de person’ı değiştirecek, çünkü x ve person aynı nesne.</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85728"/>
            <a:ext cx="9601200" cy="547670"/>
          </a:xfrm>
        </p:spPr>
        <p:txBody>
          <a:bodyPr>
            <a:normAutofit fontScale="90000"/>
          </a:bodyPr>
          <a:lstStyle/>
          <a:p>
            <a:r>
              <a:rPr lang="tr-TR" dirty="0" smtClean="0"/>
              <a:t>JavaScript Object Properties</a:t>
            </a:r>
            <a:endParaRPr lang="tr-TR" dirty="0"/>
          </a:p>
        </p:txBody>
      </p:sp>
      <p:sp>
        <p:nvSpPr>
          <p:cNvPr id="3" name="2 İçerik Yer Tutucusu"/>
          <p:cNvSpPr>
            <a:spLocks noGrp="1"/>
          </p:cNvSpPr>
          <p:nvPr>
            <p:ph idx="1"/>
          </p:nvPr>
        </p:nvSpPr>
        <p:spPr>
          <a:xfrm>
            <a:off x="307934" y="1071546"/>
            <a:ext cx="11572956" cy="5643602"/>
          </a:xfrm>
        </p:spPr>
        <p:txBody>
          <a:bodyPr>
            <a:normAutofit lnSpcReduction="10000"/>
          </a:bodyPr>
          <a:lstStyle/>
          <a:p>
            <a:pPr>
              <a:lnSpc>
                <a:spcPct val="100000"/>
              </a:lnSpc>
            </a:pPr>
            <a:r>
              <a:rPr lang="tr-TR" sz="2000" dirty="0" smtClean="0"/>
              <a:t>Özellikler bir JavaScript nesnesi ile ilişkili değerlerdir.</a:t>
            </a:r>
          </a:p>
          <a:p>
            <a:pPr>
              <a:lnSpc>
                <a:spcPct val="100000"/>
              </a:lnSpc>
            </a:pPr>
            <a:r>
              <a:rPr lang="tr-TR" sz="2000" dirty="0" smtClean="0"/>
              <a:t>Bir JavaScript nesnesi, sırasız özelliklerin bir toplamıdır.</a:t>
            </a:r>
          </a:p>
          <a:p>
            <a:pPr>
              <a:lnSpc>
                <a:spcPct val="100000"/>
              </a:lnSpc>
            </a:pPr>
            <a:r>
              <a:rPr lang="tr-TR" sz="2000" dirty="0" smtClean="0"/>
              <a:t>Özellikler genellikle değiştirilebilir, eklenebilir ve silinebilir, ancak bazıları salt okunurdur.</a:t>
            </a:r>
          </a:p>
          <a:p>
            <a:pPr>
              <a:lnSpc>
                <a:spcPct val="100000"/>
              </a:lnSpc>
            </a:pPr>
            <a:r>
              <a:rPr lang="tr-TR" sz="2000" dirty="0" smtClean="0"/>
              <a:t>Özelliklere ulaşma yöntemleri  şunlardır:</a:t>
            </a:r>
          </a:p>
          <a:p>
            <a:pPr lvl="1">
              <a:lnSpc>
                <a:spcPct val="100000"/>
              </a:lnSpc>
            </a:pPr>
            <a:r>
              <a:rPr lang="tr-TR" sz="1600" i="1" dirty="0" smtClean="0"/>
              <a:t>objectName.property          </a:t>
            </a:r>
            <a:r>
              <a:rPr lang="tr-TR" sz="1600" dirty="0" smtClean="0"/>
              <a:t>// person.age</a:t>
            </a:r>
          </a:p>
          <a:p>
            <a:pPr lvl="1">
              <a:lnSpc>
                <a:spcPct val="100000"/>
              </a:lnSpc>
            </a:pPr>
            <a:r>
              <a:rPr lang="tr-TR" sz="1600" i="1" dirty="0" smtClean="0"/>
              <a:t>objectName</a:t>
            </a:r>
            <a:r>
              <a:rPr lang="tr-TR" sz="1600" dirty="0" smtClean="0"/>
              <a:t>["</a:t>
            </a:r>
            <a:r>
              <a:rPr lang="tr-TR" sz="1600" i="1" dirty="0" smtClean="0"/>
              <a:t>property</a:t>
            </a:r>
            <a:r>
              <a:rPr lang="tr-TR" sz="1600" dirty="0" smtClean="0"/>
              <a:t>"]       // person["age"]</a:t>
            </a:r>
          </a:p>
          <a:p>
            <a:pPr lvl="1">
              <a:lnSpc>
                <a:spcPct val="100000"/>
              </a:lnSpc>
            </a:pPr>
            <a:r>
              <a:rPr lang="tr-TR" sz="1600" i="1" dirty="0" smtClean="0"/>
              <a:t>objectName</a:t>
            </a:r>
            <a:r>
              <a:rPr lang="tr-TR" sz="1600" dirty="0" smtClean="0"/>
              <a:t>[</a:t>
            </a:r>
            <a:r>
              <a:rPr lang="tr-TR" sz="1600" i="1" dirty="0" smtClean="0"/>
              <a:t>expression</a:t>
            </a:r>
            <a:r>
              <a:rPr lang="tr-TR" sz="1600" dirty="0" smtClean="0"/>
              <a:t>]       // x = "age"; person[x]</a:t>
            </a:r>
          </a:p>
          <a:p>
            <a:pPr>
              <a:lnSpc>
                <a:spcPct val="100000"/>
              </a:lnSpc>
            </a:pPr>
            <a:r>
              <a:rPr lang="tr-TR" sz="2000" dirty="0" smtClean="0"/>
              <a:t>Mevcut bir nesneye yalnızca yeni bir değer vererek yeni özellikler ekleyebilirsiniz.</a:t>
            </a:r>
          </a:p>
          <a:p>
            <a:pPr>
              <a:lnSpc>
                <a:spcPct val="100000"/>
              </a:lnSpc>
            </a:pPr>
            <a:r>
              <a:rPr lang="tr-TR" sz="2000" dirty="0" smtClean="0"/>
              <a:t>Delete anahtar kelimesi , bir özelliği bir nesneden siler</a:t>
            </a:r>
          </a:p>
          <a:p>
            <a:pPr>
              <a:lnSpc>
                <a:spcPct val="100000"/>
              </a:lnSpc>
            </a:pPr>
            <a:r>
              <a:rPr lang="tr-TR" sz="2000" dirty="0" smtClean="0"/>
              <a:t>Delete işleci nesne özellikleri üzerinde kullanılmak üzere tasarlanmıştır. Değişkenler  veya fonksiyonlar üzerinde hiçbir etkisi yoktur.</a:t>
            </a:r>
          </a:p>
          <a:p>
            <a:pPr>
              <a:lnSpc>
                <a:spcPct val="100000"/>
              </a:lnSpc>
            </a:pPr>
            <a:r>
              <a:rPr lang="tr-TR" sz="2000" dirty="0" smtClean="0"/>
              <a:t>Delete operatörü önceden tanımlanmış JavaScript nesnesi özelliklerinde kullanılmamalıdır. Uygulamanızın çökmesine neden olabilir.</a:t>
            </a:r>
            <a:br>
              <a:rPr lang="tr-TR" sz="2000" dirty="0" smtClean="0"/>
            </a:b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357166"/>
            <a:ext cx="9601200" cy="690546"/>
          </a:xfrm>
        </p:spPr>
        <p:txBody>
          <a:bodyPr/>
          <a:lstStyle/>
          <a:p>
            <a:r>
              <a:rPr lang="tr-TR" dirty="0" smtClean="0"/>
              <a:t>JavaScript Keywords</a:t>
            </a:r>
            <a:endParaRPr lang="tr-TR" dirty="0"/>
          </a:p>
        </p:txBody>
      </p:sp>
      <p:graphicFrame>
        <p:nvGraphicFramePr>
          <p:cNvPr id="4" name="3 İçerik Yer Tutucusu"/>
          <p:cNvGraphicFramePr>
            <a:graphicFrameLocks noGrp="1"/>
          </p:cNvGraphicFramePr>
          <p:nvPr>
            <p:ph idx="1"/>
          </p:nvPr>
        </p:nvGraphicFramePr>
        <p:xfrm>
          <a:off x="236496" y="1357296"/>
          <a:ext cx="11715834" cy="4531212"/>
        </p:xfrm>
        <a:graphic>
          <a:graphicData uri="http://schemas.openxmlformats.org/drawingml/2006/table">
            <a:tbl>
              <a:tblPr firstRow="1" bandRow="1">
                <a:tableStyleId>{68D230F3-CF80-4859-8CE7-A43EE81993B5}</a:tableStyleId>
              </a:tblPr>
              <a:tblGrid>
                <a:gridCol w="3000396">
                  <a:extLst>
                    <a:ext uri="{9D8B030D-6E8A-4147-A177-3AD203B41FA5}">
                      <a16:colId xmlns="" xmlns:a16="http://schemas.microsoft.com/office/drawing/2014/main" val="20000"/>
                    </a:ext>
                  </a:extLst>
                </a:gridCol>
                <a:gridCol w="8715438">
                  <a:extLst>
                    <a:ext uri="{9D8B030D-6E8A-4147-A177-3AD203B41FA5}">
                      <a16:colId xmlns="" xmlns:a16="http://schemas.microsoft.com/office/drawing/2014/main" val="20001"/>
                    </a:ext>
                  </a:extLst>
                </a:gridCol>
              </a:tblGrid>
              <a:tr h="755202">
                <a:tc>
                  <a:txBody>
                    <a:bodyPr/>
                    <a:lstStyle/>
                    <a:p>
                      <a:r>
                        <a:rPr lang="tr-TR" dirty="0"/>
                        <a:t>Keyword</a:t>
                      </a:r>
                    </a:p>
                  </a:txBody>
                  <a:tcPr anchor="ctr"/>
                </a:tc>
                <a:tc>
                  <a:txBody>
                    <a:bodyPr/>
                    <a:lstStyle/>
                    <a:p>
                      <a:r>
                        <a:rPr lang="tr-TR" dirty="0"/>
                        <a:t>Description</a:t>
                      </a:r>
                    </a:p>
                  </a:txBody>
                  <a:tcPr anchor="ctr"/>
                </a:tc>
                <a:extLst>
                  <a:ext uri="{0D108BD9-81ED-4DB2-BD59-A6C34878D82A}">
                    <a16:rowId xmlns="" xmlns:a16="http://schemas.microsoft.com/office/drawing/2014/main" val="10000"/>
                  </a:ext>
                </a:extLst>
              </a:tr>
              <a:tr h="755202">
                <a:tc>
                  <a:txBody>
                    <a:bodyPr/>
                    <a:lstStyle/>
                    <a:p>
                      <a:r>
                        <a:rPr lang="tr-TR" dirty="0"/>
                        <a:t>if ... else</a:t>
                      </a:r>
                    </a:p>
                  </a:txBody>
                  <a:tcPr anchor="ctr"/>
                </a:tc>
                <a:tc>
                  <a:txBody>
                    <a:bodyPr/>
                    <a:lstStyle/>
                    <a:p>
                      <a:r>
                        <a:rPr lang="tr-TR" dirty="0" smtClean="0"/>
                        <a:t>Bir koşula bağlı olarak yürütülecek kodların bir bloğunu oluşturur</a:t>
                      </a:r>
                      <a:endParaRPr lang="en-US" dirty="0"/>
                    </a:p>
                  </a:txBody>
                  <a:tcPr anchor="ctr"/>
                </a:tc>
                <a:extLst>
                  <a:ext uri="{0D108BD9-81ED-4DB2-BD59-A6C34878D82A}">
                    <a16:rowId xmlns="" xmlns:a16="http://schemas.microsoft.com/office/drawing/2014/main" val="10001"/>
                  </a:ext>
                </a:extLst>
              </a:tr>
              <a:tr h="755202">
                <a:tc>
                  <a:txBody>
                    <a:bodyPr/>
                    <a:lstStyle/>
                    <a:p>
                      <a:r>
                        <a:rPr lang="tr-TR" dirty="0"/>
                        <a:t>return</a:t>
                      </a:r>
                    </a:p>
                  </a:txBody>
                  <a:tcPr anchor="ctr"/>
                </a:tc>
                <a:tc>
                  <a:txBody>
                    <a:bodyPr/>
                    <a:lstStyle/>
                    <a:p>
                      <a:r>
                        <a:rPr lang="tr-TR" dirty="0" smtClean="0"/>
                        <a:t>Bir fonksiyonu sonlandırır</a:t>
                      </a:r>
                      <a:endParaRPr lang="tr-TR" dirty="0"/>
                    </a:p>
                  </a:txBody>
                  <a:tcPr anchor="ctr"/>
                </a:tc>
                <a:extLst>
                  <a:ext uri="{0D108BD9-81ED-4DB2-BD59-A6C34878D82A}">
                    <a16:rowId xmlns="" xmlns:a16="http://schemas.microsoft.com/office/drawing/2014/main" val="10002"/>
                  </a:ext>
                </a:extLst>
              </a:tr>
              <a:tr h="755202">
                <a:tc>
                  <a:txBody>
                    <a:bodyPr/>
                    <a:lstStyle/>
                    <a:p>
                      <a:r>
                        <a:rPr lang="tr-TR" dirty="0"/>
                        <a:t>switch</a:t>
                      </a:r>
                    </a:p>
                  </a:txBody>
                  <a:tcPr anchor="ctr"/>
                </a:tc>
                <a:tc>
                  <a:txBody>
                    <a:bodyPr/>
                    <a:lstStyle/>
                    <a:p>
                      <a:r>
                        <a:rPr lang="tr-TR" dirty="0" smtClean="0"/>
                        <a:t>Farklı durumlara bağlı olarak, yürütülecek kodların bir bloğunu oluşturur</a:t>
                      </a:r>
                      <a:endParaRPr lang="en-US" dirty="0"/>
                    </a:p>
                  </a:txBody>
                  <a:tcPr anchor="ctr"/>
                </a:tc>
                <a:extLst>
                  <a:ext uri="{0D108BD9-81ED-4DB2-BD59-A6C34878D82A}">
                    <a16:rowId xmlns="" xmlns:a16="http://schemas.microsoft.com/office/drawing/2014/main" val="10003"/>
                  </a:ext>
                </a:extLst>
              </a:tr>
              <a:tr h="755202">
                <a:tc>
                  <a:txBody>
                    <a:bodyPr/>
                    <a:lstStyle/>
                    <a:p>
                      <a:r>
                        <a:rPr lang="tr-TR" dirty="0"/>
                        <a:t>try ... catch</a:t>
                      </a:r>
                    </a:p>
                  </a:txBody>
                  <a:tcPr anchor="ctr"/>
                </a:tc>
                <a:tc>
                  <a:txBody>
                    <a:bodyPr/>
                    <a:lstStyle/>
                    <a:p>
                      <a:r>
                        <a:rPr lang="tr-TR" dirty="0" smtClean="0"/>
                        <a:t>Hata işleme özelliğini bir kod bloğuna uygular</a:t>
                      </a:r>
                      <a:endParaRPr lang="en-US" dirty="0"/>
                    </a:p>
                  </a:txBody>
                  <a:tcPr anchor="ctr"/>
                </a:tc>
                <a:extLst>
                  <a:ext uri="{0D108BD9-81ED-4DB2-BD59-A6C34878D82A}">
                    <a16:rowId xmlns="" xmlns:a16="http://schemas.microsoft.com/office/drawing/2014/main" val="10004"/>
                  </a:ext>
                </a:extLst>
              </a:tr>
              <a:tr h="755202">
                <a:tc>
                  <a:txBody>
                    <a:bodyPr/>
                    <a:lstStyle/>
                    <a:p>
                      <a:r>
                        <a:rPr lang="tr-TR" dirty="0"/>
                        <a:t>var</a:t>
                      </a:r>
                    </a:p>
                  </a:txBody>
                  <a:tcPr anchor="ctr"/>
                </a:tc>
                <a:tc>
                  <a:txBody>
                    <a:bodyPr/>
                    <a:lstStyle/>
                    <a:p>
                      <a:r>
                        <a:rPr lang="tr-TR" dirty="0" smtClean="0"/>
                        <a:t>Değişken bildirimini yapar</a:t>
                      </a:r>
                      <a:endParaRPr lang="tr-TR" dirty="0"/>
                    </a:p>
                  </a:txBody>
                  <a:tcPr anchor="ctr"/>
                </a:tc>
                <a:extLst>
                  <a:ext uri="{0D108BD9-81ED-4DB2-BD59-A6C34878D82A}">
                    <a16:rowId xmlns="" xmlns:a16="http://schemas.microsoft.com/office/drawing/2014/main" val="10005"/>
                  </a:ext>
                </a:extLst>
              </a:tr>
            </a:tbl>
          </a:graphicData>
        </a:graphic>
      </p:graphicFrame>
      <p:sp>
        <p:nvSpPr>
          <p:cNvPr id="5" name="4 Metin kutusu"/>
          <p:cNvSpPr txBox="1"/>
          <p:nvPr/>
        </p:nvSpPr>
        <p:spPr>
          <a:xfrm>
            <a:off x="307934" y="6000768"/>
            <a:ext cx="11358642" cy="646331"/>
          </a:xfrm>
          <a:prstGeom prst="rect">
            <a:avLst/>
          </a:prstGeom>
          <a:noFill/>
        </p:spPr>
        <p:txBody>
          <a:bodyPr wrap="square" rtlCol="0">
            <a:spAutoFit/>
          </a:bodyPr>
          <a:lstStyle/>
          <a:p>
            <a:r>
              <a:rPr lang="tr-TR" dirty="0" smtClean="0">
                <a:solidFill>
                  <a:srgbClr val="FF0000"/>
                </a:solidFill>
              </a:rPr>
              <a:t>NOT: </a:t>
            </a:r>
            <a:r>
              <a:rPr lang="tr-TR" dirty="0" smtClean="0"/>
              <a:t>JavaScript anahtar kelimeleri ayrılmış kelimelerdir. Ayrılmış kelimeler, değişkenler için ad olarak kullanılamaz.</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85728"/>
            <a:ext cx="9601200" cy="547670"/>
          </a:xfrm>
        </p:spPr>
        <p:txBody>
          <a:bodyPr>
            <a:normAutofit fontScale="90000"/>
          </a:bodyPr>
          <a:lstStyle/>
          <a:p>
            <a:r>
              <a:rPr lang="tr-TR" dirty="0" smtClean="0"/>
              <a:t>JavaScript Object Methods</a:t>
            </a:r>
            <a:endParaRPr lang="tr-TR" dirty="0"/>
          </a:p>
        </p:txBody>
      </p:sp>
      <p:sp>
        <p:nvSpPr>
          <p:cNvPr id="3" name="2 İçerik Yer Tutucusu"/>
          <p:cNvSpPr>
            <a:spLocks noGrp="1"/>
          </p:cNvSpPr>
          <p:nvPr>
            <p:ph idx="1"/>
          </p:nvPr>
        </p:nvSpPr>
        <p:spPr>
          <a:xfrm>
            <a:off x="307934" y="1071546"/>
            <a:ext cx="11572956" cy="5643602"/>
          </a:xfrm>
        </p:spPr>
        <p:txBody>
          <a:bodyPr>
            <a:normAutofit/>
          </a:bodyPr>
          <a:lstStyle/>
          <a:p>
            <a:pPr>
              <a:lnSpc>
                <a:spcPct val="100000"/>
              </a:lnSpc>
            </a:pPr>
            <a:r>
              <a:rPr lang="tr-TR" sz="2000" dirty="0" smtClean="0"/>
              <a:t>JavaScript metodları, nesneler üzerinde gerçekleştirilebilecek eylemlerdir</a:t>
            </a:r>
          </a:p>
          <a:p>
            <a:pPr>
              <a:lnSpc>
                <a:spcPct val="100000"/>
              </a:lnSpc>
            </a:pPr>
            <a:r>
              <a:rPr lang="tr-TR" sz="2000" dirty="0" smtClean="0"/>
              <a:t>Metodlar , nesne özellikleri olarak saklanan fonksiyonlardır</a:t>
            </a:r>
            <a:br>
              <a:rPr lang="tr-TR" sz="2000" dirty="0" smtClean="0"/>
            </a:br>
            <a:endParaRPr lang="tr-TR" sz="2000" dirty="0"/>
          </a:p>
        </p:txBody>
      </p:sp>
      <p:graphicFrame>
        <p:nvGraphicFramePr>
          <p:cNvPr id="4" name="3 Tablo"/>
          <p:cNvGraphicFramePr>
            <a:graphicFrameLocks noGrp="1"/>
          </p:cNvGraphicFramePr>
          <p:nvPr/>
        </p:nvGraphicFramePr>
        <p:xfrm>
          <a:off x="450810" y="2428868"/>
          <a:ext cx="11215766" cy="2225040"/>
        </p:xfrm>
        <a:graphic>
          <a:graphicData uri="http://schemas.openxmlformats.org/drawingml/2006/table">
            <a:tbl>
              <a:tblPr firstRow="1" bandRow="1">
                <a:tableStyleId>{68D230F3-CF80-4859-8CE7-A43EE81993B5}</a:tableStyleId>
              </a:tblPr>
              <a:tblGrid>
                <a:gridCol w="2958073">
                  <a:extLst>
                    <a:ext uri="{9D8B030D-6E8A-4147-A177-3AD203B41FA5}">
                      <a16:colId xmlns="" xmlns:a16="http://schemas.microsoft.com/office/drawing/2014/main" val="20000"/>
                    </a:ext>
                  </a:extLst>
                </a:gridCol>
                <a:gridCol w="8257693">
                  <a:extLst>
                    <a:ext uri="{9D8B030D-6E8A-4147-A177-3AD203B41FA5}">
                      <a16:colId xmlns="" xmlns:a16="http://schemas.microsoft.com/office/drawing/2014/main" val="20001"/>
                    </a:ext>
                  </a:extLst>
                </a:gridCol>
              </a:tblGrid>
              <a:tr h="370840">
                <a:tc>
                  <a:txBody>
                    <a:bodyPr/>
                    <a:lstStyle/>
                    <a:p>
                      <a:r>
                        <a:rPr lang="tr-TR" b="0" dirty="0"/>
                        <a:t>Property</a:t>
                      </a:r>
                    </a:p>
                  </a:txBody>
                  <a:tcPr anchor="ctr"/>
                </a:tc>
                <a:tc>
                  <a:txBody>
                    <a:bodyPr/>
                    <a:lstStyle/>
                    <a:p>
                      <a:r>
                        <a:rPr lang="tr-TR" b="0" dirty="0"/>
                        <a:t>Value</a:t>
                      </a:r>
                    </a:p>
                  </a:txBody>
                  <a:tcPr anchor="ctr"/>
                </a:tc>
                <a:extLst>
                  <a:ext uri="{0D108BD9-81ED-4DB2-BD59-A6C34878D82A}">
                    <a16:rowId xmlns="" xmlns:a16="http://schemas.microsoft.com/office/drawing/2014/main" val="10000"/>
                  </a:ext>
                </a:extLst>
              </a:tr>
              <a:tr h="370840">
                <a:tc>
                  <a:txBody>
                    <a:bodyPr/>
                    <a:lstStyle/>
                    <a:p>
                      <a:r>
                        <a:rPr lang="tr-TR" dirty="0"/>
                        <a:t>firstName</a:t>
                      </a:r>
                    </a:p>
                  </a:txBody>
                  <a:tcPr anchor="ctr"/>
                </a:tc>
                <a:tc>
                  <a:txBody>
                    <a:bodyPr/>
                    <a:lstStyle/>
                    <a:p>
                      <a:r>
                        <a:rPr lang="tr-TR" dirty="0" smtClean="0"/>
                        <a:t>Meryem</a:t>
                      </a:r>
                      <a:endParaRPr lang="tr-TR" dirty="0"/>
                    </a:p>
                  </a:txBody>
                  <a:tcPr anchor="ctr"/>
                </a:tc>
                <a:extLst>
                  <a:ext uri="{0D108BD9-81ED-4DB2-BD59-A6C34878D82A}">
                    <a16:rowId xmlns="" xmlns:a16="http://schemas.microsoft.com/office/drawing/2014/main" val="10001"/>
                  </a:ext>
                </a:extLst>
              </a:tr>
              <a:tr h="370840">
                <a:tc>
                  <a:txBody>
                    <a:bodyPr/>
                    <a:lstStyle/>
                    <a:p>
                      <a:r>
                        <a:rPr lang="tr-TR" dirty="0"/>
                        <a:t>lastName</a:t>
                      </a:r>
                    </a:p>
                  </a:txBody>
                  <a:tcPr anchor="ctr"/>
                </a:tc>
                <a:tc>
                  <a:txBody>
                    <a:bodyPr/>
                    <a:lstStyle/>
                    <a:p>
                      <a:r>
                        <a:rPr lang="tr-TR" dirty="0" smtClean="0"/>
                        <a:t>İmranın Kızı</a:t>
                      </a:r>
                      <a:endParaRPr lang="tr-TR" dirty="0"/>
                    </a:p>
                  </a:txBody>
                  <a:tcPr anchor="ctr"/>
                </a:tc>
                <a:extLst>
                  <a:ext uri="{0D108BD9-81ED-4DB2-BD59-A6C34878D82A}">
                    <a16:rowId xmlns="" xmlns:a16="http://schemas.microsoft.com/office/drawing/2014/main" val="10002"/>
                  </a:ext>
                </a:extLst>
              </a:tr>
              <a:tr h="370840">
                <a:tc>
                  <a:txBody>
                    <a:bodyPr/>
                    <a:lstStyle/>
                    <a:p>
                      <a:r>
                        <a:rPr lang="tr-TR" dirty="0"/>
                        <a:t>age</a:t>
                      </a:r>
                    </a:p>
                  </a:txBody>
                  <a:tcPr anchor="ctr"/>
                </a:tc>
                <a:tc>
                  <a:txBody>
                    <a:bodyPr/>
                    <a:lstStyle/>
                    <a:p>
                      <a:r>
                        <a:rPr lang="tr-TR" dirty="0" smtClean="0"/>
                        <a:t>40</a:t>
                      </a:r>
                      <a:endParaRPr lang="tr-TR" dirty="0"/>
                    </a:p>
                  </a:txBody>
                  <a:tcPr anchor="ctr"/>
                </a:tc>
                <a:extLst>
                  <a:ext uri="{0D108BD9-81ED-4DB2-BD59-A6C34878D82A}">
                    <a16:rowId xmlns="" xmlns:a16="http://schemas.microsoft.com/office/drawing/2014/main" val="10003"/>
                  </a:ext>
                </a:extLst>
              </a:tr>
              <a:tr h="370840">
                <a:tc>
                  <a:txBody>
                    <a:bodyPr/>
                    <a:lstStyle/>
                    <a:p>
                      <a:r>
                        <a:rPr lang="tr-TR" dirty="0"/>
                        <a:t>eyeColor</a:t>
                      </a:r>
                    </a:p>
                  </a:txBody>
                  <a:tcPr anchor="ctr"/>
                </a:tc>
                <a:tc>
                  <a:txBody>
                    <a:bodyPr/>
                    <a:lstStyle/>
                    <a:p>
                      <a:r>
                        <a:rPr lang="tr-TR" dirty="0" smtClean="0"/>
                        <a:t>brown</a:t>
                      </a:r>
                      <a:endParaRPr lang="tr-TR" dirty="0"/>
                    </a:p>
                  </a:txBody>
                  <a:tcPr anchor="ctr"/>
                </a:tc>
                <a:extLst>
                  <a:ext uri="{0D108BD9-81ED-4DB2-BD59-A6C34878D82A}">
                    <a16:rowId xmlns="" xmlns:a16="http://schemas.microsoft.com/office/drawing/2014/main" val="10004"/>
                  </a:ext>
                </a:extLst>
              </a:tr>
              <a:tr h="370840">
                <a:tc>
                  <a:txBody>
                    <a:bodyPr/>
                    <a:lstStyle/>
                    <a:p>
                      <a:r>
                        <a:rPr lang="tr-TR" dirty="0" smtClean="0"/>
                        <a:t>fullName</a:t>
                      </a:r>
                      <a:endParaRPr lang="tr-TR" dirty="0"/>
                    </a:p>
                  </a:txBody>
                  <a:tcPr anchor="ctr"/>
                </a:tc>
                <a:tc>
                  <a:txBody>
                    <a:bodyPr/>
                    <a:lstStyle/>
                    <a:p>
                      <a:r>
                        <a:rPr lang="tr-TR" dirty="0" smtClean="0"/>
                        <a:t>function() {return this.firstName + " " + this.lastName;}</a:t>
                      </a:r>
                      <a:endParaRPr lang="tr-TR" dirty="0"/>
                    </a:p>
                  </a:txBody>
                  <a:tcPr anchor="ctr"/>
                </a:tc>
                <a:extLst>
                  <a:ext uri="{0D108BD9-81ED-4DB2-BD59-A6C34878D82A}">
                    <a16:rowId xmlns="" xmlns:a16="http://schemas.microsoft.com/office/drawing/2014/main" val="10005"/>
                  </a:ext>
                </a:extLst>
              </a:tr>
            </a:tbl>
          </a:graphicData>
        </a:graphic>
      </p:graphicFrame>
      <p:sp>
        <p:nvSpPr>
          <p:cNvPr id="5" name="4 Metin kutusu"/>
          <p:cNvSpPr txBox="1"/>
          <p:nvPr/>
        </p:nvSpPr>
        <p:spPr>
          <a:xfrm>
            <a:off x="450810" y="4929198"/>
            <a:ext cx="6933308" cy="400110"/>
          </a:xfrm>
          <a:prstGeom prst="rect">
            <a:avLst/>
          </a:prstGeom>
          <a:noFill/>
        </p:spPr>
        <p:txBody>
          <a:bodyPr wrap="none" rtlCol="0">
            <a:spAutoFit/>
          </a:bodyPr>
          <a:lstStyle/>
          <a:p>
            <a:r>
              <a:rPr lang="tr-TR" sz="2000" dirty="0" smtClean="0"/>
              <a:t>Aşağıdaki sözdizimiyle bir nesne metodu oluşturursunuz</a:t>
            </a:r>
            <a:endParaRPr lang="tr-TR" sz="2000" dirty="0"/>
          </a:p>
        </p:txBody>
      </p:sp>
      <p:sp>
        <p:nvSpPr>
          <p:cNvPr id="6" name="5 Metin kutusu"/>
          <p:cNvSpPr txBox="1"/>
          <p:nvPr/>
        </p:nvSpPr>
        <p:spPr>
          <a:xfrm>
            <a:off x="450810" y="5429264"/>
            <a:ext cx="4673074" cy="400110"/>
          </a:xfrm>
          <a:prstGeom prst="rect">
            <a:avLst/>
          </a:prstGeom>
          <a:noFill/>
        </p:spPr>
        <p:txBody>
          <a:bodyPr wrap="none" rtlCol="0">
            <a:spAutoFit/>
          </a:bodyPr>
          <a:lstStyle/>
          <a:p>
            <a:r>
              <a:rPr lang="tr-TR" sz="2000" i="1" dirty="0" smtClean="0"/>
              <a:t>methodName : function() { code lines }</a:t>
            </a:r>
            <a:endParaRPr lang="tr-TR" sz="2000" dirty="0"/>
          </a:p>
        </p:txBody>
      </p:sp>
      <p:sp>
        <p:nvSpPr>
          <p:cNvPr id="7" name="6 Metin kutusu"/>
          <p:cNvSpPr txBox="1"/>
          <p:nvPr/>
        </p:nvSpPr>
        <p:spPr>
          <a:xfrm>
            <a:off x="450810" y="5857892"/>
            <a:ext cx="6588663" cy="400110"/>
          </a:xfrm>
          <a:prstGeom prst="rect">
            <a:avLst/>
          </a:prstGeom>
          <a:noFill/>
        </p:spPr>
        <p:txBody>
          <a:bodyPr wrap="none" rtlCol="0">
            <a:spAutoFit/>
          </a:bodyPr>
          <a:lstStyle/>
          <a:p>
            <a:r>
              <a:rPr lang="tr-TR" sz="2000" dirty="0" smtClean="0"/>
              <a:t>Bir nesne metoduna aşağıdaki sözdizimiyle erişirsiniz</a:t>
            </a:r>
            <a:endParaRPr lang="tr-TR" sz="2000" dirty="0"/>
          </a:p>
        </p:txBody>
      </p:sp>
      <p:sp>
        <p:nvSpPr>
          <p:cNvPr id="8" name="7 Metin kutusu"/>
          <p:cNvSpPr txBox="1"/>
          <p:nvPr/>
        </p:nvSpPr>
        <p:spPr>
          <a:xfrm>
            <a:off x="379372" y="6286520"/>
            <a:ext cx="3414717" cy="400110"/>
          </a:xfrm>
          <a:prstGeom prst="rect">
            <a:avLst/>
          </a:prstGeom>
          <a:noFill/>
        </p:spPr>
        <p:txBody>
          <a:bodyPr wrap="none" rtlCol="0">
            <a:spAutoFit/>
          </a:bodyPr>
          <a:lstStyle/>
          <a:p>
            <a:r>
              <a:rPr lang="tr-TR" sz="2000" i="1" dirty="0" smtClean="0"/>
              <a:t>objectName.methodName()</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142852"/>
            <a:ext cx="9601200" cy="547670"/>
          </a:xfrm>
        </p:spPr>
        <p:txBody>
          <a:bodyPr>
            <a:normAutofit fontScale="90000"/>
          </a:bodyPr>
          <a:lstStyle/>
          <a:p>
            <a:r>
              <a:rPr lang="tr-TR" dirty="0" smtClean="0"/>
              <a:t>JavaScript Object Prototypes</a:t>
            </a:r>
            <a:endParaRPr lang="tr-TR" dirty="0"/>
          </a:p>
        </p:txBody>
      </p:sp>
      <p:sp>
        <p:nvSpPr>
          <p:cNvPr id="3" name="2 İçerik Yer Tutucusu"/>
          <p:cNvSpPr>
            <a:spLocks noGrp="1"/>
          </p:cNvSpPr>
          <p:nvPr>
            <p:ph idx="1"/>
          </p:nvPr>
        </p:nvSpPr>
        <p:spPr>
          <a:xfrm>
            <a:off x="307934" y="928670"/>
            <a:ext cx="11572956" cy="5715040"/>
          </a:xfrm>
        </p:spPr>
        <p:txBody>
          <a:bodyPr>
            <a:normAutofit/>
          </a:bodyPr>
          <a:lstStyle/>
          <a:p>
            <a:r>
              <a:rPr lang="tr-TR" sz="2000" dirty="0" smtClean="0"/>
              <a:t>Her JavaScript nesnesinin bir prototipi vardır. Prototip de bir nesnedir.</a:t>
            </a:r>
          </a:p>
          <a:p>
            <a:r>
              <a:rPr lang="tr-TR" sz="2000" dirty="0" smtClean="0"/>
              <a:t>Tüm JavaScript nesneleri özelliklerini ve metodlarını prototiplerinden devralır.</a:t>
            </a:r>
          </a:p>
          <a:p>
            <a:r>
              <a:rPr lang="tr-TR" sz="2000" dirty="0" smtClean="0"/>
              <a:t>Bir nesne değişmez kullanılarak veya new Object () ile oluşturulan nesneler, Object.prototype adlı bir prototipden devralınır.</a:t>
            </a:r>
          </a:p>
          <a:p>
            <a:r>
              <a:rPr lang="tr-TR" sz="2000" dirty="0" smtClean="0"/>
              <a:t>new Date () ile oluşturulan nesneler Date.prototype öğesini devralır.</a:t>
            </a:r>
          </a:p>
          <a:p>
            <a:r>
              <a:rPr lang="tr-TR" sz="2000" dirty="0" smtClean="0"/>
              <a:t>Object.prototype prototip zincirinin üstündedir.</a:t>
            </a:r>
            <a:br>
              <a:rPr lang="tr-TR" sz="2000" dirty="0" smtClean="0"/>
            </a:br>
            <a:r>
              <a:rPr lang="tr-TR" sz="2000" dirty="0" smtClean="0"/>
              <a:t/>
            </a:r>
            <a:br>
              <a:rPr lang="tr-TR" sz="2000" dirty="0" smtClean="0"/>
            </a:br>
            <a:r>
              <a:rPr lang="tr-TR" sz="2000" dirty="0" smtClean="0"/>
              <a:t>Tüm JavaScript nesneleri (Date, Array, RegExp, Function, ....), Object.prototype öğesinden devralır.</a:t>
            </a:r>
          </a:p>
          <a:p>
            <a:r>
              <a:rPr lang="tr-TR" sz="2000" dirty="0" smtClean="0"/>
              <a:t>JavaScript prototip özelliği mevcut bir prototipe yeni özellikler eklemenize izin verir</a:t>
            </a:r>
          </a:p>
          <a:p>
            <a:r>
              <a:rPr lang="tr-TR" sz="2000" dirty="0" smtClean="0"/>
              <a:t>JavaScript prototip özelliği, mevcut bir prototipe yeni metodlar eklemenize izin verir</a:t>
            </a:r>
          </a:p>
          <a:p>
            <a:r>
              <a:rPr lang="tr-TR" sz="2000" dirty="0" smtClean="0"/>
              <a:t>Sadece kendi prototiplerinizi değiştirin. Asla standart JavaScript nesnelerinin prototiplerini değiştirmeyin.</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142852"/>
            <a:ext cx="9601200" cy="547670"/>
          </a:xfrm>
        </p:spPr>
        <p:txBody>
          <a:bodyPr>
            <a:normAutofit fontScale="90000"/>
          </a:bodyPr>
          <a:lstStyle/>
          <a:p>
            <a:r>
              <a:rPr lang="tr-TR" dirty="0" smtClean="0"/>
              <a:t>JavaScript Function Definitions</a:t>
            </a:r>
            <a:endParaRPr lang="tr-TR" dirty="0"/>
          </a:p>
        </p:txBody>
      </p:sp>
      <p:sp>
        <p:nvSpPr>
          <p:cNvPr id="3" name="2 İçerik Yer Tutucusu"/>
          <p:cNvSpPr>
            <a:spLocks noGrp="1"/>
          </p:cNvSpPr>
          <p:nvPr>
            <p:ph idx="1"/>
          </p:nvPr>
        </p:nvSpPr>
        <p:spPr>
          <a:xfrm>
            <a:off x="307934" y="928670"/>
            <a:ext cx="11572956" cy="5715040"/>
          </a:xfrm>
        </p:spPr>
        <p:txBody>
          <a:bodyPr>
            <a:normAutofit/>
          </a:bodyPr>
          <a:lstStyle/>
          <a:p>
            <a:r>
              <a:rPr lang="tr-TR" sz="2000" dirty="0" smtClean="0"/>
              <a:t>JavaScript fonksiyonları function anahtar sözcüğüyle tanımlanır.</a:t>
            </a:r>
          </a:p>
          <a:p>
            <a:r>
              <a:rPr lang="en-US" sz="2000" dirty="0" smtClean="0"/>
              <a:t>function </a:t>
            </a:r>
            <a:r>
              <a:rPr lang="en-US" sz="2000" i="1" dirty="0" smtClean="0"/>
              <a:t>functionName</a:t>
            </a:r>
            <a:r>
              <a:rPr lang="en-US" sz="2000" dirty="0" smtClean="0"/>
              <a:t>(</a:t>
            </a:r>
            <a:r>
              <a:rPr lang="en-US" sz="2000" i="1" dirty="0" smtClean="0"/>
              <a:t>parameters</a:t>
            </a:r>
            <a:r>
              <a:rPr lang="en-US" sz="2000" dirty="0" smtClean="0"/>
              <a:t>) {</a:t>
            </a:r>
            <a:br>
              <a:rPr lang="en-US" sz="2000" dirty="0" smtClean="0"/>
            </a:br>
            <a:r>
              <a:rPr lang="en-US" sz="2000" dirty="0" smtClean="0"/>
              <a:t>  </a:t>
            </a:r>
            <a:r>
              <a:rPr lang="en-US" sz="2000" i="1" dirty="0" smtClean="0"/>
              <a:t>code to be executed</a:t>
            </a:r>
            <a:r>
              <a:rPr lang="en-US" sz="2000" dirty="0" smtClean="0"/>
              <a:t/>
            </a:r>
            <a:br>
              <a:rPr lang="en-US" sz="2000" dirty="0" smtClean="0"/>
            </a:br>
            <a:r>
              <a:rPr lang="en-US" sz="2000" dirty="0" smtClean="0"/>
              <a:t>}</a:t>
            </a:r>
            <a:endParaRPr lang="tr-TR" sz="2000" dirty="0" smtClean="0"/>
          </a:p>
          <a:p>
            <a:r>
              <a:rPr lang="tr-TR" sz="2000" dirty="0" smtClean="0"/>
              <a:t>Bildirilen fonksiyonlar hemen yürütülmez. Bunlar "daha sonra kullanılmak üzere kaydedilir" ve daha sonra çağrıldıklarında yürütüleceklerdir.</a:t>
            </a:r>
          </a:p>
          <a:p>
            <a:r>
              <a:rPr lang="tr-TR" sz="2000" dirty="0" smtClean="0"/>
              <a:t>Bir fonksiyon ifadesi bir değişkende saklanabilir</a:t>
            </a:r>
          </a:p>
          <a:p>
            <a:r>
              <a:rPr lang="tr-TR" sz="2000" dirty="0" smtClean="0"/>
              <a:t>Fonksiyonlar, ayrıca, Function () adı verilen dahili bir JavaScript fonksiyon kurucusu ile tanımlanabilir.</a:t>
            </a:r>
          </a:p>
          <a:p>
            <a:r>
              <a:rPr lang="tr-TR" sz="2000" dirty="0" smtClean="0"/>
              <a:t>JavaScript fonksiyonları bildirilmeden önce çağrılabilir</a:t>
            </a:r>
          </a:p>
          <a:p>
            <a:r>
              <a:rPr lang="tr-TR" sz="2000" dirty="0" smtClean="0"/>
              <a:t>Fonksiyon ifadeleri  kendini çağırabilir.</a:t>
            </a:r>
          </a:p>
          <a:p>
            <a:r>
              <a:rPr lang="tr-TR" sz="2000" dirty="0" smtClean="0"/>
              <a:t>JavaScript'deki typeof işleci fonksiyonlar için “function" döndürür. Ancak, JavaScript fonksiyonları en iyi nesneler olarak tanımlanabilir.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142852"/>
            <a:ext cx="9601200" cy="547670"/>
          </a:xfrm>
        </p:spPr>
        <p:txBody>
          <a:bodyPr>
            <a:normAutofit fontScale="90000"/>
          </a:bodyPr>
          <a:lstStyle/>
          <a:p>
            <a:r>
              <a:rPr lang="tr-TR" dirty="0" smtClean="0"/>
              <a:t>JavaScript Function Definitions</a:t>
            </a:r>
            <a:endParaRPr lang="tr-TR" dirty="0"/>
          </a:p>
        </p:txBody>
      </p:sp>
      <p:sp>
        <p:nvSpPr>
          <p:cNvPr id="3" name="2 İçerik Yer Tutucusu"/>
          <p:cNvSpPr>
            <a:spLocks noGrp="1"/>
          </p:cNvSpPr>
          <p:nvPr>
            <p:ph idx="1"/>
          </p:nvPr>
        </p:nvSpPr>
        <p:spPr>
          <a:xfrm>
            <a:off x="307934" y="928670"/>
            <a:ext cx="11572956" cy="5715040"/>
          </a:xfrm>
        </p:spPr>
        <p:txBody>
          <a:bodyPr>
            <a:normAutofit/>
          </a:bodyPr>
          <a:lstStyle/>
          <a:p>
            <a:r>
              <a:rPr lang="tr-TR" sz="2000" dirty="0" smtClean="0"/>
              <a:t>JavaScript fonksiyonları hem özelliklere hem de metodlara sahiptir.</a:t>
            </a:r>
          </a:p>
          <a:p>
            <a:r>
              <a:rPr lang="tr-TR" sz="2000" dirty="0" smtClean="0"/>
              <a:t>arguments.length özelliği, fonksiyon çağrıldığında alınan bağımsız değişken sayısını döndürür</a:t>
            </a:r>
          </a:p>
          <a:p>
            <a:r>
              <a:rPr lang="tr-TR" sz="2000" dirty="0" smtClean="0"/>
              <a:t>toString () metodu fonksiyonu bir string olarak döndürür</a:t>
            </a:r>
          </a:p>
          <a:p>
            <a:r>
              <a:rPr lang="tr-TR" sz="2800" dirty="0" smtClean="0"/>
              <a:t>JavaScript Function Parameters</a:t>
            </a:r>
          </a:p>
          <a:p>
            <a:r>
              <a:rPr lang="en-US" sz="2000" i="1" dirty="0" smtClean="0"/>
              <a:t>functionName</a:t>
            </a:r>
            <a:r>
              <a:rPr lang="en-US" sz="2000" dirty="0" smtClean="0"/>
              <a:t>(</a:t>
            </a:r>
            <a:r>
              <a:rPr lang="en-US" sz="2000" i="1" dirty="0" smtClean="0"/>
              <a:t>parameter1, parameter2, parameter3</a:t>
            </a:r>
            <a:r>
              <a:rPr lang="en-US" sz="2000" dirty="0" smtClean="0"/>
              <a:t>) {</a:t>
            </a:r>
            <a:br>
              <a:rPr lang="en-US" sz="2000" dirty="0" smtClean="0"/>
            </a:br>
            <a:r>
              <a:rPr lang="en-US" sz="2000" dirty="0" smtClean="0"/>
              <a:t>    </a:t>
            </a:r>
            <a:r>
              <a:rPr lang="en-US" sz="2000" i="1" dirty="0" smtClean="0"/>
              <a:t>code to be executed</a:t>
            </a:r>
            <a:r>
              <a:rPr lang="en-US" sz="2000" dirty="0" smtClean="0"/>
              <a:t/>
            </a:r>
            <a:br>
              <a:rPr lang="en-US" sz="2000" dirty="0" smtClean="0"/>
            </a:br>
            <a:r>
              <a:rPr lang="en-US" sz="2000" dirty="0" smtClean="0"/>
              <a:t>}</a:t>
            </a:r>
            <a:endParaRPr lang="tr-TR" sz="2000" dirty="0" smtClean="0"/>
          </a:p>
          <a:p>
            <a:r>
              <a:rPr lang="tr-TR" sz="2000" dirty="0" smtClean="0"/>
              <a:t>Fonksiyon parametreleri, fonksiyon tanımında listelenen isimlerdir.</a:t>
            </a:r>
          </a:p>
          <a:p>
            <a:r>
              <a:rPr lang="tr-TR" sz="2000" dirty="0" smtClean="0"/>
              <a:t>Fonksiyon argümanları, fonksiyona geçirilen gerçek değerlerdir</a:t>
            </a:r>
          </a:p>
          <a:p>
            <a:r>
              <a:rPr lang="tr-TR" sz="2000" dirty="0" smtClean="0"/>
              <a:t>JavaScript fonksiyon tanımları, parametreler için veri türlerini belirtmez.</a:t>
            </a:r>
          </a:p>
          <a:p>
            <a:r>
              <a:rPr lang="tr-TR" sz="2000" dirty="0" smtClean="0"/>
              <a:t>JavaScript fonksiyonları, aktarılan bağımsız değişkenlerde tür denetimi gerçekleştirmez.</a:t>
            </a:r>
          </a:p>
          <a:p>
            <a:r>
              <a:rPr lang="tr-TR" sz="2000" dirty="0" smtClean="0"/>
              <a:t>JavaScript fonksiyonları, alınan bağımsız değişkenlerin sayısını kontrol etmez.</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142852"/>
            <a:ext cx="9601200" cy="547670"/>
          </a:xfrm>
        </p:spPr>
        <p:txBody>
          <a:bodyPr>
            <a:normAutofit fontScale="90000"/>
          </a:bodyPr>
          <a:lstStyle/>
          <a:p>
            <a:r>
              <a:rPr lang="tr-TR" dirty="0" smtClean="0"/>
              <a:t>JavaScript Function Parameters</a:t>
            </a:r>
          </a:p>
        </p:txBody>
      </p:sp>
      <p:sp>
        <p:nvSpPr>
          <p:cNvPr id="3" name="2 İçerik Yer Tutucusu"/>
          <p:cNvSpPr>
            <a:spLocks noGrp="1"/>
          </p:cNvSpPr>
          <p:nvPr>
            <p:ph idx="1"/>
          </p:nvPr>
        </p:nvSpPr>
        <p:spPr>
          <a:xfrm>
            <a:off x="307934" y="928670"/>
            <a:ext cx="11572956" cy="5715040"/>
          </a:xfrm>
        </p:spPr>
        <p:txBody>
          <a:bodyPr>
            <a:normAutofit/>
          </a:bodyPr>
          <a:lstStyle/>
          <a:p>
            <a:pPr>
              <a:lnSpc>
                <a:spcPct val="100000"/>
              </a:lnSpc>
            </a:pPr>
            <a:r>
              <a:rPr lang="tr-TR" sz="2000" dirty="0" smtClean="0"/>
              <a:t>Eksik bağımsız değişkenlerle (bildirilenden daha az) bir işlev çağrılırsa, eksik değerler şu şekilde ayarlanır: undefined</a:t>
            </a:r>
          </a:p>
          <a:p>
            <a:r>
              <a:rPr lang="tr-TR" sz="2000" dirty="0" smtClean="0"/>
              <a:t>Bazen bu kabul edilebilir, ancak bazen parametreye bir varsayılan değer atamak daha iyidir</a:t>
            </a:r>
          </a:p>
          <a:p>
            <a:r>
              <a:rPr lang="tr-TR" sz="2000" dirty="0" smtClean="0"/>
              <a:t>Bir fonksiyon çok fazla argümanla (daha fazla beyan edilmiş halde) çağrılırsa, bu argümanlar a arguments nesnesini kullanarak ulaşılabilir.</a:t>
            </a:r>
          </a:p>
          <a:p>
            <a:r>
              <a:rPr lang="tr-TR" sz="2000" dirty="0" smtClean="0"/>
              <a:t>JavaScript fonksiyonları, arguments nesnesi adı verilen yerleşik bir nesneye sahiptir.</a:t>
            </a:r>
          </a:p>
          <a:p>
            <a:r>
              <a:rPr lang="tr-TR" sz="2000" dirty="0" smtClean="0"/>
              <a:t>Argüman nesnesi, fonksiyon çağrıldığı zaman kullanılan argümanlardan oluşan bir dizi çağrılır</a:t>
            </a:r>
          </a:p>
          <a:p>
            <a:r>
              <a:rPr lang="tr-TR" sz="2000" dirty="0" smtClean="0"/>
              <a:t>Bu şekilde, bir listede en yüksek değeri bulmak için basitçe bir fonksiyon kullanabilirsiniz</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142852"/>
            <a:ext cx="9601200" cy="547670"/>
          </a:xfrm>
        </p:spPr>
        <p:txBody>
          <a:bodyPr>
            <a:normAutofit fontScale="90000"/>
          </a:bodyPr>
          <a:lstStyle/>
          <a:p>
            <a:r>
              <a:rPr lang="tr-TR" dirty="0" smtClean="0"/>
              <a:t>JavaScript Function Call and Apply</a:t>
            </a:r>
            <a:endParaRPr lang="tr-TR" dirty="0"/>
          </a:p>
        </p:txBody>
      </p:sp>
      <p:sp>
        <p:nvSpPr>
          <p:cNvPr id="3" name="2 İçerik Yer Tutucusu"/>
          <p:cNvSpPr>
            <a:spLocks noGrp="1"/>
          </p:cNvSpPr>
          <p:nvPr>
            <p:ph idx="1"/>
          </p:nvPr>
        </p:nvSpPr>
        <p:spPr>
          <a:xfrm>
            <a:off x="307934" y="928670"/>
            <a:ext cx="11572956" cy="5715040"/>
          </a:xfrm>
        </p:spPr>
        <p:txBody>
          <a:bodyPr>
            <a:normAutofit/>
          </a:bodyPr>
          <a:lstStyle/>
          <a:p>
            <a:pPr>
              <a:lnSpc>
                <a:spcPct val="100000"/>
              </a:lnSpc>
            </a:pPr>
            <a:r>
              <a:rPr lang="tr-TR" sz="2000" dirty="0" smtClean="0"/>
              <a:t>Call () metodu önceden tanımlanmış bir JavaScript fonksiyon metodudur.</a:t>
            </a:r>
          </a:p>
          <a:p>
            <a:pPr>
              <a:lnSpc>
                <a:spcPct val="100000"/>
              </a:lnSpc>
            </a:pPr>
            <a:r>
              <a:rPr lang="tr-TR" sz="2000" dirty="0" smtClean="0"/>
              <a:t>İlk nesne argümanı (parametre) olarak bir kullanıcı nesnesini çağırmak için kullanılabilir.</a:t>
            </a:r>
          </a:p>
          <a:p>
            <a:pPr>
              <a:lnSpc>
                <a:spcPct val="100000"/>
              </a:lnSpc>
            </a:pPr>
            <a:r>
              <a:rPr lang="tr-TR" sz="2000" dirty="0" smtClean="0"/>
              <a:t>Call () ile başka bir nesneye ait bir metodu kullanabilirsiniz.</a:t>
            </a:r>
          </a:p>
          <a:p>
            <a:pPr>
              <a:lnSpc>
                <a:spcPct val="100000"/>
              </a:lnSpc>
            </a:pPr>
            <a:r>
              <a:rPr lang="tr-TR" sz="2000" dirty="0" smtClean="0"/>
              <a:t>Apply () metodu call () metoduna benzer</a:t>
            </a:r>
          </a:p>
          <a:p>
            <a:pPr>
              <a:lnSpc>
                <a:spcPct val="100000"/>
              </a:lnSpc>
            </a:pPr>
            <a:r>
              <a:rPr lang="tr-TR" sz="2000" dirty="0" smtClean="0"/>
              <a:t>Tek fark şudur:</a:t>
            </a:r>
          </a:p>
          <a:p>
            <a:pPr lvl="1">
              <a:lnSpc>
                <a:spcPct val="100000"/>
              </a:lnSpc>
            </a:pPr>
            <a:r>
              <a:rPr lang="tr-TR" dirty="0" smtClean="0"/>
              <a:t>call () fonksiyonu bağımsız değişkenlerini ayrı ayrı alır</a:t>
            </a:r>
          </a:p>
          <a:p>
            <a:pPr lvl="1">
              <a:lnSpc>
                <a:spcPct val="100000"/>
              </a:lnSpc>
            </a:pPr>
            <a:r>
              <a:rPr lang="tr-TR" dirty="0" smtClean="0"/>
              <a:t>apply () herhangi bir fonksiyon argümanını bir dizi olarak alır</a:t>
            </a:r>
          </a:p>
          <a:p>
            <a:pPr>
              <a:lnSpc>
                <a:spcPct val="100000"/>
              </a:lnSpc>
            </a:pPr>
            <a:r>
              <a:rPr lang="tr-TR" sz="2000" dirty="0" smtClean="0"/>
              <a:t>Bir argüman listesi yerine bir dizi kullanmak istiyorsanız apply () metodu çok kullanışlıdır.</a:t>
            </a:r>
          </a:p>
          <a:p>
            <a:pPr>
              <a:lnSpc>
                <a:spcPct val="100000"/>
              </a:lnSpc>
            </a:pPr>
            <a:r>
              <a:rPr lang="tr-TR" sz="2000" dirty="0" smtClean="0"/>
              <a:t>Bir sayı listesindeki en büyük numarayı almak isterseniz, Math.max () metodunu kullanabilirsiniz</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142852"/>
            <a:ext cx="11501518" cy="547670"/>
          </a:xfrm>
        </p:spPr>
        <p:txBody>
          <a:bodyPr>
            <a:normAutofit fontScale="90000"/>
          </a:bodyPr>
          <a:lstStyle/>
          <a:p>
            <a:r>
              <a:rPr lang="tr-TR" dirty="0" smtClean="0"/>
              <a:t>JavaScript HTML DOM (Document Object Model)</a:t>
            </a:r>
            <a:endParaRPr lang="tr-TR" dirty="0"/>
          </a:p>
        </p:txBody>
      </p:sp>
      <p:sp>
        <p:nvSpPr>
          <p:cNvPr id="3" name="2 İçerik Yer Tutucusu"/>
          <p:cNvSpPr>
            <a:spLocks noGrp="1"/>
          </p:cNvSpPr>
          <p:nvPr>
            <p:ph idx="1"/>
          </p:nvPr>
        </p:nvSpPr>
        <p:spPr>
          <a:xfrm>
            <a:off x="307934" y="928670"/>
            <a:ext cx="11572956" cy="5715040"/>
          </a:xfrm>
        </p:spPr>
        <p:txBody>
          <a:bodyPr>
            <a:normAutofit/>
          </a:bodyPr>
          <a:lstStyle/>
          <a:p>
            <a:pPr>
              <a:lnSpc>
                <a:spcPct val="100000"/>
              </a:lnSpc>
            </a:pPr>
            <a:r>
              <a:rPr lang="tr-TR" sz="2000" dirty="0" smtClean="0"/>
              <a:t>HTML DOM ile JavaScript bir HTML belgesinin tüm öğelerine erişebilir ve bunları değiştirebilir.</a:t>
            </a:r>
          </a:p>
          <a:p>
            <a:pPr>
              <a:lnSpc>
                <a:spcPct val="100000"/>
              </a:lnSpc>
            </a:pPr>
            <a:r>
              <a:rPr lang="tr-TR" sz="2000" dirty="0" smtClean="0"/>
              <a:t>Bir web sayfası yüklendiğinde, tarayıcı sayfanın bir Doküman Nesne Modelini oluşturur.</a:t>
            </a:r>
          </a:p>
          <a:p>
            <a:pPr>
              <a:lnSpc>
                <a:spcPct val="100000"/>
              </a:lnSpc>
            </a:pPr>
            <a:r>
              <a:rPr lang="tr-TR" sz="2000" dirty="0" smtClean="0"/>
              <a:t>Tarayıcı HTML DOM modeli ile elementleri  Nesneler den oluşan bir ağaca dönüştürür</a:t>
            </a:r>
            <a:endParaRPr lang="tr-TR" sz="2000" dirty="0"/>
          </a:p>
        </p:txBody>
      </p:sp>
      <p:pic>
        <p:nvPicPr>
          <p:cNvPr id="1026" name="Picture 2" descr="C:\Users\Dark Prince\Desktop\Ekran Alıntısı.PNG"/>
          <p:cNvPicPr>
            <a:picLocks noChangeAspect="1" noChangeArrowheads="1"/>
          </p:cNvPicPr>
          <p:nvPr/>
        </p:nvPicPr>
        <p:blipFill>
          <a:blip r:embed="rId2"/>
          <a:srcRect/>
          <a:stretch>
            <a:fillRect/>
          </a:stretch>
        </p:blipFill>
        <p:spPr bwMode="auto">
          <a:xfrm>
            <a:off x="736562" y="2857496"/>
            <a:ext cx="10287072" cy="3714776"/>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142852"/>
            <a:ext cx="11501518" cy="547670"/>
          </a:xfrm>
        </p:spPr>
        <p:txBody>
          <a:bodyPr>
            <a:normAutofit fontScale="90000"/>
          </a:bodyPr>
          <a:lstStyle/>
          <a:p>
            <a:r>
              <a:rPr lang="tr-TR" dirty="0" smtClean="0"/>
              <a:t>JavaScript HTML DOM (Document Object Model)</a:t>
            </a:r>
            <a:endParaRPr lang="tr-TR" dirty="0"/>
          </a:p>
        </p:txBody>
      </p:sp>
      <p:sp>
        <p:nvSpPr>
          <p:cNvPr id="3" name="2 İçerik Yer Tutucusu"/>
          <p:cNvSpPr>
            <a:spLocks noGrp="1"/>
          </p:cNvSpPr>
          <p:nvPr>
            <p:ph idx="1"/>
          </p:nvPr>
        </p:nvSpPr>
        <p:spPr>
          <a:xfrm>
            <a:off x="307934" y="928670"/>
            <a:ext cx="11572956" cy="5715040"/>
          </a:xfrm>
        </p:spPr>
        <p:txBody>
          <a:bodyPr>
            <a:normAutofit/>
          </a:bodyPr>
          <a:lstStyle/>
          <a:p>
            <a:pPr>
              <a:lnSpc>
                <a:spcPct val="100000"/>
              </a:lnSpc>
            </a:pPr>
            <a:r>
              <a:rPr lang="tr-TR" sz="2000" dirty="0" smtClean="0"/>
              <a:t>Nesne modeli ile JavaScript, dinamik HTML oluşturmak için ihtiyaç duyduğu gücü alır</a:t>
            </a:r>
          </a:p>
          <a:p>
            <a:pPr lvl="1">
              <a:lnSpc>
                <a:spcPct val="100000"/>
              </a:lnSpc>
            </a:pPr>
            <a:r>
              <a:rPr lang="tr-TR" dirty="0" smtClean="0"/>
              <a:t>JavaScript sayfadaki tüm HTML öğelerini değiştirebilir</a:t>
            </a:r>
          </a:p>
          <a:p>
            <a:pPr lvl="1">
              <a:lnSpc>
                <a:spcPct val="100000"/>
              </a:lnSpc>
            </a:pPr>
            <a:r>
              <a:rPr lang="tr-TR" dirty="0" smtClean="0"/>
              <a:t>JavaScript sayfadaki tüm HTML niteliklerini değiştirebilir</a:t>
            </a:r>
          </a:p>
          <a:p>
            <a:pPr lvl="1">
              <a:lnSpc>
                <a:spcPct val="100000"/>
              </a:lnSpc>
            </a:pPr>
            <a:r>
              <a:rPr lang="tr-TR" dirty="0" smtClean="0"/>
              <a:t>JavaScript sayfadaki tüm CSS stillerini değiştirebilir</a:t>
            </a:r>
          </a:p>
          <a:p>
            <a:pPr lvl="1">
              <a:lnSpc>
                <a:spcPct val="100000"/>
              </a:lnSpc>
            </a:pPr>
            <a:r>
              <a:rPr lang="tr-TR" dirty="0" smtClean="0"/>
              <a:t>JavaScript mevcut HTML öğelerini ve niteliklerini kaldırabilir</a:t>
            </a:r>
          </a:p>
          <a:p>
            <a:pPr lvl="1">
              <a:lnSpc>
                <a:spcPct val="100000"/>
              </a:lnSpc>
            </a:pPr>
            <a:r>
              <a:rPr lang="tr-TR" dirty="0" smtClean="0"/>
              <a:t>JavaScript, yeni HTML öğeleri ve nitelikleri ekleyebilir</a:t>
            </a:r>
          </a:p>
          <a:p>
            <a:pPr lvl="1">
              <a:lnSpc>
                <a:spcPct val="100000"/>
              </a:lnSpc>
            </a:pPr>
            <a:r>
              <a:rPr lang="tr-TR" dirty="0" smtClean="0"/>
              <a:t>JavaScript sayfadaki tüm mevcut HTML olaylarına tepki gösterebilir</a:t>
            </a:r>
          </a:p>
          <a:p>
            <a:pPr lvl="1">
              <a:lnSpc>
                <a:spcPct val="100000"/>
              </a:lnSpc>
            </a:pPr>
            <a:r>
              <a:rPr lang="tr-TR" dirty="0" smtClean="0"/>
              <a:t>JavaScript, sayfada yeni HTML olayları oluşturabilir</a:t>
            </a:r>
          </a:p>
          <a:p>
            <a:pPr>
              <a:lnSpc>
                <a:spcPct val="100000"/>
              </a:lnSpc>
            </a:pPr>
            <a:r>
              <a:rPr lang="tr-TR" sz="2000" dirty="0" smtClean="0"/>
              <a:t>DOM, bir W3C (World Wide Web Consortium) standardıdır.</a:t>
            </a:r>
          </a:p>
          <a:p>
            <a:pPr>
              <a:lnSpc>
                <a:spcPct val="100000"/>
              </a:lnSpc>
            </a:pPr>
            <a:r>
              <a:rPr lang="tr-TR" sz="2000" dirty="0" smtClean="0"/>
              <a:t>DOM belgelere erişmek için bir standart tanımlar:</a:t>
            </a:r>
          </a:p>
          <a:p>
            <a:pPr>
              <a:lnSpc>
                <a:spcPct val="100000"/>
              </a:lnSpc>
            </a:pPr>
            <a:r>
              <a:rPr lang="tr-TR" sz="2000" dirty="0" smtClean="0"/>
              <a:t>W3C Belge Nesnesi Modeli (DOM), programların ve komut dizilerinin bir belgenin içeriğini, yapısını ve stilini dinamik olarak erişmesini ve güncellemesini sağlayan bir platform"</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142852"/>
            <a:ext cx="11501518" cy="547670"/>
          </a:xfrm>
        </p:spPr>
        <p:txBody>
          <a:bodyPr>
            <a:normAutofit fontScale="90000"/>
          </a:bodyPr>
          <a:lstStyle/>
          <a:p>
            <a:r>
              <a:rPr lang="tr-TR" dirty="0" smtClean="0"/>
              <a:t>JavaScript HTML DOM (Document Object Model)</a:t>
            </a:r>
            <a:endParaRPr lang="tr-TR" dirty="0"/>
          </a:p>
        </p:txBody>
      </p:sp>
      <p:sp>
        <p:nvSpPr>
          <p:cNvPr id="3" name="2 İçerik Yer Tutucusu"/>
          <p:cNvSpPr>
            <a:spLocks noGrp="1"/>
          </p:cNvSpPr>
          <p:nvPr>
            <p:ph idx="1"/>
          </p:nvPr>
        </p:nvSpPr>
        <p:spPr>
          <a:xfrm>
            <a:off x="307934" y="928670"/>
            <a:ext cx="11572956" cy="5715040"/>
          </a:xfrm>
        </p:spPr>
        <p:txBody>
          <a:bodyPr>
            <a:normAutofit/>
          </a:bodyPr>
          <a:lstStyle/>
          <a:p>
            <a:pPr>
              <a:lnSpc>
                <a:spcPct val="100000"/>
              </a:lnSpc>
            </a:pPr>
            <a:r>
              <a:rPr lang="tr-TR" sz="2000" dirty="0" smtClean="0"/>
              <a:t>W3C DOM standardı, 3 farklı kısma ayrılmıştır:</a:t>
            </a:r>
          </a:p>
          <a:p>
            <a:pPr lvl="1">
              <a:lnSpc>
                <a:spcPct val="100000"/>
              </a:lnSpc>
            </a:pPr>
            <a:r>
              <a:rPr lang="tr-TR" dirty="0" smtClean="0"/>
              <a:t>Çekirdek DOM - tüm belge türleri için standart model</a:t>
            </a:r>
          </a:p>
          <a:p>
            <a:pPr lvl="1">
              <a:lnSpc>
                <a:spcPct val="100000"/>
              </a:lnSpc>
            </a:pPr>
            <a:r>
              <a:rPr lang="tr-TR" dirty="0" smtClean="0"/>
              <a:t>XML DOM - XML belgeleri için standart model</a:t>
            </a:r>
          </a:p>
          <a:p>
            <a:pPr lvl="1">
              <a:lnSpc>
                <a:spcPct val="100000"/>
              </a:lnSpc>
            </a:pPr>
            <a:r>
              <a:rPr lang="tr-TR" dirty="0" smtClean="0"/>
              <a:t>HTML DOM - HTML belgeleri için standart model</a:t>
            </a:r>
          </a:p>
          <a:p>
            <a:pPr>
              <a:lnSpc>
                <a:spcPct val="100000"/>
              </a:lnSpc>
            </a:pPr>
            <a:r>
              <a:rPr lang="tr-TR" sz="2000" dirty="0" smtClean="0"/>
              <a:t>Özetle : HTML DOM, HTML öğelerini almanın, değiştirmenin, eklemenin veya silmenin standart'ıdır.</a:t>
            </a:r>
          </a:p>
          <a:p>
            <a:pPr>
              <a:lnSpc>
                <a:spcPct val="100000"/>
              </a:lnSpc>
            </a:pPr>
            <a:r>
              <a:rPr lang="tr-TR" sz="2800" dirty="0" smtClean="0"/>
              <a:t>JavaScript - HTML DOM Methods </a:t>
            </a:r>
          </a:p>
          <a:p>
            <a:pPr>
              <a:lnSpc>
                <a:spcPct val="100000"/>
              </a:lnSpc>
            </a:pPr>
            <a:r>
              <a:rPr lang="tr-TR" sz="2000" dirty="0" smtClean="0"/>
              <a:t>HTML DOM'a JavaScript ile (ve diğer programlama dilleriyle) erişilebilir. DOM'da, tüm HTML elementleri nesneler olarak tanımlanır</a:t>
            </a:r>
          </a:p>
          <a:p>
            <a:pPr>
              <a:lnSpc>
                <a:spcPct val="100000"/>
              </a:lnSpc>
            </a:pPr>
            <a:r>
              <a:rPr lang="tr-TR" sz="2000" dirty="0" smtClean="0"/>
              <a:t>Bir özellik, alabileceğiniz veya ayarlayabileceğiniz bir değerdir (bir HTML elementinin içeriğini değiştirme gibi).</a:t>
            </a:r>
          </a:p>
          <a:p>
            <a:pPr>
              <a:lnSpc>
                <a:spcPct val="100000"/>
              </a:lnSpc>
            </a:pPr>
            <a:r>
              <a:rPr lang="tr-TR" sz="2000" dirty="0" smtClean="0"/>
              <a:t>Bir metod, yapabileceğiniz bir işlemdir (bir HTML elementi ekleme veya silme gibi).</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142852"/>
            <a:ext cx="11501518" cy="547670"/>
          </a:xfrm>
        </p:spPr>
        <p:txBody>
          <a:bodyPr>
            <a:normAutofit fontScale="90000"/>
          </a:bodyPr>
          <a:lstStyle/>
          <a:p>
            <a:r>
              <a:rPr lang="tr-TR" dirty="0" smtClean="0"/>
              <a:t>JavaScript HTML DOM (Document Object Model)</a:t>
            </a:r>
            <a:endParaRPr lang="tr-TR" dirty="0"/>
          </a:p>
        </p:txBody>
      </p:sp>
      <p:sp>
        <p:nvSpPr>
          <p:cNvPr id="3" name="2 İçerik Yer Tutucusu"/>
          <p:cNvSpPr>
            <a:spLocks noGrp="1"/>
          </p:cNvSpPr>
          <p:nvPr>
            <p:ph idx="1"/>
          </p:nvPr>
        </p:nvSpPr>
        <p:spPr>
          <a:xfrm>
            <a:off x="307934" y="928670"/>
            <a:ext cx="11572956" cy="5715040"/>
          </a:xfrm>
        </p:spPr>
        <p:txBody>
          <a:bodyPr>
            <a:normAutofit/>
          </a:bodyPr>
          <a:lstStyle/>
          <a:p>
            <a:pPr>
              <a:lnSpc>
                <a:spcPct val="100000"/>
              </a:lnSpc>
            </a:pPr>
            <a:r>
              <a:rPr lang="tr-TR" sz="2000" dirty="0" smtClean="0"/>
              <a:t>Bir HTML öğesine erişmenin en yaygın yolu, elementin kimliğini kullanmaktır.</a:t>
            </a:r>
          </a:p>
          <a:p>
            <a:pPr>
              <a:lnSpc>
                <a:spcPct val="100000"/>
              </a:lnSpc>
            </a:pPr>
            <a:r>
              <a:rPr lang="tr-TR" sz="2000" dirty="0" smtClean="0"/>
              <a:t>Bir elementin içeriğini almanın en kolay yolu innerHTML özelliğini kullanmaktır.</a:t>
            </a:r>
          </a:p>
          <a:p>
            <a:pPr>
              <a:lnSpc>
                <a:spcPct val="100000"/>
              </a:lnSpc>
            </a:pPr>
            <a:r>
              <a:rPr lang="tr-TR" sz="2000" dirty="0" smtClean="0"/>
              <a:t>innerHTML özelliği, HTML öğelerinin içeriğini almak veya değiştirmek için kullanışlıdır.</a:t>
            </a:r>
          </a:p>
          <a:p>
            <a:pPr>
              <a:lnSpc>
                <a:spcPct val="100000"/>
              </a:lnSpc>
              <a:buNone/>
            </a:pPr>
            <a:r>
              <a:rPr lang="tr-TR" sz="3200" dirty="0" smtClean="0"/>
              <a:t>JavaScript HTML DOM Document</a:t>
            </a:r>
          </a:p>
          <a:p>
            <a:pPr>
              <a:lnSpc>
                <a:spcPct val="100000"/>
              </a:lnSpc>
            </a:pPr>
            <a:r>
              <a:rPr lang="tr-TR" sz="2000" dirty="0" smtClean="0"/>
              <a:t>HTML DOM doküman nesnesi, web sayfanızdaki diğer tüm nesnelerin sahibidir.</a:t>
            </a:r>
          </a:p>
          <a:p>
            <a:pPr>
              <a:lnSpc>
                <a:spcPct val="100000"/>
              </a:lnSpc>
            </a:pPr>
            <a:r>
              <a:rPr lang="tr-TR" sz="2000" dirty="0" smtClean="0"/>
              <a:t>Doküman nesnesi, web sayfanızı temsil eder.</a:t>
            </a:r>
          </a:p>
          <a:p>
            <a:pPr>
              <a:lnSpc>
                <a:spcPct val="100000"/>
              </a:lnSpc>
            </a:pPr>
            <a:r>
              <a:rPr lang="tr-TR" sz="2000" dirty="0" smtClean="0"/>
              <a:t>Bir HTML sayfasındaki herhangi bir öğeye erişmek istiyorsanız, daima document nesnesine erişmekle başlarsınız.</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5800732" cy="690546"/>
          </a:xfrm>
        </p:spPr>
        <p:txBody>
          <a:bodyPr/>
          <a:lstStyle/>
          <a:p>
            <a:r>
              <a:rPr lang="tr-TR" dirty="0" smtClean="0"/>
              <a:t>JavaScript Comments</a:t>
            </a:r>
            <a:endParaRPr lang="tr-TR" dirty="0"/>
          </a:p>
        </p:txBody>
      </p:sp>
      <p:sp>
        <p:nvSpPr>
          <p:cNvPr id="3" name="2 İçerik Yer Tutucusu"/>
          <p:cNvSpPr>
            <a:spLocks noGrp="1"/>
          </p:cNvSpPr>
          <p:nvPr>
            <p:ph idx="1"/>
          </p:nvPr>
        </p:nvSpPr>
        <p:spPr>
          <a:xfrm>
            <a:off x="379372" y="1285860"/>
            <a:ext cx="11215766" cy="5286412"/>
          </a:xfrm>
        </p:spPr>
        <p:txBody>
          <a:bodyPr/>
          <a:lstStyle/>
          <a:p>
            <a:r>
              <a:rPr lang="tr-TR" dirty="0" smtClean="0"/>
              <a:t>JavaScript yorumları JavaScript kodunu açıklamak ve daha okunaklı hale getirmek için kullanılabilir.</a:t>
            </a:r>
          </a:p>
          <a:p>
            <a:r>
              <a:rPr lang="tr-TR" dirty="0" smtClean="0"/>
              <a:t>JavaScript yorumları, alternatif kodu test ederken yürütülmesini önlemek için de kullanılabilir.</a:t>
            </a:r>
          </a:p>
          <a:p>
            <a:r>
              <a:rPr lang="tr-TR" dirty="0" smtClean="0"/>
              <a:t>Tek satırlı yorumlar // ile başlar.</a:t>
            </a:r>
          </a:p>
          <a:p>
            <a:r>
              <a:rPr lang="tr-TR" dirty="0" smtClean="0"/>
              <a:t>// ve satırın sonu arasındaki herhangi bir metin JavaScript tarafından yok sayılır (yürütülmez)</a:t>
            </a:r>
          </a:p>
          <a:p>
            <a:r>
              <a:rPr lang="tr-TR" dirty="0" smtClean="0"/>
              <a:t>Çok satırlı yorumlar / * ile başlar ve * / ile sona erer.</a:t>
            </a:r>
          </a:p>
          <a:p>
            <a:r>
              <a:rPr lang="tr-TR" dirty="0" smtClean="0"/>
              <a:t>/ * Ve * / arasındaki herhangi bir metin JavaScript tarafından yok sayılır.</a:t>
            </a:r>
          </a:p>
          <a:p>
            <a:r>
              <a:rPr lang="tr-TR" dirty="0" smtClean="0"/>
              <a:t>Yürütmeyi Engellemek İçin de yorumları kullanırız</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142852"/>
            <a:ext cx="11501518" cy="547670"/>
          </a:xfrm>
        </p:spPr>
        <p:txBody>
          <a:bodyPr>
            <a:normAutofit fontScale="90000"/>
          </a:bodyPr>
          <a:lstStyle/>
          <a:p>
            <a:r>
              <a:rPr lang="tr-TR" dirty="0" smtClean="0"/>
              <a:t>JavaScript HTML DOM (Document Object Model)</a:t>
            </a:r>
            <a:endParaRPr lang="tr-TR" dirty="0"/>
          </a:p>
        </p:txBody>
      </p:sp>
      <p:sp>
        <p:nvSpPr>
          <p:cNvPr id="3" name="2 İçerik Yer Tutucusu"/>
          <p:cNvSpPr>
            <a:spLocks noGrp="1"/>
          </p:cNvSpPr>
          <p:nvPr>
            <p:ph idx="1"/>
          </p:nvPr>
        </p:nvSpPr>
        <p:spPr>
          <a:xfrm>
            <a:off x="379372" y="928670"/>
            <a:ext cx="11572956" cy="5715040"/>
          </a:xfrm>
        </p:spPr>
        <p:txBody>
          <a:bodyPr>
            <a:normAutofit/>
          </a:bodyPr>
          <a:lstStyle/>
          <a:p>
            <a:pPr>
              <a:lnSpc>
                <a:spcPct val="100000"/>
              </a:lnSpc>
              <a:buNone/>
            </a:pPr>
            <a:r>
              <a:rPr lang="tr-TR" sz="2800" dirty="0" smtClean="0"/>
              <a:t>HTML Elemanlarını Bulma</a:t>
            </a:r>
            <a:endParaRPr lang="tr-TR" sz="2800" dirty="0"/>
          </a:p>
        </p:txBody>
      </p:sp>
      <p:graphicFrame>
        <p:nvGraphicFramePr>
          <p:cNvPr id="4" name="3 Tablo"/>
          <p:cNvGraphicFramePr>
            <a:graphicFrameLocks noGrp="1"/>
          </p:cNvGraphicFramePr>
          <p:nvPr/>
        </p:nvGraphicFramePr>
        <p:xfrm>
          <a:off x="665124" y="1714488"/>
          <a:ext cx="10715700" cy="1483360"/>
        </p:xfrm>
        <a:graphic>
          <a:graphicData uri="http://schemas.openxmlformats.org/drawingml/2006/table">
            <a:tbl>
              <a:tblPr firstRow="1" bandRow="1">
                <a:tableStyleId>{68D230F3-CF80-4859-8CE7-A43EE81993B5}</a:tableStyleId>
              </a:tblPr>
              <a:tblGrid>
                <a:gridCol w="4929222">
                  <a:extLst>
                    <a:ext uri="{9D8B030D-6E8A-4147-A177-3AD203B41FA5}">
                      <a16:colId xmlns="" xmlns:a16="http://schemas.microsoft.com/office/drawing/2014/main" val="20000"/>
                    </a:ext>
                  </a:extLst>
                </a:gridCol>
                <a:gridCol w="5786478">
                  <a:extLst>
                    <a:ext uri="{9D8B030D-6E8A-4147-A177-3AD203B41FA5}">
                      <a16:colId xmlns="" xmlns:a16="http://schemas.microsoft.com/office/drawing/2014/main" val="20001"/>
                    </a:ext>
                  </a:extLst>
                </a:gridCol>
              </a:tblGrid>
              <a:tr h="370840">
                <a:tc>
                  <a:txBody>
                    <a:bodyPr/>
                    <a:lstStyle/>
                    <a:p>
                      <a:r>
                        <a:rPr lang="tr-TR" b="0" dirty="0"/>
                        <a:t>Method</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370840">
                <a:tc>
                  <a:txBody>
                    <a:bodyPr/>
                    <a:lstStyle/>
                    <a:p>
                      <a:r>
                        <a:rPr lang="tr-TR" dirty="0"/>
                        <a:t>document.getElementById(</a:t>
                      </a:r>
                      <a:r>
                        <a:rPr lang="tr-TR" i="1" dirty="0"/>
                        <a:t>id</a:t>
                      </a:r>
                      <a:r>
                        <a:rPr lang="tr-TR" dirty="0"/>
                        <a:t>)</a:t>
                      </a:r>
                    </a:p>
                  </a:txBody>
                  <a:tcPr anchor="ctr"/>
                </a:tc>
                <a:tc>
                  <a:txBody>
                    <a:bodyPr/>
                    <a:lstStyle/>
                    <a:p>
                      <a:r>
                        <a:rPr lang="tr-TR" dirty="0" smtClean="0"/>
                        <a:t>Element kimliği ile bir elementi bulma</a:t>
                      </a:r>
                      <a:endParaRPr lang="en-US" dirty="0"/>
                    </a:p>
                  </a:txBody>
                  <a:tcPr anchor="ctr"/>
                </a:tc>
                <a:extLst>
                  <a:ext uri="{0D108BD9-81ED-4DB2-BD59-A6C34878D82A}">
                    <a16:rowId xmlns="" xmlns:a16="http://schemas.microsoft.com/office/drawing/2014/main" val="10001"/>
                  </a:ext>
                </a:extLst>
              </a:tr>
              <a:tr h="370840">
                <a:tc>
                  <a:txBody>
                    <a:bodyPr/>
                    <a:lstStyle/>
                    <a:p>
                      <a:r>
                        <a:rPr lang="tr-TR" dirty="0"/>
                        <a:t>document.getElementsByTagName(</a:t>
                      </a:r>
                      <a:r>
                        <a:rPr lang="tr-TR" i="1" dirty="0"/>
                        <a:t>name</a:t>
                      </a:r>
                      <a:r>
                        <a:rPr lang="tr-TR" dirty="0"/>
                        <a:t>)</a:t>
                      </a:r>
                    </a:p>
                  </a:txBody>
                  <a:tcPr anchor="ctr"/>
                </a:tc>
                <a:tc>
                  <a:txBody>
                    <a:bodyPr/>
                    <a:lstStyle/>
                    <a:p>
                      <a:r>
                        <a:rPr lang="tr-TR" dirty="0" smtClean="0"/>
                        <a:t>Elemanları etiket adına göre bulma</a:t>
                      </a:r>
                      <a:endParaRPr lang="en-US" dirty="0"/>
                    </a:p>
                  </a:txBody>
                  <a:tcPr anchor="ctr"/>
                </a:tc>
                <a:extLst>
                  <a:ext uri="{0D108BD9-81ED-4DB2-BD59-A6C34878D82A}">
                    <a16:rowId xmlns="" xmlns:a16="http://schemas.microsoft.com/office/drawing/2014/main" val="10002"/>
                  </a:ext>
                </a:extLst>
              </a:tr>
              <a:tr h="370840">
                <a:tc>
                  <a:txBody>
                    <a:bodyPr/>
                    <a:lstStyle/>
                    <a:p>
                      <a:r>
                        <a:rPr lang="tr-TR" dirty="0"/>
                        <a:t>document.getElementsByClassName(</a:t>
                      </a:r>
                      <a:r>
                        <a:rPr lang="tr-TR" i="1" dirty="0"/>
                        <a:t>name</a:t>
                      </a:r>
                      <a:r>
                        <a:rPr lang="tr-TR" dirty="0"/>
                        <a:t>)</a:t>
                      </a:r>
                    </a:p>
                  </a:txBody>
                  <a:tcPr anchor="ctr"/>
                </a:tc>
                <a:tc>
                  <a:txBody>
                    <a:bodyPr/>
                    <a:lstStyle/>
                    <a:p>
                      <a:r>
                        <a:rPr lang="tr-TR" dirty="0" smtClean="0"/>
                        <a:t>Elementleri sınıf adına göre bulma</a:t>
                      </a:r>
                      <a:endParaRPr lang="en-US" dirty="0"/>
                    </a:p>
                  </a:txBody>
                  <a:tcPr anchor="ctr"/>
                </a:tc>
                <a:extLst>
                  <a:ext uri="{0D108BD9-81ED-4DB2-BD59-A6C34878D82A}">
                    <a16:rowId xmlns="" xmlns:a16="http://schemas.microsoft.com/office/drawing/2014/main" val="10003"/>
                  </a:ext>
                </a:extLst>
              </a:tr>
            </a:tbl>
          </a:graphicData>
        </a:graphic>
      </p:graphicFrame>
      <p:sp>
        <p:nvSpPr>
          <p:cNvPr id="5" name="4 Metin kutusu"/>
          <p:cNvSpPr txBox="1"/>
          <p:nvPr/>
        </p:nvSpPr>
        <p:spPr>
          <a:xfrm>
            <a:off x="307934" y="3500438"/>
            <a:ext cx="4773294" cy="461665"/>
          </a:xfrm>
          <a:prstGeom prst="rect">
            <a:avLst/>
          </a:prstGeom>
          <a:noFill/>
        </p:spPr>
        <p:txBody>
          <a:bodyPr wrap="none" rtlCol="0">
            <a:spAutoFit/>
          </a:bodyPr>
          <a:lstStyle/>
          <a:p>
            <a:r>
              <a:rPr lang="tr-TR" sz="2400" dirty="0" smtClean="0"/>
              <a:t>HTML Elemanlarını Değiştirme</a:t>
            </a:r>
            <a:endParaRPr lang="tr-TR" sz="2400" dirty="0"/>
          </a:p>
        </p:txBody>
      </p:sp>
      <p:graphicFrame>
        <p:nvGraphicFramePr>
          <p:cNvPr id="6" name="5 Tablo"/>
          <p:cNvGraphicFramePr>
            <a:graphicFrameLocks noGrp="1"/>
          </p:cNvGraphicFramePr>
          <p:nvPr/>
        </p:nvGraphicFramePr>
        <p:xfrm>
          <a:off x="736562" y="4286256"/>
          <a:ext cx="10644262" cy="1854200"/>
        </p:xfrm>
        <a:graphic>
          <a:graphicData uri="http://schemas.openxmlformats.org/drawingml/2006/table">
            <a:tbl>
              <a:tblPr firstRow="1" bandRow="1">
                <a:tableStyleId>{68D230F3-CF80-4859-8CE7-A43EE81993B5}</a:tableStyleId>
              </a:tblPr>
              <a:tblGrid>
                <a:gridCol w="4643470">
                  <a:extLst>
                    <a:ext uri="{9D8B030D-6E8A-4147-A177-3AD203B41FA5}">
                      <a16:colId xmlns="" xmlns:a16="http://schemas.microsoft.com/office/drawing/2014/main" val="20000"/>
                    </a:ext>
                  </a:extLst>
                </a:gridCol>
                <a:gridCol w="6000792">
                  <a:extLst>
                    <a:ext uri="{9D8B030D-6E8A-4147-A177-3AD203B41FA5}">
                      <a16:colId xmlns="" xmlns:a16="http://schemas.microsoft.com/office/drawing/2014/main" val="20001"/>
                    </a:ext>
                  </a:extLst>
                </a:gridCol>
              </a:tblGrid>
              <a:tr h="370840">
                <a:tc>
                  <a:txBody>
                    <a:bodyPr/>
                    <a:lstStyle/>
                    <a:p>
                      <a:r>
                        <a:rPr lang="tr-TR" b="0" dirty="0"/>
                        <a:t>Method</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370840">
                <a:tc>
                  <a:txBody>
                    <a:bodyPr/>
                    <a:lstStyle/>
                    <a:p>
                      <a:r>
                        <a:rPr lang="tr-TR" i="1" dirty="0"/>
                        <a:t>element</a:t>
                      </a:r>
                      <a:r>
                        <a:rPr lang="tr-TR" dirty="0"/>
                        <a:t>.innerHTML =  </a:t>
                      </a:r>
                      <a:r>
                        <a:rPr lang="tr-TR" i="1" dirty="0"/>
                        <a:t>new html content</a:t>
                      </a:r>
                      <a:endParaRPr lang="tr-TR" dirty="0"/>
                    </a:p>
                  </a:txBody>
                  <a:tcPr anchor="ctr"/>
                </a:tc>
                <a:tc>
                  <a:txBody>
                    <a:bodyPr/>
                    <a:lstStyle/>
                    <a:p>
                      <a:r>
                        <a:rPr lang="tr-TR" dirty="0" smtClean="0"/>
                        <a:t>Bir HTML elementin</a:t>
                      </a:r>
                      <a:r>
                        <a:rPr lang="tr-TR" baseline="0" dirty="0" smtClean="0"/>
                        <a:t> </a:t>
                      </a:r>
                      <a:r>
                        <a:rPr lang="tr-TR" dirty="0" smtClean="0"/>
                        <a:t>içini değiştirme</a:t>
                      </a:r>
                      <a:endParaRPr lang="en-US" dirty="0"/>
                    </a:p>
                  </a:txBody>
                  <a:tcPr anchor="ctr"/>
                </a:tc>
                <a:extLst>
                  <a:ext uri="{0D108BD9-81ED-4DB2-BD59-A6C34878D82A}">
                    <a16:rowId xmlns="" xmlns:a16="http://schemas.microsoft.com/office/drawing/2014/main" val="10001"/>
                  </a:ext>
                </a:extLst>
              </a:tr>
              <a:tr h="370840">
                <a:tc>
                  <a:txBody>
                    <a:bodyPr/>
                    <a:lstStyle/>
                    <a:p>
                      <a:r>
                        <a:rPr lang="tr-TR" i="1" dirty="0"/>
                        <a:t>element</a:t>
                      </a:r>
                      <a:r>
                        <a:rPr lang="tr-TR" dirty="0"/>
                        <a:t>.</a:t>
                      </a:r>
                      <a:r>
                        <a:rPr lang="tr-TR" i="1" dirty="0"/>
                        <a:t>attribute = new value</a:t>
                      </a:r>
                      <a:endParaRPr lang="tr-TR" dirty="0"/>
                    </a:p>
                  </a:txBody>
                  <a:tcPr anchor="ctr"/>
                </a:tc>
                <a:tc>
                  <a:txBody>
                    <a:bodyPr/>
                    <a:lstStyle/>
                    <a:p>
                      <a:r>
                        <a:rPr lang="tr-TR" dirty="0" smtClean="0"/>
                        <a:t>HTML öğesinin öznitellik değerini değiştirme</a:t>
                      </a:r>
                      <a:endParaRPr lang="en-US" dirty="0"/>
                    </a:p>
                  </a:txBody>
                  <a:tcPr anchor="ctr"/>
                </a:tc>
                <a:extLst>
                  <a:ext uri="{0D108BD9-81ED-4DB2-BD59-A6C34878D82A}">
                    <a16:rowId xmlns="" xmlns:a16="http://schemas.microsoft.com/office/drawing/2014/main" val="10002"/>
                  </a:ext>
                </a:extLst>
              </a:tr>
              <a:tr h="370840">
                <a:tc>
                  <a:txBody>
                    <a:bodyPr/>
                    <a:lstStyle/>
                    <a:p>
                      <a:r>
                        <a:rPr lang="tr-TR" i="1" dirty="0"/>
                        <a:t>element</a:t>
                      </a:r>
                      <a:r>
                        <a:rPr lang="tr-TR" dirty="0"/>
                        <a:t>.setAttribute</a:t>
                      </a:r>
                      <a:r>
                        <a:rPr lang="tr-TR" i="1" dirty="0"/>
                        <a:t>(attribute, value)</a:t>
                      </a:r>
                      <a:endParaRPr lang="tr-TR" dirty="0"/>
                    </a:p>
                  </a:txBody>
                  <a:tcPr anchor="ctr"/>
                </a:tc>
                <a:tc>
                  <a:txBody>
                    <a:bodyPr/>
                    <a:lstStyle/>
                    <a:p>
                      <a:r>
                        <a:rPr lang="tr-TR" dirty="0" smtClean="0"/>
                        <a:t>HTML öğesinin öznitellik değerini değiştirme</a:t>
                      </a:r>
                      <a:endParaRPr lang="en-US" dirty="0"/>
                    </a:p>
                  </a:txBody>
                  <a:tcPr anchor="ctr"/>
                </a:tc>
                <a:extLst>
                  <a:ext uri="{0D108BD9-81ED-4DB2-BD59-A6C34878D82A}">
                    <a16:rowId xmlns="" xmlns:a16="http://schemas.microsoft.com/office/drawing/2014/main" val="10003"/>
                  </a:ext>
                </a:extLst>
              </a:tr>
              <a:tr h="370840">
                <a:tc>
                  <a:txBody>
                    <a:bodyPr/>
                    <a:lstStyle/>
                    <a:p>
                      <a:r>
                        <a:rPr lang="tr-TR" i="1" dirty="0"/>
                        <a:t>element</a:t>
                      </a:r>
                      <a:r>
                        <a:rPr lang="tr-TR" dirty="0"/>
                        <a:t>.style.</a:t>
                      </a:r>
                      <a:r>
                        <a:rPr lang="tr-TR" i="1" dirty="0"/>
                        <a:t>property = new style</a:t>
                      </a:r>
                      <a:endParaRPr lang="tr-TR" dirty="0"/>
                    </a:p>
                  </a:txBody>
                  <a:tcPr anchor="ctr"/>
                </a:tc>
                <a:tc>
                  <a:txBody>
                    <a:bodyPr/>
                    <a:lstStyle/>
                    <a:p>
                      <a:r>
                        <a:rPr lang="tr-TR" dirty="0" smtClean="0"/>
                        <a:t>HTML öğesinin stilini değiştirme</a:t>
                      </a:r>
                      <a:endParaRPr lang="en-US" dirty="0"/>
                    </a:p>
                  </a:txBody>
                  <a:tcPr anchor="ctr"/>
                </a:tc>
                <a:extLst>
                  <a:ext uri="{0D108BD9-81ED-4DB2-BD59-A6C34878D82A}">
                    <a16:rowId xmlns=""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142852"/>
            <a:ext cx="11501518" cy="547670"/>
          </a:xfrm>
        </p:spPr>
        <p:txBody>
          <a:bodyPr>
            <a:normAutofit fontScale="90000"/>
          </a:bodyPr>
          <a:lstStyle/>
          <a:p>
            <a:r>
              <a:rPr lang="tr-TR" dirty="0" smtClean="0"/>
              <a:t>JavaScript HTML DOM (Document Object Model)</a:t>
            </a:r>
            <a:endParaRPr lang="tr-TR" dirty="0"/>
          </a:p>
        </p:txBody>
      </p:sp>
      <p:sp>
        <p:nvSpPr>
          <p:cNvPr id="3" name="2 İçerik Yer Tutucusu"/>
          <p:cNvSpPr>
            <a:spLocks noGrp="1"/>
          </p:cNvSpPr>
          <p:nvPr>
            <p:ph idx="1"/>
          </p:nvPr>
        </p:nvSpPr>
        <p:spPr>
          <a:xfrm>
            <a:off x="379372" y="928670"/>
            <a:ext cx="11572956" cy="5715040"/>
          </a:xfrm>
        </p:spPr>
        <p:txBody>
          <a:bodyPr>
            <a:normAutofit/>
          </a:bodyPr>
          <a:lstStyle/>
          <a:p>
            <a:pPr>
              <a:lnSpc>
                <a:spcPct val="100000"/>
              </a:lnSpc>
              <a:buNone/>
            </a:pPr>
            <a:r>
              <a:rPr lang="tr-TR" sz="2800" dirty="0" smtClean="0"/>
              <a:t>Eleman Ekleme ve Silme</a:t>
            </a:r>
            <a:endParaRPr lang="tr-TR" sz="2800" dirty="0"/>
          </a:p>
        </p:txBody>
      </p:sp>
      <p:graphicFrame>
        <p:nvGraphicFramePr>
          <p:cNvPr id="4" name="3 Tablo"/>
          <p:cNvGraphicFramePr>
            <a:graphicFrameLocks noGrp="1"/>
          </p:cNvGraphicFramePr>
          <p:nvPr/>
        </p:nvGraphicFramePr>
        <p:xfrm>
          <a:off x="665124" y="1714488"/>
          <a:ext cx="10715700" cy="2225040"/>
        </p:xfrm>
        <a:graphic>
          <a:graphicData uri="http://schemas.openxmlformats.org/drawingml/2006/table">
            <a:tbl>
              <a:tblPr firstRow="1" bandRow="1">
                <a:tableStyleId>{68D230F3-CF80-4859-8CE7-A43EE81993B5}</a:tableStyleId>
              </a:tblPr>
              <a:tblGrid>
                <a:gridCol w="4929222">
                  <a:extLst>
                    <a:ext uri="{9D8B030D-6E8A-4147-A177-3AD203B41FA5}">
                      <a16:colId xmlns="" xmlns:a16="http://schemas.microsoft.com/office/drawing/2014/main" val="20000"/>
                    </a:ext>
                  </a:extLst>
                </a:gridCol>
                <a:gridCol w="5786478">
                  <a:extLst>
                    <a:ext uri="{9D8B030D-6E8A-4147-A177-3AD203B41FA5}">
                      <a16:colId xmlns="" xmlns:a16="http://schemas.microsoft.com/office/drawing/2014/main" val="20001"/>
                    </a:ext>
                  </a:extLst>
                </a:gridCol>
              </a:tblGrid>
              <a:tr h="370840">
                <a:tc>
                  <a:txBody>
                    <a:bodyPr/>
                    <a:lstStyle/>
                    <a:p>
                      <a:r>
                        <a:rPr lang="tr-TR" b="0" dirty="0"/>
                        <a:t>Method</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370840">
                <a:tc>
                  <a:txBody>
                    <a:bodyPr/>
                    <a:lstStyle/>
                    <a:p>
                      <a:r>
                        <a:rPr lang="tr-TR" dirty="0"/>
                        <a:t>document.createElement(</a:t>
                      </a:r>
                      <a:r>
                        <a:rPr lang="tr-TR" i="1" dirty="0"/>
                        <a:t>element</a:t>
                      </a:r>
                      <a:r>
                        <a:rPr lang="tr-TR" dirty="0"/>
                        <a:t>)</a:t>
                      </a:r>
                    </a:p>
                  </a:txBody>
                  <a:tcPr anchor="ctr"/>
                </a:tc>
                <a:tc>
                  <a:txBody>
                    <a:bodyPr/>
                    <a:lstStyle/>
                    <a:p>
                      <a:r>
                        <a:rPr lang="tr-TR" dirty="0" smtClean="0"/>
                        <a:t>HTML öğesi oluşturma</a:t>
                      </a:r>
                      <a:endParaRPr lang="tr-TR" dirty="0"/>
                    </a:p>
                  </a:txBody>
                  <a:tcPr anchor="ctr"/>
                </a:tc>
                <a:extLst>
                  <a:ext uri="{0D108BD9-81ED-4DB2-BD59-A6C34878D82A}">
                    <a16:rowId xmlns="" xmlns:a16="http://schemas.microsoft.com/office/drawing/2014/main" val="10001"/>
                  </a:ext>
                </a:extLst>
              </a:tr>
              <a:tr h="370840">
                <a:tc>
                  <a:txBody>
                    <a:bodyPr/>
                    <a:lstStyle/>
                    <a:p>
                      <a:r>
                        <a:rPr lang="tr-TR" dirty="0"/>
                        <a:t>document.removeChild(</a:t>
                      </a:r>
                      <a:r>
                        <a:rPr lang="tr-TR" i="1" dirty="0"/>
                        <a:t>element</a:t>
                      </a:r>
                      <a:r>
                        <a:rPr lang="tr-TR" dirty="0"/>
                        <a:t>)</a:t>
                      </a:r>
                    </a:p>
                  </a:txBody>
                  <a:tcPr anchor="ctr"/>
                </a:tc>
                <a:tc>
                  <a:txBody>
                    <a:bodyPr/>
                    <a:lstStyle/>
                    <a:p>
                      <a:r>
                        <a:rPr lang="tr-TR" dirty="0" smtClean="0"/>
                        <a:t>HTML öğesini kaldırma</a:t>
                      </a:r>
                      <a:endParaRPr lang="tr-TR" dirty="0"/>
                    </a:p>
                  </a:txBody>
                  <a:tcPr anchor="ctr"/>
                </a:tc>
                <a:extLst>
                  <a:ext uri="{0D108BD9-81ED-4DB2-BD59-A6C34878D82A}">
                    <a16:rowId xmlns="" xmlns:a16="http://schemas.microsoft.com/office/drawing/2014/main" val="10002"/>
                  </a:ext>
                </a:extLst>
              </a:tr>
              <a:tr h="370840">
                <a:tc>
                  <a:txBody>
                    <a:bodyPr/>
                    <a:lstStyle/>
                    <a:p>
                      <a:r>
                        <a:rPr lang="tr-TR" dirty="0"/>
                        <a:t>document.appendChild(</a:t>
                      </a:r>
                      <a:r>
                        <a:rPr lang="tr-TR" i="1" dirty="0"/>
                        <a:t>element</a:t>
                      </a:r>
                      <a:r>
                        <a:rPr lang="tr-TR" dirty="0"/>
                        <a:t>)</a:t>
                      </a:r>
                    </a:p>
                  </a:txBody>
                  <a:tcPr anchor="ctr"/>
                </a:tc>
                <a:tc>
                  <a:txBody>
                    <a:bodyPr/>
                    <a:lstStyle/>
                    <a:p>
                      <a:r>
                        <a:rPr lang="tr-TR" dirty="0" smtClean="0"/>
                        <a:t>HTML öğesi ekleme</a:t>
                      </a:r>
                      <a:endParaRPr lang="tr-TR" dirty="0"/>
                    </a:p>
                  </a:txBody>
                  <a:tcPr anchor="ctr"/>
                </a:tc>
                <a:extLst>
                  <a:ext uri="{0D108BD9-81ED-4DB2-BD59-A6C34878D82A}">
                    <a16:rowId xmlns="" xmlns:a16="http://schemas.microsoft.com/office/drawing/2014/main" val="10003"/>
                  </a:ext>
                </a:extLst>
              </a:tr>
              <a:tr h="370840">
                <a:tc>
                  <a:txBody>
                    <a:bodyPr/>
                    <a:lstStyle/>
                    <a:p>
                      <a:r>
                        <a:rPr lang="tr-TR" dirty="0"/>
                        <a:t>document.replaceChild(</a:t>
                      </a:r>
                      <a:r>
                        <a:rPr lang="tr-TR" i="1" dirty="0"/>
                        <a:t>element</a:t>
                      </a:r>
                      <a:r>
                        <a:rPr lang="tr-TR" dirty="0"/>
                        <a:t>)</a:t>
                      </a:r>
                    </a:p>
                  </a:txBody>
                  <a:tcPr anchor="ctr"/>
                </a:tc>
                <a:tc>
                  <a:txBody>
                    <a:bodyPr/>
                    <a:lstStyle/>
                    <a:p>
                      <a:r>
                        <a:rPr lang="tr-TR" dirty="0" smtClean="0"/>
                        <a:t>Bir HTML öğesini değiştirin</a:t>
                      </a:r>
                      <a:endParaRPr lang="tr-TR" dirty="0"/>
                    </a:p>
                  </a:txBody>
                  <a:tcPr anchor="ctr"/>
                </a:tc>
                <a:extLst>
                  <a:ext uri="{0D108BD9-81ED-4DB2-BD59-A6C34878D82A}">
                    <a16:rowId xmlns="" xmlns:a16="http://schemas.microsoft.com/office/drawing/2014/main" val="10004"/>
                  </a:ext>
                </a:extLst>
              </a:tr>
              <a:tr h="370840">
                <a:tc>
                  <a:txBody>
                    <a:bodyPr/>
                    <a:lstStyle/>
                    <a:p>
                      <a:r>
                        <a:rPr lang="tr-TR" dirty="0"/>
                        <a:t>document.write(</a:t>
                      </a:r>
                      <a:r>
                        <a:rPr lang="tr-TR" i="1" dirty="0"/>
                        <a:t>text</a:t>
                      </a:r>
                      <a:r>
                        <a:rPr lang="tr-TR" dirty="0"/>
                        <a:t>)</a:t>
                      </a:r>
                    </a:p>
                  </a:txBody>
                  <a:tcPr anchor="ctr"/>
                </a:tc>
                <a:tc>
                  <a:txBody>
                    <a:bodyPr/>
                    <a:lstStyle/>
                    <a:p>
                      <a:r>
                        <a:rPr lang="tr-TR" dirty="0" smtClean="0"/>
                        <a:t>HTML çıktısını</a:t>
                      </a:r>
                      <a:r>
                        <a:rPr lang="tr-TR" baseline="0" dirty="0" smtClean="0"/>
                        <a:t> yazar</a:t>
                      </a:r>
                      <a:endParaRPr lang="en-US" dirty="0"/>
                    </a:p>
                  </a:txBody>
                  <a:tcPr anchor="ctr"/>
                </a:tc>
                <a:extLst>
                  <a:ext uri="{0D108BD9-81ED-4DB2-BD59-A6C34878D82A}">
                    <a16:rowId xmlns="" xmlns:a16="http://schemas.microsoft.com/office/drawing/2014/main" val="10005"/>
                  </a:ext>
                </a:extLst>
              </a:tr>
            </a:tbl>
          </a:graphicData>
        </a:graphic>
      </p:graphicFrame>
      <p:sp>
        <p:nvSpPr>
          <p:cNvPr id="7" name="6 Metin kutusu"/>
          <p:cNvSpPr txBox="1"/>
          <p:nvPr/>
        </p:nvSpPr>
        <p:spPr>
          <a:xfrm>
            <a:off x="522248" y="4286256"/>
            <a:ext cx="11072890" cy="523220"/>
          </a:xfrm>
          <a:prstGeom prst="rect">
            <a:avLst/>
          </a:prstGeom>
          <a:noFill/>
        </p:spPr>
        <p:txBody>
          <a:bodyPr wrap="square" rtlCol="0">
            <a:spAutoFit/>
          </a:bodyPr>
          <a:lstStyle/>
          <a:p>
            <a:r>
              <a:rPr lang="tr-TR" sz="2800" dirty="0" smtClean="0"/>
              <a:t>Olay İşleyicileri Ekleme</a:t>
            </a:r>
            <a:endParaRPr lang="tr-TR" sz="2800" dirty="0"/>
          </a:p>
        </p:txBody>
      </p:sp>
      <p:graphicFrame>
        <p:nvGraphicFramePr>
          <p:cNvPr id="8" name="7 Tablo"/>
          <p:cNvGraphicFramePr>
            <a:graphicFrameLocks noGrp="1"/>
          </p:cNvGraphicFramePr>
          <p:nvPr/>
        </p:nvGraphicFramePr>
        <p:xfrm>
          <a:off x="665124" y="5214950"/>
          <a:ext cx="10787138" cy="1010920"/>
        </p:xfrm>
        <a:graphic>
          <a:graphicData uri="http://schemas.openxmlformats.org/drawingml/2006/table">
            <a:tbl>
              <a:tblPr firstRow="1" bandRow="1">
                <a:tableStyleId>{68D230F3-CF80-4859-8CE7-A43EE81993B5}</a:tableStyleId>
              </a:tblPr>
              <a:tblGrid>
                <a:gridCol w="4786346">
                  <a:extLst>
                    <a:ext uri="{9D8B030D-6E8A-4147-A177-3AD203B41FA5}">
                      <a16:colId xmlns="" xmlns:a16="http://schemas.microsoft.com/office/drawing/2014/main" val="20000"/>
                    </a:ext>
                  </a:extLst>
                </a:gridCol>
                <a:gridCol w="6000792">
                  <a:extLst>
                    <a:ext uri="{9D8B030D-6E8A-4147-A177-3AD203B41FA5}">
                      <a16:colId xmlns="" xmlns:a16="http://schemas.microsoft.com/office/drawing/2014/main" val="20001"/>
                    </a:ext>
                  </a:extLst>
                </a:gridCol>
              </a:tblGrid>
              <a:tr h="370840">
                <a:tc>
                  <a:txBody>
                    <a:bodyPr/>
                    <a:lstStyle/>
                    <a:p>
                      <a:r>
                        <a:rPr lang="tr-TR" b="0" dirty="0"/>
                        <a:t>Method</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370840">
                <a:tc>
                  <a:txBody>
                    <a:bodyPr/>
                    <a:lstStyle/>
                    <a:p>
                      <a:r>
                        <a:rPr lang="tr-TR" dirty="0"/>
                        <a:t>document.getElementById(</a:t>
                      </a:r>
                      <a:r>
                        <a:rPr lang="tr-TR" i="1" dirty="0"/>
                        <a:t>id</a:t>
                      </a:r>
                      <a:r>
                        <a:rPr lang="tr-TR" dirty="0"/>
                        <a:t>).onclick = function(){</a:t>
                      </a:r>
                      <a:r>
                        <a:rPr lang="tr-TR" i="1" dirty="0"/>
                        <a:t>code</a:t>
                      </a:r>
                      <a:r>
                        <a:rPr lang="tr-TR" dirty="0"/>
                        <a:t>}</a:t>
                      </a:r>
                    </a:p>
                  </a:txBody>
                  <a:tcPr anchor="ctr"/>
                </a:tc>
                <a:tc>
                  <a:txBody>
                    <a:bodyPr/>
                    <a:lstStyle/>
                    <a:p>
                      <a:r>
                        <a:rPr lang="tr-TR" dirty="0" smtClean="0"/>
                        <a:t>Elemente</a:t>
                      </a:r>
                      <a:r>
                        <a:rPr lang="tr-TR" baseline="0" dirty="0" smtClean="0"/>
                        <a:t> tıklandığında  gerçekleşecek olay</a:t>
                      </a:r>
                      <a:endParaRPr lang="en-US" dirty="0"/>
                    </a:p>
                  </a:txBody>
                  <a:tcPr anchor="ctr"/>
                </a:tc>
                <a:extLst>
                  <a:ext uri="{0D108BD9-81ED-4DB2-BD59-A6C34878D82A}">
                    <a16:rowId xmlns=""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142852"/>
            <a:ext cx="11501518" cy="547670"/>
          </a:xfrm>
        </p:spPr>
        <p:txBody>
          <a:bodyPr>
            <a:normAutofit fontScale="90000"/>
          </a:bodyPr>
          <a:lstStyle/>
          <a:p>
            <a:r>
              <a:rPr lang="tr-TR" dirty="0" smtClean="0"/>
              <a:t>JavaScript HTML DOM (Document Object Model)</a:t>
            </a:r>
            <a:endParaRPr lang="tr-TR" dirty="0"/>
          </a:p>
        </p:txBody>
      </p:sp>
      <p:sp>
        <p:nvSpPr>
          <p:cNvPr id="3" name="2 İçerik Yer Tutucusu"/>
          <p:cNvSpPr>
            <a:spLocks noGrp="1"/>
          </p:cNvSpPr>
          <p:nvPr>
            <p:ph idx="1"/>
          </p:nvPr>
        </p:nvSpPr>
        <p:spPr>
          <a:xfrm>
            <a:off x="379372" y="928670"/>
            <a:ext cx="11572956" cy="5715040"/>
          </a:xfrm>
        </p:spPr>
        <p:txBody>
          <a:bodyPr>
            <a:normAutofit/>
          </a:bodyPr>
          <a:lstStyle/>
          <a:p>
            <a:pPr>
              <a:lnSpc>
                <a:spcPct val="100000"/>
              </a:lnSpc>
              <a:buNone/>
            </a:pPr>
            <a:r>
              <a:rPr lang="tr-TR" sz="2800" dirty="0" smtClean="0"/>
              <a:t>HTML Nesne Bulma</a:t>
            </a:r>
            <a:endParaRPr lang="tr-TR" sz="2800" dirty="0"/>
          </a:p>
        </p:txBody>
      </p:sp>
      <p:graphicFrame>
        <p:nvGraphicFramePr>
          <p:cNvPr id="4" name="3 Tablo"/>
          <p:cNvGraphicFramePr>
            <a:graphicFrameLocks noGrp="1"/>
          </p:cNvGraphicFramePr>
          <p:nvPr/>
        </p:nvGraphicFramePr>
        <p:xfrm>
          <a:off x="307934" y="1643050"/>
          <a:ext cx="11572956" cy="4820920"/>
        </p:xfrm>
        <a:graphic>
          <a:graphicData uri="http://schemas.openxmlformats.org/drawingml/2006/table">
            <a:tbl>
              <a:tblPr firstRow="1" bandRow="1">
                <a:tableStyleId>{68D230F3-CF80-4859-8CE7-A43EE81993B5}</a:tableStyleId>
              </a:tblPr>
              <a:tblGrid>
                <a:gridCol w="3286148">
                  <a:extLst>
                    <a:ext uri="{9D8B030D-6E8A-4147-A177-3AD203B41FA5}">
                      <a16:colId xmlns="" xmlns:a16="http://schemas.microsoft.com/office/drawing/2014/main" val="20000"/>
                    </a:ext>
                  </a:extLst>
                </a:gridCol>
                <a:gridCol w="8286808">
                  <a:extLst>
                    <a:ext uri="{9D8B030D-6E8A-4147-A177-3AD203B41FA5}">
                      <a16:colId xmlns="" xmlns:a16="http://schemas.microsoft.com/office/drawing/2014/main" val="20001"/>
                    </a:ext>
                  </a:extLst>
                </a:gridCol>
              </a:tblGrid>
              <a:tr h="370840">
                <a:tc>
                  <a:txBody>
                    <a:bodyPr/>
                    <a:lstStyle/>
                    <a:p>
                      <a:r>
                        <a:rPr lang="tr-TR" b="0" dirty="0"/>
                        <a:t>Property</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370840">
                <a:tc>
                  <a:txBody>
                    <a:bodyPr/>
                    <a:lstStyle/>
                    <a:p>
                      <a:r>
                        <a:rPr lang="tr-TR" dirty="0"/>
                        <a:t>document.anchors</a:t>
                      </a:r>
                    </a:p>
                  </a:txBody>
                  <a:tcPr anchor="ctr"/>
                </a:tc>
                <a:tc>
                  <a:txBody>
                    <a:bodyPr/>
                    <a:lstStyle/>
                    <a:p>
                      <a:r>
                        <a:rPr lang="tr-TR" dirty="0" smtClean="0"/>
                        <a:t>Bir name özniteliğine sahip tüm &lt;a&gt; öğelerini döndürür</a:t>
                      </a:r>
                      <a:endParaRPr lang="en-US" dirty="0"/>
                    </a:p>
                  </a:txBody>
                  <a:tcPr anchor="ctr"/>
                </a:tc>
                <a:extLst>
                  <a:ext uri="{0D108BD9-81ED-4DB2-BD59-A6C34878D82A}">
                    <a16:rowId xmlns="" xmlns:a16="http://schemas.microsoft.com/office/drawing/2014/main" val="10001"/>
                  </a:ext>
                </a:extLst>
              </a:tr>
              <a:tr h="370840">
                <a:tc>
                  <a:txBody>
                    <a:bodyPr/>
                    <a:lstStyle/>
                    <a:p>
                      <a:r>
                        <a:rPr lang="tr-TR" dirty="0"/>
                        <a:t>document.applets</a:t>
                      </a:r>
                    </a:p>
                  </a:txBody>
                  <a:tcPr anchor="ctr"/>
                </a:tc>
                <a:tc>
                  <a:txBody>
                    <a:bodyPr/>
                    <a:lstStyle/>
                    <a:p>
                      <a:r>
                        <a:rPr lang="tr-TR" dirty="0" smtClean="0"/>
                        <a:t>Tüm &lt;applet&gt; öğelerini döndürür (HTML5'te kullanımdan kaldırılmıştır).</a:t>
                      </a:r>
                      <a:endParaRPr lang="en-US" dirty="0"/>
                    </a:p>
                  </a:txBody>
                  <a:tcPr anchor="ctr"/>
                </a:tc>
                <a:extLst>
                  <a:ext uri="{0D108BD9-81ED-4DB2-BD59-A6C34878D82A}">
                    <a16:rowId xmlns="" xmlns:a16="http://schemas.microsoft.com/office/drawing/2014/main" val="10002"/>
                  </a:ext>
                </a:extLst>
              </a:tr>
              <a:tr h="370840">
                <a:tc>
                  <a:txBody>
                    <a:bodyPr/>
                    <a:lstStyle/>
                    <a:p>
                      <a:r>
                        <a:rPr lang="tr-TR" dirty="0"/>
                        <a:t>document.baseURI</a:t>
                      </a:r>
                    </a:p>
                  </a:txBody>
                  <a:tcPr anchor="ctr"/>
                </a:tc>
                <a:tc>
                  <a:txBody>
                    <a:bodyPr/>
                    <a:lstStyle/>
                    <a:p>
                      <a:r>
                        <a:rPr lang="tr-TR" dirty="0" smtClean="0"/>
                        <a:t>Dokümanın mutlak taban URI'sini döndürür</a:t>
                      </a:r>
                      <a:endParaRPr lang="en-US" dirty="0"/>
                    </a:p>
                  </a:txBody>
                  <a:tcPr anchor="ctr"/>
                </a:tc>
                <a:extLst>
                  <a:ext uri="{0D108BD9-81ED-4DB2-BD59-A6C34878D82A}">
                    <a16:rowId xmlns="" xmlns:a16="http://schemas.microsoft.com/office/drawing/2014/main" val="10003"/>
                  </a:ext>
                </a:extLst>
              </a:tr>
              <a:tr h="370840">
                <a:tc>
                  <a:txBody>
                    <a:bodyPr/>
                    <a:lstStyle/>
                    <a:p>
                      <a:r>
                        <a:rPr lang="tr-TR" dirty="0"/>
                        <a:t>document.body</a:t>
                      </a:r>
                    </a:p>
                  </a:txBody>
                  <a:tcPr anchor="ctr"/>
                </a:tc>
                <a:tc>
                  <a:txBody>
                    <a:bodyPr/>
                    <a:lstStyle/>
                    <a:p>
                      <a:r>
                        <a:rPr lang="tr-TR" dirty="0" smtClean="0"/>
                        <a:t>&lt;Body&gt; elementini döndürür</a:t>
                      </a:r>
                      <a:endParaRPr lang="tr-TR" dirty="0"/>
                    </a:p>
                  </a:txBody>
                  <a:tcPr anchor="ctr"/>
                </a:tc>
                <a:extLst>
                  <a:ext uri="{0D108BD9-81ED-4DB2-BD59-A6C34878D82A}">
                    <a16:rowId xmlns="" xmlns:a16="http://schemas.microsoft.com/office/drawing/2014/main" val="10004"/>
                  </a:ext>
                </a:extLst>
              </a:tr>
              <a:tr h="370840">
                <a:tc>
                  <a:txBody>
                    <a:bodyPr/>
                    <a:lstStyle/>
                    <a:p>
                      <a:r>
                        <a:rPr lang="tr-TR" dirty="0"/>
                        <a:t>document.cookie</a:t>
                      </a:r>
                    </a:p>
                  </a:txBody>
                  <a:tcPr anchor="ctr"/>
                </a:tc>
                <a:tc>
                  <a:txBody>
                    <a:bodyPr/>
                    <a:lstStyle/>
                    <a:p>
                      <a:r>
                        <a:rPr lang="tr-TR" dirty="0" smtClean="0"/>
                        <a:t>Dokümanın çerezini döndürür</a:t>
                      </a:r>
                      <a:endParaRPr lang="tr-TR" dirty="0"/>
                    </a:p>
                  </a:txBody>
                  <a:tcPr anchor="ctr"/>
                </a:tc>
                <a:extLst>
                  <a:ext uri="{0D108BD9-81ED-4DB2-BD59-A6C34878D82A}">
                    <a16:rowId xmlns="" xmlns:a16="http://schemas.microsoft.com/office/drawing/2014/main" val="10005"/>
                  </a:ext>
                </a:extLst>
              </a:tr>
              <a:tr h="370840">
                <a:tc>
                  <a:txBody>
                    <a:bodyPr/>
                    <a:lstStyle/>
                    <a:p>
                      <a:r>
                        <a:rPr lang="tr-TR" dirty="0"/>
                        <a:t>document.doctype</a:t>
                      </a:r>
                    </a:p>
                  </a:txBody>
                  <a:tcPr anchor="ctr"/>
                </a:tc>
                <a:tc>
                  <a:txBody>
                    <a:bodyPr/>
                    <a:lstStyle/>
                    <a:p>
                      <a:r>
                        <a:rPr lang="tr-TR" dirty="0" smtClean="0"/>
                        <a:t>Belgenin doctype'ını döndürür</a:t>
                      </a:r>
                      <a:endParaRPr lang="tr-TR" dirty="0"/>
                    </a:p>
                  </a:txBody>
                  <a:tcPr anchor="ctr"/>
                </a:tc>
                <a:extLst>
                  <a:ext uri="{0D108BD9-81ED-4DB2-BD59-A6C34878D82A}">
                    <a16:rowId xmlns="" xmlns:a16="http://schemas.microsoft.com/office/drawing/2014/main" val="10006"/>
                  </a:ext>
                </a:extLst>
              </a:tr>
              <a:tr h="370840">
                <a:tc>
                  <a:txBody>
                    <a:bodyPr/>
                    <a:lstStyle/>
                    <a:p>
                      <a:r>
                        <a:rPr lang="tr-TR" dirty="0"/>
                        <a:t>document.documentElement</a:t>
                      </a:r>
                    </a:p>
                  </a:txBody>
                  <a:tcPr anchor="ctr"/>
                </a:tc>
                <a:tc>
                  <a:txBody>
                    <a:bodyPr/>
                    <a:lstStyle/>
                    <a:p>
                      <a:r>
                        <a:rPr lang="tr-TR" dirty="0" smtClean="0"/>
                        <a:t>&lt;</a:t>
                      </a:r>
                      <a:r>
                        <a:rPr lang="tr-TR" dirty="0"/>
                        <a:t>html&gt; element </a:t>
                      </a:r>
                      <a:r>
                        <a:rPr lang="tr-TR" dirty="0" smtClean="0"/>
                        <a:t>ini döndürür</a:t>
                      </a:r>
                      <a:endParaRPr lang="tr-TR" dirty="0"/>
                    </a:p>
                  </a:txBody>
                  <a:tcPr anchor="ctr"/>
                </a:tc>
                <a:extLst>
                  <a:ext uri="{0D108BD9-81ED-4DB2-BD59-A6C34878D82A}">
                    <a16:rowId xmlns="" xmlns:a16="http://schemas.microsoft.com/office/drawing/2014/main" val="10007"/>
                  </a:ext>
                </a:extLst>
              </a:tr>
              <a:tr h="370840">
                <a:tc>
                  <a:txBody>
                    <a:bodyPr/>
                    <a:lstStyle/>
                    <a:p>
                      <a:r>
                        <a:rPr lang="tr-TR" dirty="0"/>
                        <a:t>document.documentMode</a:t>
                      </a:r>
                    </a:p>
                  </a:txBody>
                  <a:tcPr anchor="ctr"/>
                </a:tc>
                <a:tc>
                  <a:txBody>
                    <a:bodyPr/>
                    <a:lstStyle/>
                    <a:p>
                      <a:r>
                        <a:rPr lang="tr-TR" dirty="0" smtClean="0"/>
                        <a:t>Tarayıcı tarafından kullanılan modu döndürür</a:t>
                      </a:r>
                      <a:endParaRPr lang="en-US" dirty="0"/>
                    </a:p>
                  </a:txBody>
                  <a:tcPr anchor="ctr"/>
                </a:tc>
                <a:extLst>
                  <a:ext uri="{0D108BD9-81ED-4DB2-BD59-A6C34878D82A}">
                    <a16:rowId xmlns="" xmlns:a16="http://schemas.microsoft.com/office/drawing/2014/main" val="10008"/>
                  </a:ext>
                </a:extLst>
              </a:tr>
              <a:tr h="370840">
                <a:tc>
                  <a:txBody>
                    <a:bodyPr/>
                    <a:lstStyle/>
                    <a:p>
                      <a:r>
                        <a:rPr lang="tr-TR" dirty="0"/>
                        <a:t>document.documentURI</a:t>
                      </a:r>
                    </a:p>
                  </a:txBody>
                  <a:tcPr anchor="ctr"/>
                </a:tc>
                <a:tc>
                  <a:txBody>
                    <a:bodyPr/>
                    <a:lstStyle/>
                    <a:p>
                      <a:r>
                        <a:rPr lang="tr-TR" dirty="0" smtClean="0"/>
                        <a:t>Dokümanın URI'sini döndürür</a:t>
                      </a:r>
                      <a:endParaRPr lang="en-US" dirty="0"/>
                    </a:p>
                  </a:txBody>
                  <a:tcPr anchor="ctr"/>
                </a:tc>
                <a:extLst>
                  <a:ext uri="{0D108BD9-81ED-4DB2-BD59-A6C34878D82A}">
                    <a16:rowId xmlns="" xmlns:a16="http://schemas.microsoft.com/office/drawing/2014/main" val="10009"/>
                  </a:ext>
                </a:extLst>
              </a:tr>
              <a:tr h="370840">
                <a:tc>
                  <a:txBody>
                    <a:bodyPr/>
                    <a:lstStyle/>
                    <a:p>
                      <a:r>
                        <a:rPr lang="tr-TR" dirty="0"/>
                        <a:t>document.domain</a:t>
                      </a:r>
                    </a:p>
                  </a:txBody>
                  <a:tcPr anchor="ctr"/>
                </a:tc>
                <a:tc>
                  <a:txBody>
                    <a:bodyPr/>
                    <a:lstStyle/>
                    <a:p>
                      <a:r>
                        <a:rPr lang="tr-TR" dirty="0" smtClean="0"/>
                        <a:t>Sunucudaki</a:t>
                      </a:r>
                      <a:r>
                        <a:rPr lang="tr-TR" baseline="0" dirty="0" smtClean="0"/>
                        <a:t> belgenin</a:t>
                      </a:r>
                      <a:r>
                        <a:rPr lang="tr-TR" dirty="0" smtClean="0"/>
                        <a:t> alan adını döndürür</a:t>
                      </a:r>
                      <a:endParaRPr lang="en-US" dirty="0"/>
                    </a:p>
                  </a:txBody>
                  <a:tcPr anchor="ctr"/>
                </a:tc>
                <a:extLst>
                  <a:ext uri="{0D108BD9-81ED-4DB2-BD59-A6C34878D82A}">
                    <a16:rowId xmlns="" xmlns:a16="http://schemas.microsoft.com/office/drawing/2014/main" val="10010"/>
                  </a:ext>
                </a:extLst>
              </a:tr>
              <a:tr h="370840">
                <a:tc>
                  <a:txBody>
                    <a:bodyPr/>
                    <a:lstStyle/>
                    <a:p>
                      <a:r>
                        <a:rPr lang="tr-TR" dirty="0"/>
                        <a:t>document.domConfig</a:t>
                      </a:r>
                    </a:p>
                  </a:txBody>
                  <a:tcPr anchor="ctr"/>
                </a:tc>
                <a:tc>
                  <a:txBody>
                    <a:bodyPr/>
                    <a:lstStyle/>
                    <a:p>
                      <a:r>
                        <a:rPr lang="tr-TR" dirty="0" smtClean="0"/>
                        <a:t>Eski. DOM yapılandırmasını döndürür</a:t>
                      </a:r>
                      <a:endParaRPr lang="en-US" dirty="0"/>
                    </a:p>
                  </a:txBody>
                  <a:tcPr anchor="ctr"/>
                </a:tc>
                <a:extLst>
                  <a:ext uri="{0D108BD9-81ED-4DB2-BD59-A6C34878D82A}">
                    <a16:rowId xmlns="" xmlns:a16="http://schemas.microsoft.com/office/drawing/2014/main" val="10011"/>
                  </a:ext>
                </a:extLst>
              </a:tr>
              <a:tr h="370840">
                <a:tc>
                  <a:txBody>
                    <a:bodyPr/>
                    <a:lstStyle/>
                    <a:p>
                      <a:r>
                        <a:rPr lang="tr-TR" dirty="0"/>
                        <a:t>document.embeds</a:t>
                      </a:r>
                    </a:p>
                  </a:txBody>
                  <a:tcPr anchor="ctr"/>
                </a:tc>
                <a:tc>
                  <a:txBody>
                    <a:bodyPr/>
                    <a:lstStyle/>
                    <a:p>
                      <a:r>
                        <a:rPr lang="tr-TR" dirty="0" smtClean="0"/>
                        <a:t>Tüm &lt;embed</a:t>
                      </a:r>
                      <a:r>
                        <a:rPr lang="tr-TR" dirty="0"/>
                        <a:t>&gt; </a:t>
                      </a:r>
                      <a:r>
                        <a:rPr lang="tr-TR" dirty="0" smtClean="0"/>
                        <a:t>elementlerini</a:t>
                      </a:r>
                      <a:r>
                        <a:rPr lang="tr-TR" baseline="0" dirty="0" smtClean="0"/>
                        <a:t> döndürür</a:t>
                      </a:r>
                      <a:endParaRPr lang="tr-TR" dirty="0"/>
                    </a:p>
                  </a:txBody>
                  <a:tcPr anchor="ctr"/>
                </a:tc>
                <a:extLst>
                  <a:ext uri="{0D108BD9-81ED-4DB2-BD59-A6C34878D82A}">
                    <a16:rowId xmlns=""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142852"/>
            <a:ext cx="11501518" cy="547670"/>
          </a:xfrm>
        </p:spPr>
        <p:txBody>
          <a:bodyPr>
            <a:normAutofit fontScale="90000"/>
          </a:bodyPr>
          <a:lstStyle/>
          <a:p>
            <a:r>
              <a:rPr lang="tr-TR" dirty="0" smtClean="0"/>
              <a:t>JavaScript HTML DOM (Document Object Model)</a:t>
            </a:r>
            <a:endParaRPr lang="tr-TR" dirty="0"/>
          </a:p>
        </p:txBody>
      </p:sp>
      <p:graphicFrame>
        <p:nvGraphicFramePr>
          <p:cNvPr id="4" name="3 Tablo"/>
          <p:cNvGraphicFramePr>
            <a:graphicFrameLocks noGrp="1"/>
          </p:cNvGraphicFramePr>
          <p:nvPr/>
        </p:nvGraphicFramePr>
        <p:xfrm>
          <a:off x="450810" y="1000108"/>
          <a:ext cx="11144328" cy="5191760"/>
        </p:xfrm>
        <a:graphic>
          <a:graphicData uri="http://schemas.openxmlformats.org/drawingml/2006/table">
            <a:tbl>
              <a:tblPr firstRow="1" bandRow="1">
                <a:tableStyleId>{68D230F3-CF80-4859-8CE7-A43EE81993B5}</a:tableStyleId>
              </a:tblPr>
              <a:tblGrid>
                <a:gridCol w="3429024">
                  <a:extLst>
                    <a:ext uri="{9D8B030D-6E8A-4147-A177-3AD203B41FA5}">
                      <a16:colId xmlns="" xmlns:a16="http://schemas.microsoft.com/office/drawing/2014/main" val="20000"/>
                    </a:ext>
                  </a:extLst>
                </a:gridCol>
                <a:gridCol w="7715304">
                  <a:extLst>
                    <a:ext uri="{9D8B030D-6E8A-4147-A177-3AD203B41FA5}">
                      <a16:colId xmlns="" xmlns:a16="http://schemas.microsoft.com/office/drawing/2014/main" val="20001"/>
                    </a:ext>
                  </a:extLst>
                </a:gridCol>
              </a:tblGrid>
              <a:tr h="370840">
                <a:tc>
                  <a:txBody>
                    <a:bodyPr/>
                    <a:lstStyle/>
                    <a:p>
                      <a:r>
                        <a:rPr lang="tr-TR" b="0" dirty="0"/>
                        <a:t>Property</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370840">
                <a:tc>
                  <a:txBody>
                    <a:bodyPr/>
                    <a:lstStyle/>
                    <a:p>
                      <a:r>
                        <a:rPr lang="tr-TR" dirty="0"/>
                        <a:t>document.forms</a:t>
                      </a:r>
                    </a:p>
                  </a:txBody>
                  <a:tcPr anchor="ctr"/>
                </a:tc>
                <a:tc>
                  <a:txBody>
                    <a:bodyPr/>
                    <a:lstStyle/>
                    <a:p>
                      <a:r>
                        <a:rPr lang="tr-TR" dirty="0" smtClean="0"/>
                        <a:t>Tüm &lt;form</a:t>
                      </a:r>
                      <a:r>
                        <a:rPr lang="tr-TR" dirty="0"/>
                        <a:t>&gt; </a:t>
                      </a:r>
                      <a:r>
                        <a:rPr lang="tr-TR" dirty="0" smtClean="0"/>
                        <a:t>elementlerini</a:t>
                      </a:r>
                      <a:r>
                        <a:rPr lang="tr-TR" baseline="0" dirty="0" smtClean="0"/>
                        <a:t> döndürür</a:t>
                      </a:r>
                      <a:endParaRPr lang="tr-TR" dirty="0"/>
                    </a:p>
                  </a:txBody>
                  <a:tcPr anchor="ctr"/>
                </a:tc>
                <a:extLst>
                  <a:ext uri="{0D108BD9-81ED-4DB2-BD59-A6C34878D82A}">
                    <a16:rowId xmlns="" xmlns:a16="http://schemas.microsoft.com/office/drawing/2014/main" val="10001"/>
                  </a:ext>
                </a:extLst>
              </a:tr>
              <a:tr h="370840">
                <a:tc>
                  <a:txBody>
                    <a:bodyPr/>
                    <a:lstStyle/>
                    <a:p>
                      <a:r>
                        <a:rPr lang="tr-TR" dirty="0"/>
                        <a:t>document.head</a:t>
                      </a:r>
                    </a:p>
                  </a:txBody>
                  <a:tcPr anchor="ctr"/>
                </a:tc>
                <a:tc>
                  <a:txBody>
                    <a:bodyPr/>
                    <a:lstStyle/>
                    <a:p>
                      <a:r>
                        <a:rPr lang="tr-TR" dirty="0" smtClean="0"/>
                        <a:t>&lt;</a:t>
                      </a:r>
                      <a:r>
                        <a:rPr lang="tr-TR" dirty="0"/>
                        <a:t>head&gt; </a:t>
                      </a:r>
                      <a:r>
                        <a:rPr lang="tr-TR" dirty="0" smtClean="0"/>
                        <a:t>elementini döndürür</a:t>
                      </a:r>
                      <a:endParaRPr lang="tr-TR" dirty="0"/>
                    </a:p>
                  </a:txBody>
                  <a:tcPr anchor="ctr"/>
                </a:tc>
                <a:extLst>
                  <a:ext uri="{0D108BD9-81ED-4DB2-BD59-A6C34878D82A}">
                    <a16:rowId xmlns="" xmlns:a16="http://schemas.microsoft.com/office/drawing/2014/main" val="10002"/>
                  </a:ext>
                </a:extLst>
              </a:tr>
              <a:tr h="370840">
                <a:tc>
                  <a:txBody>
                    <a:bodyPr/>
                    <a:lstStyle/>
                    <a:p>
                      <a:r>
                        <a:rPr lang="tr-TR" dirty="0"/>
                        <a:t>document.images</a:t>
                      </a:r>
                    </a:p>
                  </a:txBody>
                  <a:tcPr anchor="ctr"/>
                </a:tc>
                <a:tc>
                  <a:txBody>
                    <a:bodyPr/>
                    <a:lstStyle/>
                    <a:p>
                      <a:r>
                        <a:rPr lang="tr-TR" dirty="0" smtClean="0"/>
                        <a:t>Tüm &lt;img</a:t>
                      </a:r>
                      <a:r>
                        <a:rPr lang="tr-TR" dirty="0"/>
                        <a:t>&gt; </a:t>
                      </a:r>
                      <a:r>
                        <a:rPr lang="tr-TR" dirty="0" smtClean="0"/>
                        <a:t>elementlerini</a:t>
                      </a:r>
                      <a:r>
                        <a:rPr lang="tr-TR" baseline="0" dirty="0" smtClean="0"/>
                        <a:t> döndürür.</a:t>
                      </a:r>
                      <a:endParaRPr lang="tr-TR" dirty="0"/>
                    </a:p>
                  </a:txBody>
                  <a:tcPr anchor="ctr"/>
                </a:tc>
                <a:extLst>
                  <a:ext uri="{0D108BD9-81ED-4DB2-BD59-A6C34878D82A}">
                    <a16:rowId xmlns="" xmlns:a16="http://schemas.microsoft.com/office/drawing/2014/main" val="10003"/>
                  </a:ext>
                </a:extLst>
              </a:tr>
              <a:tr h="370840">
                <a:tc>
                  <a:txBody>
                    <a:bodyPr/>
                    <a:lstStyle/>
                    <a:p>
                      <a:r>
                        <a:rPr lang="tr-TR" dirty="0"/>
                        <a:t>document.implementation</a:t>
                      </a:r>
                    </a:p>
                  </a:txBody>
                  <a:tcPr anchor="ctr"/>
                </a:tc>
                <a:tc>
                  <a:txBody>
                    <a:bodyPr/>
                    <a:lstStyle/>
                    <a:p>
                      <a:r>
                        <a:rPr lang="tr-TR" dirty="0" smtClean="0"/>
                        <a:t>DOM uygulamasını döndürür</a:t>
                      </a:r>
                      <a:endParaRPr lang="tr-TR" dirty="0"/>
                    </a:p>
                  </a:txBody>
                  <a:tcPr anchor="ctr"/>
                </a:tc>
                <a:extLst>
                  <a:ext uri="{0D108BD9-81ED-4DB2-BD59-A6C34878D82A}">
                    <a16:rowId xmlns="" xmlns:a16="http://schemas.microsoft.com/office/drawing/2014/main" val="10004"/>
                  </a:ext>
                </a:extLst>
              </a:tr>
              <a:tr h="370840">
                <a:tc>
                  <a:txBody>
                    <a:bodyPr/>
                    <a:lstStyle/>
                    <a:p>
                      <a:r>
                        <a:rPr lang="tr-TR" dirty="0"/>
                        <a:t>document.inputEncoding</a:t>
                      </a:r>
                    </a:p>
                  </a:txBody>
                  <a:tcPr anchor="ctr"/>
                </a:tc>
                <a:tc>
                  <a:txBody>
                    <a:bodyPr/>
                    <a:lstStyle/>
                    <a:p>
                      <a:r>
                        <a:rPr lang="tr-TR" dirty="0" smtClean="0"/>
                        <a:t>Belgenin karakter kodlamasını döndürür (karakter kümesi)</a:t>
                      </a:r>
                      <a:endParaRPr lang="en-US" dirty="0"/>
                    </a:p>
                  </a:txBody>
                  <a:tcPr anchor="ctr"/>
                </a:tc>
                <a:extLst>
                  <a:ext uri="{0D108BD9-81ED-4DB2-BD59-A6C34878D82A}">
                    <a16:rowId xmlns="" xmlns:a16="http://schemas.microsoft.com/office/drawing/2014/main" val="10005"/>
                  </a:ext>
                </a:extLst>
              </a:tr>
              <a:tr h="370840">
                <a:tc>
                  <a:txBody>
                    <a:bodyPr/>
                    <a:lstStyle/>
                    <a:p>
                      <a:r>
                        <a:rPr lang="tr-TR" dirty="0"/>
                        <a:t>document.lastModified</a:t>
                      </a:r>
                    </a:p>
                  </a:txBody>
                  <a:tcPr anchor="ctr"/>
                </a:tc>
                <a:tc>
                  <a:txBody>
                    <a:bodyPr/>
                    <a:lstStyle/>
                    <a:p>
                      <a:r>
                        <a:rPr lang="tr-TR" dirty="0" smtClean="0"/>
                        <a:t>Belgenin güncellendiği tarihi ve saati döndürür</a:t>
                      </a:r>
                      <a:endParaRPr lang="en-US" dirty="0"/>
                    </a:p>
                  </a:txBody>
                  <a:tcPr anchor="ctr"/>
                </a:tc>
                <a:extLst>
                  <a:ext uri="{0D108BD9-81ED-4DB2-BD59-A6C34878D82A}">
                    <a16:rowId xmlns="" xmlns:a16="http://schemas.microsoft.com/office/drawing/2014/main" val="10006"/>
                  </a:ext>
                </a:extLst>
              </a:tr>
              <a:tr h="370840">
                <a:tc>
                  <a:txBody>
                    <a:bodyPr/>
                    <a:lstStyle/>
                    <a:p>
                      <a:r>
                        <a:rPr lang="tr-TR" dirty="0"/>
                        <a:t>document.links</a:t>
                      </a:r>
                    </a:p>
                  </a:txBody>
                  <a:tcPr anchor="ctr"/>
                </a:tc>
                <a:tc>
                  <a:txBody>
                    <a:bodyPr/>
                    <a:lstStyle/>
                    <a:p>
                      <a:r>
                        <a:rPr lang="tr-TR" dirty="0" smtClean="0"/>
                        <a:t>Href öznitelikli tüm &lt;area&gt; ve &lt;a&gt; elemanları döndürür</a:t>
                      </a:r>
                      <a:endParaRPr lang="en-US" dirty="0"/>
                    </a:p>
                  </a:txBody>
                  <a:tcPr anchor="ctr"/>
                </a:tc>
                <a:extLst>
                  <a:ext uri="{0D108BD9-81ED-4DB2-BD59-A6C34878D82A}">
                    <a16:rowId xmlns="" xmlns:a16="http://schemas.microsoft.com/office/drawing/2014/main" val="10007"/>
                  </a:ext>
                </a:extLst>
              </a:tr>
              <a:tr h="370840">
                <a:tc>
                  <a:txBody>
                    <a:bodyPr/>
                    <a:lstStyle/>
                    <a:p>
                      <a:r>
                        <a:rPr lang="tr-TR" dirty="0"/>
                        <a:t>document.readyState</a:t>
                      </a:r>
                    </a:p>
                  </a:txBody>
                  <a:tcPr anchor="ctr"/>
                </a:tc>
                <a:tc>
                  <a:txBody>
                    <a:bodyPr/>
                    <a:lstStyle/>
                    <a:p>
                      <a:r>
                        <a:rPr lang="tr-TR" dirty="0" smtClean="0"/>
                        <a:t>Dokümanın (yükleme) durumunu döndürür</a:t>
                      </a:r>
                      <a:endParaRPr lang="en-US" dirty="0"/>
                    </a:p>
                  </a:txBody>
                  <a:tcPr anchor="ctr"/>
                </a:tc>
                <a:extLst>
                  <a:ext uri="{0D108BD9-81ED-4DB2-BD59-A6C34878D82A}">
                    <a16:rowId xmlns="" xmlns:a16="http://schemas.microsoft.com/office/drawing/2014/main" val="10008"/>
                  </a:ext>
                </a:extLst>
              </a:tr>
              <a:tr h="370840">
                <a:tc>
                  <a:txBody>
                    <a:bodyPr/>
                    <a:lstStyle/>
                    <a:p>
                      <a:r>
                        <a:rPr lang="tr-TR" dirty="0"/>
                        <a:t>document.referrer</a:t>
                      </a:r>
                    </a:p>
                  </a:txBody>
                  <a:tcPr anchor="ctr"/>
                </a:tc>
                <a:tc>
                  <a:txBody>
                    <a:bodyPr/>
                    <a:lstStyle/>
                    <a:p>
                      <a:r>
                        <a:rPr lang="tr-TR" dirty="0" smtClean="0"/>
                        <a:t>Yönlendirenin URI'sini (bağlantı belgesi) döndürür</a:t>
                      </a:r>
                      <a:endParaRPr lang="en-US" dirty="0"/>
                    </a:p>
                  </a:txBody>
                  <a:tcPr anchor="ctr"/>
                </a:tc>
                <a:extLst>
                  <a:ext uri="{0D108BD9-81ED-4DB2-BD59-A6C34878D82A}">
                    <a16:rowId xmlns="" xmlns:a16="http://schemas.microsoft.com/office/drawing/2014/main" val="10009"/>
                  </a:ext>
                </a:extLst>
              </a:tr>
              <a:tr h="370840">
                <a:tc>
                  <a:txBody>
                    <a:bodyPr/>
                    <a:lstStyle/>
                    <a:p>
                      <a:r>
                        <a:rPr lang="tr-TR" dirty="0"/>
                        <a:t>document.scripts</a:t>
                      </a:r>
                    </a:p>
                  </a:txBody>
                  <a:tcPr anchor="ctr"/>
                </a:tc>
                <a:tc>
                  <a:txBody>
                    <a:bodyPr/>
                    <a:lstStyle/>
                    <a:p>
                      <a:r>
                        <a:rPr lang="tr-TR" dirty="0" smtClean="0"/>
                        <a:t>Tüm &lt;script</a:t>
                      </a:r>
                      <a:r>
                        <a:rPr lang="tr-TR" dirty="0"/>
                        <a:t>&gt; </a:t>
                      </a:r>
                      <a:r>
                        <a:rPr lang="tr-TR" dirty="0" smtClean="0"/>
                        <a:t>elementlerini</a:t>
                      </a:r>
                      <a:r>
                        <a:rPr lang="tr-TR" baseline="0" dirty="0" smtClean="0"/>
                        <a:t> döndürür</a:t>
                      </a:r>
                      <a:endParaRPr lang="tr-TR" dirty="0"/>
                    </a:p>
                  </a:txBody>
                  <a:tcPr anchor="ctr"/>
                </a:tc>
                <a:extLst>
                  <a:ext uri="{0D108BD9-81ED-4DB2-BD59-A6C34878D82A}">
                    <a16:rowId xmlns="" xmlns:a16="http://schemas.microsoft.com/office/drawing/2014/main" val="10010"/>
                  </a:ext>
                </a:extLst>
              </a:tr>
              <a:tr h="370840">
                <a:tc>
                  <a:txBody>
                    <a:bodyPr/>
                    <a:lstStyle/>
                    <a:p>
                      <a:r>
                        <a:rPr lang="tr-TR" dirty="0"/>
                        <a:t>document.strictErrorChecking</a:t>
                      </a:r>
                    </a:p>
                  </a:txBody>
                  <a:tcPr anchor="ctr"/>
                </a:tc>
                <a:tc>
                  <a:txBody>
                    <a:bodyPr/>
                    <a:lstStyle/>
                    <a:p>
                      <a:r>
                        <a:rPr lang="tr-TR" dirty="0" smtClean="0"/>
                        <a:t>Hata kontrolü uygulanıyorsa döner</a:t>
                      </a:r>
                      <a:endParaRPr lang="en-US" dirty="0"/>
                    </a:p>
                  </a:txBody>
                  <a:tcPr anchor="ctr"/>
                </a:tc>
                <a:extLst>
                  <a:ext uri="{0D108BD9-81ED-4DB2-BD59-A6C34878D82A}">
                    <a16:rowId xmlns="" xmlns:a16="http://schemas.microsoft.com/office/drawing/2014/main" val="10011"/>
                  </a:ext>
                </a:extLst>
              </a:tr>
              <a:tr h="370840">
                <a:tc>
                  <a:txBody>
                    <a:bodyPr/>
                    <a:lstStyle/>
                    <a:p>
                      <a:r>
                        <a:rPr lang="tr-TR" dirty="0" smtClean="0"/>
                        <a:t>document.title</a:t>
                      </a:r>
                      <a:endParaRPr lang="tr-TR" dirty="0"/>
                    </a:p>
                  </a:txBody>
                  <a:tcPr anchor="ctr"/>
                </a:tc>
                <a:tc>
                  <a:txBody>
                    <a:bodyPr/>
                    <a:lstStyle/>
                    <a:p>
                      <a:r>
                        <a:rPr lang="tr-TR" dirty="0" smtClean="0"/>
                        <a:t>&lt;</a:t>
                      </a:r>
                      <a:r>
                        <a:rPr lang="tr-TR" dirty="0"/>
                        <a:t>title&gt; </a:t>
                      </a:r>
                      <a:r>
                        <a:rPr lang="tr-TR" dirty="0" smtClean="0"/>
                        <a:t>elementini</a:t>
                      </a:r>
                      <a:r>
                        <a:rPr lang="tr-TR" baseline="0" dirty="0" smtClean="0"/>
                        <a:t> döndürür</a:t>
                      </a:r>
                      <a:endParaRPr lang="tr-TR" dirty="0"/>
                    </a:p>
                  </a:txBody>
                  <a:tcPr anchor="ctr"/>
                </a:tc>
                <a:extLst>
                  <a:ext uri="{0D108BD9-81ED-4DB2-BD59-A6C34878D82A}">
                    <a16:rowId xmlns="" xmlns:a16="http://schemas.microsoft.com/office/drawing/2014/main" val="10012"/>
                  </a:ext>
                </a:extLst>
              </a:tr>
              <a:tr h="370840">
                <a:tc>
                  <a:txBody>
                    <a:bodyPr/>
                    <a:lstStyle/>
                    <a:p>
                      <a:r>
                        <a:rPr lang="tr-TR" dirty="0"/>
                        <a:t>document.URL</a:t>
                      </a:r>
                    </a:p>
                  </a:txBody>
                  <a:tcPr anchor="ctr"/>
                </a:tc>
                <a:tc>
                  <a:txBody>
                    <a:bodyPr/>
                    <a:lstStyle/>
                    <a:p>
                      <a:r>
                        <a:rPr lang="tr-TR" dirty="0" smtClean="0"/>
                        <a:t>Dokümanın tam URL'sini döndürür</a:t>
                      </a:r>
                      <a:endParaRPr lang="en-US" dirty="0"/>
                    </a:p>
                  </a:txBody>
                  <a:tcPr anchor="ctr"/>
                </a:tc>
                <a:extLst>
                  <a:ext uri="{0D108BD9-81ED-4DB2-BD59-A6C34878D82A}">
                    <a16:rowId xmlns="" xmlns:a16="http://schemas.microsoft.com/office/drawing/2014/main" val="1001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619108"/>
          </a:xfrm>
        </p:spPr>
        <p:txBody>
          <a:bodyPr/>
          <a:lstStyle/>
          <a:p>
            <a:r>
              <a:rPr lang="tr-TR" dirty="0" smtClean="0"/>
              <a:t>HTML Elemanlarını Bulma</a:t>
            </a:r>
            <a:endParaRPr lang="tr-TR" dirty="0"/>
          </a:p>
        </p:txBody>
      </p:sp>
      <p:sp>
        <p:nvSpPr>
          <p:cNvPr id="3" name="2 İçerik Yer Tutucusu"/>
          <p:cNvSpPr>
            <a:spLocks noGrp="1"/>
          </p:cNvSpPr>
          <p:nvPr>
            <p:ph idx="1"/>
          </p:nvPr>
        </p:nvSpPr>
        <p:spPr>
          <a:xfrm>
            <a:off x="307934" y="1071546"/>
            <a:ext cx="11572956" cy="5643602"/>
          </a:xfrm>
        </p:spPr>
        <p:txBody>
          <a:bodyPr>
            <a:normAutofit/>
          </a:bodyPr>
          <a:lstStyle/>
          <a:p>
            <a:r>
              <a:rPr lang="tr-TR" sz="2000" dirty="0" smtClean="0"/>
              <a:t>Genellikle JavaScript ile HTML öğelerini değiştirmek istersiniz.</a:t>
            </a:r>
          </a:p>
          <a:p>
            <a:r>
              <a:rPr lang="tr-TR" sz="2000" dirty="0" smtClean="0"/>
              <a:t>Bunu yapmak için önce elemanları bulmanız gerekir. Bunu yapmak için bir çift yol var:</a:t>
            </a:r>
          </a:p>
          <a:p>
            <a:r>
              <a:rPr lang="tr-TR" sz="2000" dirty="0" smtClean="0"/>
              <a:t> HTML öğelerini kimlik numarasıyla bulma (id)</a:t>
            </a:r>
            <a:br>
              <a:rPr lang="tr-TR" sz="2000" dirty="0" smtClean="0"/>
            </a:br>
            <a:r>
              <a:rPr lang="tr-TR" sz="2000" dirty="0" smtClean="0"/>
              <a:t> HTML öğelerini etiket adına göre bulma (tag name)</a:t>
            </a:r>
            <a:br>
              <a:rPr lang="tr-TR" sz="2000" dirty="0" smtClean="0"/>
            </a:br>
            <a:r>
              <a:rPr lang="tr-TR" sz="2000" dirty="0" smtClean="0"/>
              <a:t> HTML öğelerini sınıf adına göre bulmak (class name)</a:t>
            </a:r>
            <a:br>
              <a:rPr lang="tr-TR" sz="2000" dirty="0" smtClean="0"/>
            </a:br>
            <a:r>
              <a:rPr lang="tr-TR" sz="2000" dirty="0" smtClean="0"/>
              <a:t> CSS seçicileriyle HTML öğelerini bulma (Css selectors)</a:t>
            </a:r>
            <a:br>
              <a:rPr lang="tr-TR" sz="2000" dirty="0" smtClean="0"/>
            </a:br>
            <a:r>
              <a:rPr lang="tr-TR" sz="2000" dirty="0" smtClean="0"/>
              <a:t> HTML öğelerini HTML nesne koleksiyonlarıyla bulma (object collections)</a:t>
            </a:r>
          </a:p>
          <a:p>
            <a:r>
              <a:rPr lang="tr-TR" sz="2000" dirty="0" smtClean="0"/>
              <a:t>Bir HTML öğesini DOM'da bulmanın en kolay yolu, elementin kimliği kullanmaktır.</a:t>
            </a:r>
          </a:p>
          <a:p>
            <a:r>
              <a:rPr lang="tr-TR" sz="2000" dirty="0" smtClean="0"/>
              <a:t>HTML öğelerini etiket adına göre bulmak. Bu yöntemde elementler bir dizi olarak geriye döner.</a:t>
            </a:r>
          </a:p>
          <a:p>
            <a:r>
              <a:rPr lang="tr-TR" sz="2000" dirty="0" smtClean="0"/>
              <a:t>Aynı sınıf adına sahip tüm HTML öğelerini bulmak isterseniz, getElementsByClassName () kullanmalısınız</a:t>
            </a:r>
          </a:p>
          <a:p>
            <a:r>
              <a:rPr lang="tr-TR" sz="2000" dirty="0" smtClean="0"/>
              <a:t>Belirli bir CSS seçici ile eşleşen tüm HTML öğelerini bulmak istiyorsanız (id, sınıf adları, türler, nitelikler, öznitelik değerleri vb.) QuerySelectorAll () yöntemini kullanın. (QuerySelectorAll () yöntemi, Internet Explorer 8 ve önceki sürümlerinde çalışmaz.)</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619108"/>
          </a:xfrm>
        </p:spPr>
        <p:txBody>
          <a:bodyPr/>
          <a:lstStyle/>
          <a:p>
            <a:r>
              <a:rPr lang="tr-TR" dirty="0" smtClean="0"/>
              <a:t>HTML Elemanlarını Değiştirme</a:t>
            </a:r>
            <a:endParaRPr lang="tr-TR" dirty="0"/>
          </a:p>
        </p:txBody>
      </p:sp>
      <p:sp>
        <p:nvSpPr>
          <p:cNvPr id="3" name="2 İçerik Yer Tutucusu"/>
          <p:cNvSpPr>
            <a:spLocks noGrp="1"/>
          </p:cNvSpPr>
          <p:nvPr>
            <p:ph idx="1"/>
          </p:nvPr>
        </p:nvSpPr>
        <p:spPr>
          <a:xfrm>
            <a:off x="307934" y="1071546"/>
            <a:ext cx="11572956" cy="5643602"/>
          </a:xfrm>
        </p:spPr>
        <p:txBody>
          <a:bodyPr>
            <a:normAutofit/>
          </a:bodyPr>
          <a:lstStyle/>
          <a:p>
            <a:r>
              <a:rPr lang="tr-TR" sz="2000" dirty="0" smtClean="0"/>
              <a:t>HTML DOM, JavaScript'in HTML öğelerinin içeriğini değiştirmesini sağlar.</a:t>
            </a:r>
          </a:p>
          <a:p>
            <a:r>
              <a:rPr lang="tr-TR" sz="2000" dirty="0" smtClean="0"/>
              <a:t>JavaScript'te document.write () doğrudan HTML çıktısı yazmak için kullanılabilir</a:t>
            </a:r>
          </a:p>
          <a:p>
            <a:r>
              <a:rPr lang="tr-TR" sz="2000" dirty="0" smtClean="0"/>
              <a:t>Bir HTML öğesinin içeriğini değiştirmenin en kolay yolu innerHTML özelliğini kullanmaktır.</a:t>
            </a:r>
          </a:p>
          <a:p>
            <a:r>
              <a:rPr lang="tr-TR" sz="2000" dirty="0" smtClean="0"/>
              <a:t>Bir HTML özniteliğinin değerini değiştirmekte HTML DOM sayesinde mümkün</a:t>
            </a:r>
          </a:p>
          <a:p>
            <a:pPr>
              <a:buNone/>
            </a:pPr>
            <a:r>
              <a:rPr lang="tr-TR" sz="2800" dirty="0" smtClean="0"/>
              <a:t>Changing CSS</a:t>
            </a:r>
          </a:p>
          <a:p>
            <a:r>
              <a:rPr lang="tr-TR" sz="2000" dirty="0" smtClean="0"/>
              <a:t>HTML DOM, JavaScript'in HTML öğelerinin stilini değiştirmesini sağlar.</a:t>
            </a:r>
          </a:p>
          <a:p>
            <a:pPr>
              <a:buNone/>
            </a:pPr>
            <a:r>
              <a:rPr lang="tr-TR" sz="2800" dirty="0" smtClean="0"/>
              <a:t>HTML Events </a:t>
            </a:r>
          </a:p>
          <a:p>
            <a:r>
              <a:rPr lang="tr-TR" sz="2200" dirty="0" smtClean="0"/>
              <a:t>Kullanıcı sayfaya girdiğinde ya da sayfadan ayrıldığında onload ve onunload olayları tetiklenir.</a:t>
            </a:r>
          </a:p>
          <a:p>
            <a:r>
              <a:rPr lang="tr-TR" sz="2200" dirty="0" smtClean="0"/>
              <a:t>Onload olayı, ziyaretçinin tarayıcı türünü ve tarayıcı sürümünü kontrol etmek ve bilgiyi temel alarak web sayfasının doğru sürümünü yüklemek için kullanılabilir.</a:t>
            </a:r>
          </a:p>
          <a:p>
            <a:r>
              <a:rPr lang="tr-TR" sz="2200" dirty="0" smtClean="0"/>
              <a:t>Onload ve onunload olayları, cookieleri kontrol için kullanılabilir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619108"/>
          </a:xfrm>
        </p:spPr>
        <p:txBody>
          <a:bodyPr/>
          <a:lstStyle/>
          <a:p>
            <a:r>
              <a:rPr lang="tr-TR" dirty="0" smtClean="0"/>
              <a:t>HTML Events </a:t>
            </a:r>
          </a:p>
        </p:txBody>
      </p:sp>
      <p:sp>
        <p:nvSpPr>
          <p:cNvPr id="3" name="2 İçerik Yer Tutucusu"/>
          <p:cNvSpPr>
            <a:spLocks noGrp="1"/>
          </p:cNvSpPr>
          <p:nvPr>
            <p:ph idx="1"/>
          </p:nvPr>
        </p:nvSpPr>
        <p:spPr>
          <a:xfrm>
            <a:off x="307934" y="1071546"/>
            <a:ext cx="11572956" cy="5643602"/>
          </a:xfrm>
        </p:spPr>
        <p:txBody>
          <a:bodyPr>
            <a:normAutofit/>
          </a:bodyPr>
          <a:lstStyle/>
          <a:p>
            <a:r>
              <a:rPr lang="tr-TR" sz="2000" dirty="0" smtClean="0"/>
              <a:t>Onchange olayı genellikle giriş alanlarının geçerliliği ile birlikte kullanılır.</a:t>
            </a:r>
          </a:p>
          <a:p>
            <a:pPr>
              <a:lnSpc>
                <a:spcPct val="150000"/>
              </a:lnSpc>
            </a:pPr>
            <a:r>
              <a:rPr lang="tr-TR" sz="2000" dirty="0" smtClean="0"/>
              <a:t>Onmouseover ve onmouseout olayları, kullanıcı bir HTML öğesinin üzerine geldiğinde veya bir HTML öğesinin dışına çıktığında bir fonksiyonu tetiklemek için kullanılabilir</a:t>
            </a:r>
          </a:p>
          <a:p>
            <a:pPr>
              <a:lnSpc>
                <a:spcPct val="150000"/>
              </a:lnSpc>
            </a:pPr>
            <a:r>
              <a:rPr lang="tr-TR" sz="2000" dirty="0" smtClean="0"/>
              <a:t>Onmousedown, onmouseup ve onclick etkinlikleri fare tıklamasının tüm parçalarıdır. Önce bir fare düğmesi tıklandığında onmousedown olayı tetiklenir, ardından fare düğmesi bırakıldığında onmouseup olayı tetiklenir, nihayet, fare tıklaması tamamlandığında onclick olayı tetiklenir.</a:t>
            </a:r>
            <a:endParaRPr lang="tr-TR" sz="2200" dirty="0" smtClean="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619108"/>
          </a:xfrm>
        </p:spPr>
        <p:txBody>
          <a:bodyPr/>
          <a:lstStyle/>
          <a:p>
            <a:r>
              <a:rPr lang="tr-TR" dirty="0" smtClean="0"/>
              <a:t>HTML DOM EventListener</a:t>
            </a:r>
            <a:endParaRPr lang="tr-TR" dirty="0"/>
          </a:p>
        </p:txBody>
      </p:sp>
      <p:sp>
        <p:nvSpPr>
          <p:cNvPr id="3" name="2 İçerik Yer Tutucusu"/>
          <p:cNvSpPr>
            <a:spLocks noGrp="1"/>
          </p:cNvSpPr>
          <p:nvPr>
            <p:ph idx="1"/>
          </p:nvPr>
        </p:nvSpPr>
        <p:spPr>
          <a:xfrm>
            <a:off x="307934" y="1071546"/>
            <a:ext cx="11572956" cy="5643602"/>
          </a:xfrm>
        </p:spPr>
        <p:txBody>
          <a:bodyPr>
            <a:normAutofit/>
          </a:bodyPr>
          <a:lstStyle/>
          <a:p>
            <a:r>
              <a:rPr lang="tr-TR" sz="2000" dirty="0" smtClean="0"/>
              <a:t>addEventListener () metodu, belirtilen elemente bir  event handler (olay işleyicisi) ekler.</a:t>
            </a:r>
          </a:p>
          <a:p>
            <a:r>
              <a:rPr lang="tr-TR" sz="2000" dirty="0" smtClean="0"/>
              <a:t>Bir öğeye birçok event handler  ekleyebilirsiniz.</a:t>
            </a:r>
          </a:p>
          <a:p>
            <a:r>
              <a:rPr lang="tr-TR" sz="2000" dirty="0" smtClean="0"/>
              <a:t>Yalnızca HTML öğelerini değil herhangi bir DOM nesnesine olay dinleyicisi ekleyebilirsiniz. Mesela window nesnesine</a:t>
            </a:r>
          </a:p>
          <a:p>
            <a:r>
              <a:rPr lang="tr-TR" sz="2000" dirty="0" smtClean="0"/>
              <a:t>addEventListener () metodunu kullanırken, JavaScript daha iyi okunabilirlik sağlamak için HTML biçimlendirmesinden ayrılır ve HTML biçimlendirmesini kontrol etmediğinizde bile olay dinleyicileri eklemenize izin verir.</a:t>
            </a:r>
          </a:p>
          <a:p>
            <a:r>
              <a:rPr lang="tr-TR" sz="2000" dirty="0" smtClean="0"/>
              <a:t>removeEventListener () metodunu kullanarak bir olay dinleyicisini kolayca kaldırabilirsiniz.</a:t>
            </a:r>
          </a:p>
          <a:p>
            <a:r>
              <a:rPr lang="tr-TR" sz="2000" i="1" dirty="0" smtClean="0"/>
              <a:t>element</a:t>
            </a:r>
            <a:r>
              <a:rPr lang="tr-TR" sz="2000" dirty="0" smtClean="0"/>
              <a:t>.addEventListener(</a:t>
            </a:r>
            <a:r>
              <a:rPr lang="tr-TR" sz="2000" i="1" dirty="0" smtClean="0"/>
              <a:t>event, function, useCapture</a:t>
            </a:r>
            <a:r>
              <a:rPr lang="tr-TR" sz="2000" dirty="0" smtClean="0"/>
              <a:t>);</a:t>
            </a:r>
          </a:p>
          <a:p>
            <a:r>
              <a:rPr lang="tr-TR" sz="2000" dirty="0" smtClean="0"/>
              <a:t>İlk parametre, etkinliğin türüdür (“click" veya "mousedown" gibi).</a:t>
            </a:r>
          </a:p>
          <a:p>
            <a:r>
              <a:rPr lang="tr-TR" sz="2000" dirty="0" smtClean="0"/>
              <a:t>İkinci parametre, olay meydana geldiğinde aramak istediğimiz fonksiyondur.</a:t>
            </a:r>
          </a:p>
          <a:p>
            <a:r>
              <a:rPr lang="tr-TR" sz="2000" dirty="0" smtClean="0"/>
              <a:t>Üçüncü parametre, olay kabarcığı veya olay yakalamayı kullanıp kullanmayacağını belirten bir boolean değeridir. Bu parametre isteğe bağlıdır.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619108"/>
          </a:xfrm>
        </p:spPr>
        <p:txBody>
          <a:bodyPr/>
          <a:lstStyle/>
          <a:p>
            <a:r>
              <a:rPr lang="tr-TR" dirty="0" smtClean="0"/>
              <a:t>HTML DOM EventListener</a:t>
            </a:r>
            <a:endParaRPr lang="tr-TR" dirty="0"/>
          </a:p>
        </p:txBody>
      </p:sp>
      <p:sp>
        <p:nvSpPr>
          <p:cNvPr id="3" name="2 İçerik Yer Tutucusu"/>
          <p:cNvSpPr>
            <a:spLocks noGrp="1"/>
          </p:cNvSpPr>
          <p:nvPr>
            <p:ph idx="1"/>
          </p:nvPr>
        </p:nvSpPr>
        <p:spPr>
          <a:xfrm>
            <a:off x="307934" y="1071546"/>
            <a:ext cx="11572956" cy="5643602"/>
          </a:xfrm>
        </p:spPr>
        <p:txBody>
          <a:bodyPr>
            <a:normAutofit/>
          </a:bodyPr>
          <a:lstStyle/>
          <a:p>
            <a:r>
              <a:rPr lang="tr-TR" sz="2000" dirty="0" smtClean="0"/>
              <a:t>addEventListener () metodu, varolan olayların üzerine yazılmadan aynı öğeye birçok olay eklemenize izin verir</a:t>
            </a:r>
          </a:p>
          <a:p>
            <a:r>
              <a:rPr lang="tr-TR" sz="2000" dirty="0" smtClean="0"/>
              <a:t>Aynı elemente farklı türdeki olayları ekleyebilirsiniz</a:t>
            </a:r>
          </a:p>
          <a:p>
            <a:r>
              <a:rPr lang="tr-TR" sz="2000" dirty="0" smtClean="0"/>
              <a:t>addEventListener () metodu, HTML öğeleri, HTML belgesi, window nesnesi veya olayları destekleyen xmlHttpRequest nesnesi gibi herhangi bir HTML DOM nesnesine olay dinleyicileri eklemenize izin verir.</a:t>
            </a:r>
          </a:p>
          <a:p>
            <a:r>
              <a:rPr lang="tr-TR" sz="2000" dirty="0" smtClean="0"/>
              <a:t>Olaylar iki aşamalı olarak ele alınır: yakalama ve kabarcıklanma. Yakalama aşaması sırasında olaylar, nesne hiyerarşisinde daha düşük olan olay hedeflerine gönderilmeden önce üst nesnelere gönderilir. Kabarcıklanma aşamasında, ilk önce hedef öğelere ve daha sonra üst öğelere olaylar gönderilir. Her iki olay aşamasında da olay işleyicileri kaydedebilirsiniz.</a:t>
            </a:r>
          </a:p>
          <a:p>
            <a:r>
              <a:rPr lang="tr-TR" sz="2000" dirty="0" smtClean="0"/>
              <a:t>true Yakalama aşaması için olay işleyicisini kaydedin.</a:t>
            </a:r>
          </a:p>
          <a:p>
            <a:r>
              <a:rPr lang="tr-TR" sz="2000" dirty="0" smtClean="0"/>
              <a:t>false Kabarcıklanma evresi için olay işleyicisini kaydedin.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619108"/>
          </a:xfrm>
        </p:spPr>
        <p:txBody>
          <a:bodyPr/>
          <a:lstStyle/>
          <a:p>
            <a:r>
              <a:rPr lang="tr-TR" dirty="0" smtClean="0"/>
              <a:t>HTML DOM EventListener</a:t>
            </a:r>
            <a:endParaRPr lang="tr-TR" dirty="0"/>
          </a:p>
        </p:txBody>
      </p:sp>
      <p:sp>
        <p:nvSpPr>
          <p:cNvPr id="3" name="2 İçerik Yer Tutucusu"/>
          <p:cNvSpPr>
            <a:spLocks noGrp="1"/>
          </p:cNvSpPr>
          <p:nvPr>
            <p:ph idx="1"/>
          </p:nvPr>
        </p:nvSpPr>
        <p:spPr>
          <a:xfrm>
            <a:off x="307934" y="1071546"/>
            <a:ext cx="11572956" cy="5643602"/>
          </a:xfrm>
        </p:spPr>
        <p:txBody>
          <a:bodyPr>
            <a:normAutofit/>
          </a:bodyPr>
          <a:lstStyle/>
          <a:p>
            <a:r>
              <a:rPr lang="en-US" sz="2000" dirty="0" smtClean="0"/>
              <a:t>Event Bubbling or Event Capturing?</a:t>
            </a:r>
            <a:r>
              <a:rPr lang="tr-TR" sz="2000" dirty="0" smtClean="0"/>
              <a:t> (Olay kabarcıklanma veya olay yakalama?)</a:t>
            </a:r>
          </a:p>
          <a:p>
            <a:r>
              <a:rPr lang="tr-TR" sz="2000" dirty="0" smtClean="0"/>
              <a:t>HTML DOM'da kabarcıklanma ve yakalama işlemlerinde iki tür olay yayılımı vardır.</a:t>
            </a:r>
          </a:p>
          <a:p>
            <a:r>
              <a:rPr lang="tr-TR" sz="2000" dirty="0" smtClean="0"/>
              <a:t>Olay yayılımı, bir olay oluştuğunda öğe sırasını tanımlamanın bir yoludur. Bir &lt;div&gt; öğesinde bir &lt;p&gt; öğesi varsa ve kullanıcı &lt;p&gt; öğesine tıklarsa, hangi öğenin "tıklama" olayının öncelikle ele alınması gerekir?</a:t>
            </a:r>
          </a:p>
          <a:p>
            <a:r>
              <a:rPr lang="tr-TR" sz="2000" dirty="0" smtClean="0"/>
              <a:t>Kabarcıklanma sırasında iç öğenin olayı önce işlenir ve daha sonra dış öğe işlenir: &lt;p&gt; öğesinin tıklama olayı önce işlenir, ardından &lt;div&gt; öğesinin tıklama olayı işlenir.</a:t>
            </a:r>
          </a:p>
          <a:p>
            <a:r>
              <a:rPr lang="tr-TR" sz="2000" dirty="0" smtClean="0"/>
              <a:t>Öğenin yakalanmasında öncelikle &lt;div&gt; öğesinin tıklama olayı işlenir, ardından &lt;p&gt; öğesinin tıklama olayı ele alınır.</a:t>
            </a:r>
          </a:p>
          <a:p>
            <a:r>
              <a:rPr lang="tr-TR" sz="2000" dirty="0" smtClean="0"/>
              <a:t>addEventListener () metodu ile "useCapture" parametresini kullanarak yayılım türünü belirleyebilirsiniz</a:t>
            </a:r>
          </a:p>
          <a:p>
            <a:r>
              <a:rPr lang="tr-TR" sz="2000" dirty="0" smtClean="0"/>
              <a:t>Varsayılan değer, kabarcıklanma yayılımını kullanacak false'dur</a:t>
            </a:r>
          </a:p>
          <a:p>
            <a:r>
              <a:rPr lang="tr-TR" sz="2000" dirty="0" smtClean="0"/>
              <a:t>removeEventListener () metodu, addEventListener () metodu ile eklenen olay işleyicilerini kaldırır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5943608" cy="690546"/>
          </a:xfrm>
        </p:spPr>
        <p:txBody>
          <a:bodyPr/>
          <a:lstStyle/>
          <a:p>
            <a:r>
              <a:rPr lang="tr-TR" dirty="0" smtClean="0"/>
              <a:t>JavaScript Variables</a:t>
            </a:r>
            <a:endParaRPr lang="tr-TR" dirty="0"/>
          </a:p>
        </p:txBody>
      </p:sp>
      <p:sp>
        <p:nvSpPr>
          <p:cNvPr id="3" name="2 İçerik Yer Tutucusu"/>
          <p:cNvSpPr>
            <a:spLocks noGrp="1"/>
          </p:cNvSpPr>
          <p:nvPr>
            <p:ph idx="1"/>
          </p:nvPr>
        </p:nvSpPr>
        <p:spPr>
          <a:xfrm>
            <a:off x="379372" y="1142984"/>
            <a:ext cx="11430080" cy="5715016"/>
          </a:xfrm>
        </p:spPr>
        <p:txBody>
          <a:bodyPr>
            <a:normAutofit/>
          </a:bodyPr>
          <a:lstStyle/>
          <a:p>
            <a:r>
              <a:rPr lang="tr-TR" dirty="0" smtClean="0"/>
              <a:t>JavaScript değişkenleri, veri değerlerini depolayan kaplardır.</a:t>
            </a:r>
          </a:p>
          <a:p>
            <a:r>
              <a:rPr lang="tr-TR" dirty="0" smtClean="0"/>
              <a:t>Tüm JavaScript değişkenleri benzersiz adlarla tanımlanmalıdır.</a:t>
            </a:r>
          </a:p>
          <a:p>
            <a:r>
              <a:rPr lang="tr-TR" dirty="0" smtClean="0"/>
              <a:t>Bu benzersiz isimler tanımlayıcılar olarak adlandırılır.</a:t>
            </a:r>
          </a:p>
          <a:p>
            <a:r>
              <a:rPr lang="tr-TR" dirty="0" smtClean="0"/>
              <a:t>Tanımlayıcılar, kısa adlar (x ve y gibi) veya daha açıklayıcı adlar (yaş, toplam) olmalı.</a:t>
            </a:r>
          </a:p>
          <a:p>
            <a:r>
              <a:rPr lang="tr-TR" dirty="0" smtClean="0"/>
              <a:t>Değişkenler adlar oluşturmak için genel kurallar:</a:t>
            </a:r>
          </a:p>
          <a:p>
            <a:pPr lvl="1"/>
            <a:r>
              <a:rPr lang="tr-TR" dirty="0" smtClean="0"/>
              <a:t>İsimler harf, rakam, altçizgi ve dolar işaretleri içerebilir.</a:t>
            </a:r>
          </a:p>
          <a:p>
            <a:pPr lvl="1"/>
            <a:r>
              <a:rPr lang="tr-TR" dirty="0" smtClean="0"/>
              <a:t>İsimler bir harfle başlamalıdır</a:t>
            </a:r>
          </a:p>
          <a:p>
            <a:pPr lvl="1"/>
            <a:r>
              <a:rPr lang="tr-TR" dirty="0" smtClean="0"/>
              <a:t>İsimler ayrıca $ ve _ ile de başlatılabilir (ancak ben pek kullanmıyorum)</a:t>
            </a:r>
          </a:p>
          <a:p>
            <a:pPr lvl="1"/>
            <a:r>
              <a:rPr lang="tr-TR" dirty="0" smtClean="0"/>
              <a:t>İsimler büyük / küçük harf duyarlıdır (y ve Y farklı değişkenlerdir)</a:t>
            </a:r>
          </a:p>
          <a:p>
            <a:pPr lvl="1"/>
            <a:r>
              <a:rPr lang="tr-TR" dirty="0" smtClean="0"/>
              <a:t>Ayrılmış kelimeler (JavaScript anahtar kelimeleri gibi) isimler olarak kullanılamaz</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619108"/>
          </a:xfrm>
        </p:spPr>
        <p:txBody>
          <a:bodyPr/>
          <a:lstStyle/>
          <a:p>
            <a:r>
              <a:rPr lang="tr-TR" dirty="0" smtClean="0"/>
              <a:t>HTML DOM EventListener</a:t>
            </a:r>
            <a:endParaRPr lang="tr-TR" dirty="0"/>
          </a:p>
        </p:txBody>
      </p:sp>
      <p:pic>
        <p:nvPicPr>
          <p:cNvPr id="4" name="3 İçerik Yer Tutucusu" descr="Ekran Alıntısı.PNG"/>
          <p:cNvPicPr>
            <a:picLocks noGrp="1" noChangeAspect="1"/>
          </p:cNvPicPr>
          <p:nvPr>
            <p:ph idx="1"/>
          </p:nvPr>
        </p:nvPicPr>
        <p:blipFill>
          <a:blip r:embed="rId2"/>
          <a:stretch>
            <a:fillRect/>
          </a:stretch>
        </p:blipFill>
        <p:spPr>
          <a:xfrm>
            <a:off x="450810" y="1285860"/>
            <a:ext cx="11358642" cy="1571636"/>
          </a:xfrm>
        </p:spPr>
      </p:pic>
      <p:sp>
        <p:nvSpPr>
          <p:cNvPr id="5" name="4 Metin kutusu"/>
          <p:cNvSpPr txBox="1"/>
          <p:nvPr/>
        </p:nvSpPr>
        <p:spPr>
          <a:xfrm>
            <a:off x="593686" y="3286124"/>
            <a:ext cx="11215766" cy="1200329"/>
          </a:xfrm>
          <a:prstGeom prst="rect">
            <a:avLst/>
          </a:prstGeom>
          <a:noFill/>
        </p:spPr>
        <p:txBody>
          <a:bodyPr wrap="square" rtlCol="0">
            <a:spAutoFit/>
          </a:bodyPr>
          <a:lstStyle/>
          <a:p>
            <a:r>
              <a:rPr lang="tr-TR" dirty="0" smtClean="0"/>
              <a:t>IE 8 ve önceki sürümleri ile Opera 6.0 ve önceki sürümlerinde addEventListener () ve removeEventListener () yöntemleri desteklenmez. Bununla birlikte, bu belirli tarayıcı sürümleri için öğeye bir olay işleyicisi eklemek için attachEvent () metodunu ve onu kaldırmak için detachEvent () metodunu kullanabilirsiniz</a:t>
            </a:r>
            <a:endParaRPr lang="tr-TR" dirty="0"/>
          </a:p>
        </p:txBody>
      </p:sp>
      <p:sp>
        <p:nvSpPr>
          <p:cNvPr id="6" name="5 Metin kutusu"/>
          <p:cNvSpPr txBox="1"/>
          <p:nvPr/>
        </p:nvSpPr>
        <p:spPr>
          <a:xfrm>
            <a:off x="593686" y="4714884"/>
            <a:ext cx="10715700" cy="923330"/>
          </a:xfrm>
          <a:prstGeom prst="rect">
            <a:avLst/>
          </a:prstGeom>
          <a:noFill/>
        </p:spPr>
        <p:txBody>
          <a:bodyPr wrap="square" rtlCol="0">
            <a:spAutoFit/>
          </a:bodyPr>
          <a:lstStyle/>
          <a:p>
            <a:r>
              <a:rPr lang="tr-TR" i="1" dirty="0" smtClean="0"/>
              <a:t>element.</a:t>
            </a:r>
            <a:r>
              <a:rPr lang="tr-TR" dirty="0" smtClean="0"/>
              <a:t>attachEvent</a:t>
            </a:r>
            <a:r>
              <a:rPr lang="tr-TR" i="1" dirty="0" smtClean="0"/>
              <a:t>(event, function);</a:t>
            </a:r>
            <a:br>
              <a:rPr lang="tr-TR" i="1" dirty="0" smtClean="0"/>
            </a:br>
            <a:r>
              <a:rPr lang="tr-TR" i="1" dirty="0" smtClean="0"/>
              <a:t>element.</a:t>
            </a:r>
            <a:r>
              <a:rPr lang="tr-TR" dirty="0" smtClean="0"/>
              <a:t>detachEvent</a:t>
            </a:r>
            <a:r>
              <a:rPr lang="tr-TR" i="1" dirty="0" smtClean="0"/>
              <a:t>(event, function);</a:t>
            </a:r>
            <a:endParaRPr lang="tr-TR" dirty="0" smtClean="0"/>
          </a:p>
          <a:p>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65058" y="142852"/>
            <a:ext cx="9601200" cy="690546"/>
          </a:xfrm>
        </p:spPr>
        <p:txBody>
          <a:bodyPr/>
          <a:lstStyle/>
          <a:p>
            <a:r>
              <a:rPr lang="tr-TR" dirty="0" smtClean="0"/>
              <a:t>JavaScript HTML DOM Navigation</a:t>
            </a:r>
            <a:endParaRPr lang="tr-TR" dirty="0"/>
          </a:p>
        </p:txBody>
      </p:sp>
      <p:sp>
        <p:nvSpPr>
          <p:cNvPr id="3" name="2 İçerik Yer Tutucusu"/>
          <p:cNvSpPr>
            <a:spLocks noGrp="1"/>
          </p:cNvSpPr>
          <p:nvPr>
            <p:ph idx="1"/>
          </p:nvPr>
        </p:nvSpPr>
        <p:spPr>
          <a:xfrm>
            <a:off x="236496" y="1142984"/>
            <a:ext cx="11787270" cy="5429288"/>
          </a:xfrm>
        </p:spPr>
        <p:txBody>
          <a:bodyPr/>
          <a:lstStyle/>
          <a:p>
            <a:r>
              <a:rPr lang="tr-TR" dirty="0" smtClean="0"/>
              <a:t>HTML DOM ile, düğüm ilişkilerini kullanarak düğüm ağacında gezinebilirsiniz</a:t>
            </a:r>
          </a:p>
          <a:p>
            <a:r>
              <a:rPr lang="tr-TR" dirty="0" smtClean="0"/>
              <a:t>W3C HTML DOM standardına göre, bir HTML belgesindeki her şey bir düğümdür:</a:t>
            </a:r>
          </a:p>
          <a:p>
            <a:pPr lvl="1"/>
            <a:r>
              <a:rPr lang="tr-TR" dirty="0" smtClean="0"/>
              <a:t>Tüm belge bir belge düğümüdür</a:t>
            </a:r>
          </a:p>
          <a:p>
            <a:pPr lvl="1"/>
            <a:r>
              <a:rPr lang="tr-TR" dirty="0" smtClean="0"/>
              <a:t>Her HTML öğesi bir öğe düğümüdür</a:t>
            </a:r>
          </a:p>
          <a:p>
            <a:pPr lvl="1"/>
            <a:r>
              <a:rPr lang="tr-TR" dirty="0" smtClean="0"/>
              <a:t>HTML öğelerindeki metin, metin düğümleridir</a:t>
            </a:r>
          </a:p>
          <a:p>
            <a:pPr lvl="1"/>
            <a:r>
              <a:rPr lang="tr-TR" dirty="0" smtClean="0"/>
              <a:t>Her HTML özniteliği bir özellik düğümüdür (kullanımdan kaldırılmıştır)</a:t>
            </a:r>
          </a:p>
          <a:p>
            <a:pPr lvl="1"/>
            <a:r>
              <a:rPr lang="tr-TR" dirty="0" smtClean="0"/>
              <a:t>Tüm yorumlar açıklama düğümleridir</a:t>
            </a:r>
          </a:p>
          <a:p>
            <a:r>
              <a:rPr lang="tr-TR" dirty="0" smtClean="0"/>
              <a:t>HTML DOM ile, düğüm ağacındaki tüm düğümlere JavaScript ile erişilebilir.</a:t>
            </a:r>
          </a:p>
          <a:p>
            <a:r>
              <a:rPr lang="tr-TR" dirty="0" smtClean="0"/>
              <a:t>Yeni düğümler oluşturulabilir ve tüm düğümler değiştirilebilir veya silinebilir.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65058" y="142852"/>
            <a:ext cx="9601200" cy="690546"/>
          </a:xfrm>
        </p:spPr>
        <p:txBody>
          <a:bodyPr/>
          <a:lstStyle/>
          <a:p>
            <a:r>
              <a:rPr lang="tr-TR" dirty="0" smtClean="0"/>
              <a:t>JavaScript HTML DOM Navigation</a:t>
            </a:r>
            <a:endParaRPr lang="tr-TR" dirty="0"/>
          </a:p>
        </p:txBody>
      </p:sp>
      <p:pic>
        <p:nvPicPr>
          <p:cNvPr id="4" name="3 İçerik Yer Tutucusu" descr="Ekran Alıntısı.PNG"/>
          <p:cNvPicPr>
            <a:picLocks noGrp="1" noChangeAspect="1"/>
          </p:cNvPicPr>
          <p:nvPr>
            <p:ph idx="1"/>
          </p:nvPr>
        </p:nvPicPr>
        <p:blipFill>
          <a:blip r:embed="rId2"/>
          <a:stretch>
            <a:fillRect/>
          </a:stretch>
        </p:blipFill>
        <p:spPr>
          <a:xfrm>
            <a:off x="379372" y="1142984"/>
            <a:ext cx="11501518" cy="5072098"/>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619108"/>
          </a:xfrm>
        </p:spPr>
        <p:txBody>
          <a:bodyPr/>
          <a:lstStyle/>
          <a:p>
            <a:r>
              <a:rPr lang="tr-TR" dirty="0" smtClean="0"/>
              <a:t>Node Relationships</a:t>
            </a:r>
            <a:endParaRPr lang="tr-TR" dirty="0"/>
          </a:p>
        </p:txBody>
      </p:sp>
      <p:sp>
        <p:nvSpPr>
          <p:cNvPr id="3" name="2 İçerik Yer Tutucusu"/>
          <p:cNvSpPr>
            <a:spLocks noGrp="1"/>
          </p:cNvSpPr>
          <p:nvPr>
            <p:ph idx="1"/>
          </p:nvPr>
        </p:nvSpPr>
        <p:spPr>
          <a:xfrm>
            <a:off x="307934" y="1071546"/>
            <a:ext cx="11572956" cy="5500726"/>
          </a:xfrm>
        </p:spPr>
        <p:txBody>
          <a:bodyPr>
            <a:normAutofit/>
          </a:bodyPr>
          <a:lstStyle/>
          <a:p>
            <a:r>
              <a:rPr lang="tr-TR" sz="2000" dirty="0" smtClean="0"/>
              <a:t>Düğüm ağacındaki düğümler birbirleriyle hiyerarşik bir ilişki içeriyor.</a:t>
            </a:r>
          </a:p>
          <a:p>
            <a:r>
              <a:rPr lang="tr-TR" sz="2000" dirty="0" smtClean="0"/>
              <a:t>İlişkileri tanımlamak için ebeveyn, çocuk ve kardeş (parent, child, and sibling) terimleri kullanılır.</a:t>
            </a:r>
          </a:p>
          <a:p>
            <a:r>
              <a:rPr lang="tr-TR" sz="2000" dirty="0" smtClean="0"/>
              <a:t>Bir düğüm ağacında, en üst düğüme kök düğüm denir</a:t>
            </a:r>
          </a:p>
          <a:p>
            <a:r>
              <a:rPr lang="tr-TR" sz="2000" dirty="0" smtClean="0"/>
              <a:t>Her düğümün hiçbir üst öğesi olmayan kök düğüm hariç tam olarak bir üst düğümü vardır.</a:t>
            </a:r>
          </a:p>
          <a:p>
            <a:r>
              <a:rPr lang="tr-TR" sz="2000" dirty="0" smtClean="0"/>
              <a:t>Bir düğüm birkaç çocuk (child) sahibi olabilir</a:t>
            </a:r>
          </a:p>
          <a:p>
            <a:r>
              <a:rPr lang="tr-TR" sz="2000" dirty="0" smtClean="0"/>
              <a:t>Kardeşler (siblings) aynı ebeveyne sahip düğümlerdir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619108"/>
          </a:xfrm>
        </p:spPr>
        <p:txBody>
          <a:bodyPr/>
          <a:lstStyle/>
          <a:p>
            <a:r>
              <a:rPr lang="tr-TR" dirty="0" smtClean="0"/>
              <a:t>Node Relationships</a:t>
            </a:r>
            <a:endParaRPr lang="tr-TR" dirty="0"/>
          </a:p>
        </p:txBody>
      </p:sp>
      <p:pic>
        <p:nvPicPr>
          <p:cNvPr id="4" name="3 İçerik Yer Tutucusu" descr="Ekran Alıntısı.PNG"/>
          <p:cNvPicPr>
            <a:picLocks noGrp="1" noChangeAspect="1"/>
          </p:cNvPicPr>
          <p:nvPr>
            <p:ph idx="1"/>
          </p:nvPr>
        </p:nvPicPr>
        <p:blipFill>
          <a:blip r:embed="rId2"/>
          <a:stretch>
            <a:fillRect/>
          </a:stretch>
        </p:blipFill>
        <p:spPr>
          <a:xfrm>
            <a:off x="379372" y="1071546"/>
            <a:ext cx="11430080" cy="5500726"/>
          </a:xfr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619108"/>
          </a:xfrm>
        </p:spPr>
        <p:txBody>
          <a:bodyPr/>
          <a:lstStyle/>
          <a:p>
            <a:r>
              <a:rPr lang="tr-TR" dirty="0" smtClean="0"/>
              <a:t>Node Relationships</a:t>
            </a:r>
            <a:endParaRPr lang="tr-TR" dirty="0"/>
          </a:p>
        </p:txBody>
      </p:sp>
      <p:sp>
        <p:nvSpPr>
          <p:cNvPr id="5" name="4 İçerik Yer Tutucusu"/>
          <p:cNvSpPr>
            <a:spLocks noGrp="1"/>
          </p:cNvSpPr>
          <p:nvPr>
            <p:ph idx="1"/>
          </p:nvPr>
        </p:nvSpPr>
        <p:spPr>
          <a:xfrm>
            <a:off x="307934" y="1071546"/>
            <a:ext cx="11572956" cy="5572164"/>
          </a:xfrm>
        </p:spPr>
        <p:txBody>
          <a:bodyPr>
            <a:normAutofit/>
          </a:bodyPr>
          <a:lstStyle/>
          <a:p>
            <a:r>
              <a:rPr lang="tr-TR" sz="2000" dirty="0" smtClean="0"/>
              <a:t>Yukarıdaki HTML'den şunları okuyabilirsiniz:</a:t>
            </a:r>
            <a:br>
              <a:rPr lang="tr-TR" sz="2000" dirty="0" smtClean="0"/>
            </a:br>
            <a:r>
              <a:rPr lang="tr-TR" sz="2000" dirty="0" smtClean="0"/>
              <a:t/>
            </a:r>
            <a:br>
              <a:rPr lang="tr-TR" sz="2000" dirty="0" smtClean="0"/>
            </a:br>
            <a:r>
              <a:rPr lang="tr-TR" sz="2000" dirty="0" smtClean="0"/>
              <a:t>     &lt;html&gt; kök düğümdür</a:t>
            </a:r>
            <a:br>
              <a:rPr lang="tr-TR" sz="2000" dirty="0" smtClean="0"/>
            </a:br>
            <a:r>
              <a:rPr lang="tr-TR" sz="2000" dirty="0" smtClean="0"/>
              <a:t>     &lt;html &gt;'nin ebeveynleri yok</a:t>
            </a:r>
            <a:br>
              <a:rPr lang="tr-TR" sz="2000" dirty="0" smtClean="0"/>
            </a:br>
            <a:r>
              <a:rPr lang="tr-TR" sz="2000" dirty="0" smtClean="0"/>
              <a:t>     &lt;html&gt;, &lt;head&gt; ve &lt;body&gt;’nin ebeveynidir</a:t>
            </a:r>
            <a:br>
              <a:rPr lang="tr-TR" sz="2000" dirty="0" smtClean="0"/>
            </a:br>
            <a:r>
              <a:rPr lang="tr-TR" sz="2000" dirty="0" smtClean="0"/>
              <a:t>     &lt;head&gt;, &lt;html&gt; nin ilk çocuğu</a:t>
            </a:r>
            <a:br>
              <a:rPr lang="tr-TR" sz="2000" dirty="0" smtClean="0"/>
            </a:br>
            <a:r>
              <a:rPr lang="tr-TR" sz="2000" dirty="0" smtClean="0"/>
              <a:t>     &lt;body&gt;, &lt;html&gt; nin son çocuğu</a:t>
            </a:r>
            <a:br>
              <a:rPr lang="tr-TR" sz="2000" dirty="0" smtClean="0"/>
            </a:br>
            <a:r>
              <a:rPr lang="tr-TR" sz="2000" dirty="0" smtClean="0"/>
              <a:t/>
            </a:r>
            <a:br>
              <a:rPr lang="tr-TR" sz="2000" dirty="0" smtClean="0"/>
            </a:br>
            <a:r>
              <a:rPr lang="tr-TR" sz="2000" dirty="0" smtClean="0"/>
              <a:t>ve:</a:t>
            </a:r>
            <a:br>
              <a:rPr lang="tr-TR" sz="2000" dirty="0" smtClean="0"/>
            </a:br>
            <a:r>
              <a:rPr lang="tr-TR" sz="2000" dirty="0" smtClean="0"/>
              <a:t/>
            </a:r>
            <a:br>
              <a:rPr lang="tr-TR" sz="2000" dirty="0" smtClean="0"/>
            </a:br>
            <a:r>
              <a:rPr lang="tr-TR" sz="2000" dirty="0" smtClean="0"/>
              <a:t>     &lt;head&gt;, iki tane çocuğu var: &lt;title&gt; ver &lt;meta&gt;</a:t>
            </a:r>
            <a:br>
              <a:rPr lang="tr-TR" sz="2000" dirty="0" smtClean="0"/>
            </a:br>
            <a:r>
              <a:rPr lang="tr-TR" sz="2000" dirty="0" smtClean="0"/>
              <a:t>     &lt;title&gt; bir tane çocuğa (bir metin düğümüne) sahiptir</a:t>
            </a:r>
            <a:br>
              <a:rPr lang="tr-TR" sz="2000" dirty="0" smtClean="0"/>
            </a:br>
            <a:r>
              <a:rPr lang="tr-TR" sz="2000" dirty="0" smtClean="0"/>
              <a:t>     &lt;body&gt; iki çocuğu vardır: &lt;h1&gt; ve &lt;p&gt;</a:t>
            </a:r>
            <a:br>
              <a:rPr lang="tr-TR" sz="2000" dirty="0" smtClean="0"/>
            </a:br>
            <a:r>
              <a:rPr lang="tr-TR" sz="2000" dirty="0" smtClean="0"/>
              <a:t>     &lt;h1&gt; nin bir çocuğu var: “fehmiuyar.net"</a:t>
            </a:r>
            <a:br>
              <a:rPr lang="tr-TR" sz="2000" dirty="0" smtClean="0"/>
            </a:br>
            <a:r>
              <a:rPr lang="tr-TR" sz="2000" dirty="0" smtClean="0"/>
              <a:t>     &lt;p&gt; bir çocuğu var: "Merhaba dünya!"</a:t>
            </a:r>
            <a:br>
              <a:rPr lang="tr-TR" sz="2000" dirty="0" smtClean="0"/>
            </a:br>
            <a:r>
              <a:rPr lang="tr-TR" sz="2000" dirty="0" smtClean="0"/>
              <a:t>     &lt;h1&gt; ve &lt;p&gt; kardeşlerdir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619108"/>
          </a:xfrm>
        </p:spPr>
        <p:txBody>
          <a:bodyPr/>
          <a:lstStyle/>
          <a:p>
            <a:r>
              <a:rPr lang="tr-TR" dirty="0" smtClean="0"/>
              <a:t>Düğümler Arasında Gezinme</a:t>
            </a:r>
            <a:endParaRPr lang="tr-TR" dirty="0"/>
          </a:p>
        </p:txBody>
      </p:sp>
      <p:sp>
        <p:nvSpPr>
          <p:cNvPr id="5" name="4 İçerik Yer Tutucusu"/>
          <p:cNvSpPr>
            <a:spLocks noGrp="1"/>
          </p:cNvSpPr>
          <p:nvPr>
            <p:ph idx="1"/>
          </p:nvPr>
        </p:nvSpPr>
        <p:spPr>
          <a:xfrm>
            <a:off x="307934" y="1071546"/>
            <a:ext cx="11572956" cy="5572164"/>
          </a:xfrm>
        </p:spPr>
        <p:txBody>
          <a:bodyPr>
            <a:normAutofit/>
          </a:bodyPr>
          <a:lstStyle/>
          <a:p>
            <a:r>
              <a:rPr lang="tr-TR" sz="2000" dirty="0" smtClean="0"/>
              <a:t>JavaScript ile düğümler arasında gezinmek için aşağıdaki düğüm özelliklerini kullanabilirsiniz:</a:t>
            </a:r>
          </a:p>
          <a:p>
            <a:pPr lvl="1"/>
            <a:r>
              <a:rPr lang="en-US" dirty="0" smtClean="0"/>
              <a:t>parentNode</a:t>
            </a:r>
          </a:p>
          <a:p>
            <a:pPr lvl="1"/>
            <a:r>
              <a:rPr lang="en-US" dirty="0" smtClean="0"/>
              <a:t>childNodes[</a:t>
            </a:r>
            <a:r>
              <a:rPr lang="en-US" i="1" dirty="0" smtClean="0"/>
              <a:t>nodenumber</a:t>
            </a:r>
            <a:r>
              <a:rPr lang="en-US" dirty="0" smtClean="0"/>
              <a:t>]</a:t>
            </a:r>
          </a:p>
          <a:p>
            <a:pPr lvl="1"/>
            <a:r>
              <a:rPr lang="en-US" dirty="0" smtClean="0"/>
              <a:t>firstChild</a:t>
            </a:r>
          </a:p>
          <a:p>
            <a:pPr lvl="1"/>
            <a:r>
              <a:rPr lang="en-US" dirty="0" smtClean="0"/>
              <a:t>lastChild</a:t>
            </a:r>
          </a:p>
          <a:p>
            <a:pPr lvl="1"/>
            <a:r>
              <a:rPr lang="en-US" dirty="0" smtClean="0"/>
              <a:t>nextSibling</a:t>
            </a:r>
          </a:p>
          <a:p>
            <a:pPr lvl="1"/>
            <a:r>
              <a:rPr lang="en-US" dirty="0" smtClean="0"/>
              <a:t>previousSibling</a:t>
            </a:r>
          </a:p>
          <a:p>
            <a:pPr>
              <a:buNone/>
            </a:pPr>
            <a:r>
              <a:rPr lang="en-US" dirty="0" smtClean="0"/>
              <a:t>Child Nodes and Node Values</a:t>
            </a:r>
          </a:p>
          <a:p>
            <a:r>
              <a:rPr lang="tr-TR" sz="2000" dirty="0" smtClean="0"/>
              <a:t>UYARI!! DOM işlemesinde genel bir hata, bir element düğümünün metin içermesini beklemektir. &lt;title&gt; öğe düğümü (yukarıdaki örnekte) metin içermiyor. "DOM tutorial" değerine sahip bir metin düğümü içeriyor.</a:t>
            </a:r>
          </a:p>
          <a:p>
            <a:r>
              <a:rPr lang="tr-TR" sz="2000" dirty="0" smtClean="0"/>
              <a:t>Metin düğümünün değerine, düğümün innerHTML özelliği tarafından erişilebilir:</a:t>
            </a:r>
          </a:p>
          <a:p>
            <a:r>
              <a:rPr lang="tr-TR" sz="2000" dirty="0" smtClean="0"/>
              <a:t>InnerHTML özelliğine erişmek, ilk çocuğun nodeValue'suna erişmekle aynıdır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619108"/>
          </a:xfrm>
        </p:spPr>
        <p:txBody>
          <a:bodyPr/>
          <a:lstStyle/>
          <a:p>
            <a:r>
              <a:rPr lang="tr-TR" dirty="0" smtClean="0"/>
              <a:t>Düğümler Arasında Gezinme</a:t>
            </a:r>
            <a:endParaRPr lang="tr-TR" dirty="0"/>
          </a:p>
        </p:txBody>
      </p:sp>
      <p:sp>
        <p:nvSpPr>
          <p:cNvPr id="5" name="4 İçerik Yer Tutucusu"/>
          <p:cNvSpPr>
            <a:spLocks noGrp="1"/>
          </p:cNvSpPr>
          <p:nvPr>
            <p:ph idx="1"/>
          </p:nvPr>
        </p:nvSpPr>
        <p:spPr>
          <a:xfrm>
            <a:off x="307934" y="1071546"/>
            <a:ext cx="11572956" cy="5572164"/>
          </a:xfrm>
        </p:spPr>
        <p:txBody>
          <a:bodyPr>
            <a:normAutofit/>
          </a:bodyPr>
          <a:lstStyle/>
          <a:p>
            <a:r>
              <a:rPr lang="tr-TR" sz="2000" dirty="0" smtClean="0"/>
              <a:t>Tam belgeye erişime izin veren iki özel özellik vardır:</a:t>
            </a:r>
          </a:p>
          <a:p>
            <a:pPr lvl="1"/>
            <a:r>
              <a:rPr lang="tr-TR" dirty="0" smtClean="0"/>
              <a:t>document.body - Dokümanın gövdesi</a:t>
            </a:r>
          </a:p>
          <a:p>
            <a:pPr lvl="1"/>
            <a:r>
              <a:rPr lang="tr-TR" dirty="0" smtClean="0"/>
              <a:t>document.documentElement - Tam belge</a:t>
            </a:r>
          </a:p>
          <a:p>
            <a:pPr>
              <a:buNone/>
            </a:pPr>
            <a:r>
              <a:rPr lang="tr-TR" dirty="0" smtClean="0"/>
              <a:t>The nodeName Property</a:t>
            </a:r>
          </a:p>
          <a:p>
            <a:r>
              <a:rPr lang="tr-TR" sz="2000" dirty="0" smtClean="0"/>
              <a:t>NodeName özelliği, bir düğümün adını belirtir</a:t>
            </a:r>
          </a:p>
          <a:p>
            <a:r>
              <a:rPr lang="tr-TR" sz="2000" dirty="0" smtClean="0"/>
              <a:t>     nodeName salt okunur niteliktedir</a:t>
            </a:r>
            <a:br>
              <a:rPr lang="tr-TR" sz="2000" dirty="0" smtClean="0"/>
            </a:br>
            <a:r>
              <a:rPr lang="tr-TR" sz="2000" dirty="0" smtClean="0"/>
              <a:t>     Bir öğe düğümünün nodeName öğesi, etiket adıyla aynı</a:t>
            </a:r>
            <a:br>
              <a:rPr lang="tr-TR" sz="2000" dirty="0" smtClean="0"/>
            </a:br>
            <a:r>
              <a:rPr lang="tr-TR" sz="2000" dirty="0" smtClean="0"/>
              <a:t>     nodeName bir öznitelik düğümünün öznitelik adıdır</a:t>
            </a:r>
            <a:br>
              <a:rPr lang="tr-TR" sz="2000" dirty="0" smtClean="0"/>
            </a:br>
            <a:r>
              <a:rPr lang="tr-TR" sz="2000" dirty="0" smtClean="0"/>
              <a:t>     Bir metin düğümünün nodeName her zaman #text olur</a:t>
            </a:r>
            <a:br>
              <a:rPr lang="tr-TR" sz="2000" dirty="0" smtClean="0"/>
            </a:br>
            <a:r>
              <a:rPr lang="tr-TR" sz="2000" dirty="0" smtClean="0"/>
              <a:t>     Belge düğümünün nodeName her zaman #document</a:t>
            </a:r>
          </a:p>
          <a:p>
            <a:r>
              <a:rPr lang="tr-TR" sz="2000" dirty="0" smtClean="0"/>
              <a:t>nodeName her zaman bir HTML öğesinin adını büyük harflerle verir</a:t>
            </a:r>
          </a:p>
          <a:p>
            <a:r>
              <a:rPr lang="tr-TR" sz="2000" dirty="0" smtClean="0"/>
              <a:t>NodeValue özelliği, bir düğümün değerini belirtir.</a:t>
            </a:r>
            <a:br>
              <a:rPr lang="tr-TR" sz="2000" dirty="0" smtClean="0"/>
            </a:b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619108"/>
          </a:xfrm>
        </p:spPr>
        <p:txBody>
          <a:bodyPr/>
          <a:lstStyle/>
          <a:p>
            <a:r>
              <a:rPr lang="tr-TR" dirty="0" smtClean="0"/>
              <a:t>Düğümler Arasında Gezinme</a:t>
            </a:r>
            <a:endParaRPr lang="tr-TR" dirty="0"/>
          </a:p>
        </p:txBody>
      </p:sp>
      <p:sp>
        <p:nvSpPr>
          <p:cNvPr id="5" name="4 İçerik Yer Tutucusu"/>
          <p:cNvSpPr>
            <a:spLocks noGrp="1"/>
          </p:cNvSpPr>
          <p:nvPr>
            <p:ph idx="1"/>
          </p:nvPr>
        </p:nvSpPr>
        <p:spPr>
          <a:xfrm>
            <a:off x="307934" y="1071546"/>
            <a:ext cx="11572956" cy="5572164"/>
          </a:xfrm>
        </p:spPr>
        <p:txBody>
          <a:bodyPr>
            <a:normAutofit/>
          </a:bodyPr>
          <a:lstStyle/>
          <a:p>
            <a:r>
              <a:rPr lang="tr-TR" sz="2000" dirty="0" smtClean="0"/>
              <a:t>eleman düğümleri için nodeValue tanımsız</a:t>
            </a:r>
          </a:p>
          <a:p>
            <a:r>
              <a:rPr lang="tr-TR" sz="2000" dirty="0" smtClean="0"/>
              <a:t>metin düğümleri için nodeValue metnin kendisidir</a:t>
            </a:r>
          </a:p>
          <a:p>
            <a:r>
              <a:rPr lang="tr-TR" sz="2000" dirty="0" smtClean="0"/>
              <a:t>ÖzNitelik düğümleri için nodeValue, özellik değeridir.</a:t>
            </a:r>
          </a:p>
          <a:p>
            <a:r>
              <a:rPr lang="tr-TR" sz="2000" dirty="0" smtClean="0"/>
              <a:t>NodeType özelliği salt okunur. Bir düğümün türünü döndürür.</a:t>
            </a:r>
            <a:br>
              <a:rPr lang="tr-TR" sz="2000" dirty="0" smtClean="0"/>
            </a:br>
            <a:endParaRPr lang="tr-TR" sz="2000" dirty="0"/>
          </a:p>
        </p:txBody>
      </p:sp>
      <p:graphicFrame>
        <p:nvGraphicFramePr>
          <p:cNvPr id="4" name="3 Tablo"/>
          <p:cNvGraphicFramePr>
            <a:graphicFrameLocks noGrp="1"/>
          </p:cNvGraphicFramePr>
          <p:nvPr/>
        </p:nvGraphicFramePr>
        <p:xfrm>
          <a:off x="593686" y="3143248"/>
          <a:ext cx="11001452" cy="2595880"/>
        </p:xfrm>
        <a:graphic>
          <a:graphicData uri="http://schemas.openxmlformats.org/drawingml/2006/table">
            <a:tbl>
              <a:tblPr firstRow="1" bandRow="1">
                <a:tableStyleId>{68D230F3-CF80-4859-8CE7-A43EE81993B5}</a:tableStyleId>
              </a:tblPr>
              <a:tblGrid>
                <a:gridCol w="3214710">
                  <a:extLst>
                    <a:ext uri="{9D8B030D-6E8A-4147-A177-3AD203B41FA5}">
                      <a16:colId xmlns="" xmlns:a16="http://schemas.microsoft.com/office/drawing/2014/main" val="20000"/>
                    </a:ext>
                  </a:extLst>
                </a:gridCol>
                <a:gridCol w="7786742">
                  <a:extLst>
                    <a:ext uri="{9D8B030D-6E8A-4147-A177-3AD203B41FA5}">
                      <a16:colId xmlns="" xmlns:a16="http://schemas.microsoft.com/office/drawing/2014/main" val="20001"/>
                    </a:ext>
                  </a:extLst>
                </a:gridCol>
              </a:tblGrid>
              <a:tr h="370840">
                <a:tc>
                  <a:txBody>
                    <a:bodyPr/>
                    <a:lstStyle/>
                    <a:p>
                      <a:r>
                        <a:rPr lang="tr-TR" dirty="0"/>
                        <a:t>Node</a:t>
                      </a:r>
                    </a:p>
                  </a:txBody>
                  <a:tcPr anchor="ctr"/>
                </a:tc>
                <a:tc>
                  <a:txBody>
                    <a:bodyPr/>
                    <a:lstStyle/>
                    <a:p>
                      <a:r>
                        <a:rPr lang="tr-TR" dirty="0"/>
                        <a:t>Type</a:t>
                      </a:r>
                    </a:p>
                  </a:txBody>
                  <a:tcPr anchor="ctr"/>
                </a:tc>
                <a:extLst>
                  <a:ext uri="{0D108BD9-81ED-4DB2-BD59-A6C34878D82A}">
                    <a16:rowId xmlns="" xmlns:a16="http://schemas.microsoft.com/office/drawing/2014/main" val="10000"/>
                  </a:ext>
                </a:extLst>
              </a:tr>
              <a:tr h="370840">
                <a:tc>
                  <a:txBody>
                    <a:bodyPr/>
                    <a:lstStyle/>
                    <a:p>
                      <a:r>
                        <a:rPr lang="tr-TR" dirty="0"/>
                        <a:t>ELEMENT_NODE</a:t>
                      </a:r>
                    </a:p>
                  </a:txBody>
                  <a:tcPr anchor="ctr"/>
                </a:tc>
                <a:tc>
                  <a:txBody>
                    <a:bodyPr/>
                    <a:lstStyle/>
                    <a:p>
                      <a:r>
                        <a:rPr lang="tr-TR" dirty="0"/>
                        <a:t>1</a:t>
                      </a:r>
                    </a:p>
                  </a:txBody>
                  <a:tcPr anchor="ctr"/>
                </a:tc>
                <a:extLst>
                  <a:ext uri="{0D108BD9-81ED-4DB2-BD59-A6C34878D82A}">
                    <a16:rowId xmlns="" xmlns:a16="http://schemas.microsoft.com/office/drawing/2014/main" val="10001"/>
                  </a:ext>
                </a:extLst>
              </a:tr>
              <a:tr h="370840">
                <a:tc>
                  <a:txBody>
                    <a:bodyPr/>
                    <a:lstStyle/>
                    <a:p>
                      <a:r>
                        <a:rPr lang="tr-TR" dirty="0"/>
                        <a:t>ATTRIBUTE_NODE</a:t>
                      </a:r>
                    </a:p>
                  </a:txBody>
                  <a:tcPr anchor="ctr"/>
                </a:tc>
                <a:tc>
                  <a:txBody>
                    <a:bodyPr/>
                    <a:lstStyle/>
                    <a:p>
                      <a:r>
                        <a:rPr lang="tr-TR" dirty="0"/>
                        <a:t>2</a:t>
                      </a:r>
                    </a:p>
                  </a:txBody>
                  <a:tcPr anchor="ctr"/>
                </a:tc>
                <a:extLst>
                  <a:ext uri="{0D108BD9-81ED-4DB2-BD59-A6C34878D82A}">
                    <a16:rowId xmlns="" xmlns:a16="http://schemas.microsoft.com/office/drawing/2014/main" val="10002"/>
                  </a:ext>
                </a:extLst>
              </a:tr>
              <a:tr h="370840">
                <a:tc>
                  <a:txBody>
                    <a:bodyPr/>
                    <a:lstStyle/>
                    <a:p>
                      <a:r>
                        <a:rPr lang="tr-TR" dirty="0"/>
                        <a:t>TEXT_NODE</a:t>
                      </a:r>
                    </a:p>
                  </a:txBody>
                  <a:tcPr anchor="ctr"/>
                </a:tc>
                <a:tc>
                  <a:txBody>
                    <a:bodyPr/>
                    <a:lstStyle/>
                    <a:p>
                      <a:r>
                        <a:rPr lang="tr-TR" dirty="0"/>
                        <a:t>3</a:t>
                      </a:r>
                    </a:p>
                  </a:txBody>
                  <a:tcPr anchor="ctr"/>
                </a:tc>
                <a:extLst>
                  <a:ext uri="{0D108BD9-81ED-4DB2-BD59-A6C34878D82A}">
                    <a16:rowId xmlns="" xmlns:a16="http://schemas.microsoft.com/office/drawing/2014/main" val="10003"/>
                  </a:ext>
                </a:extLst>
              </a:tr>
              <a:tr h="370840">
                <a:tc>
                  <a:txBody>
                    <a:bodyPr/>
                    <a:lstStyle/>
                    <a:p>
                      <a:r>
                        <a:rPr lang="tr-TR" dirty="0"/>
                        <a:t>COMMENT_NODE</a:t>
                      </a:r>
                    </a:p>
                  </a:txBody>
                  <a:tcPr anchor="ctr"/>
                </a:tc>
                <a:tc>
                  <a:txBody>
                    <a:bodyPr/>
                    <a:lstStyle/>
                    <a:p>
                      <a:r>
                        <a:rPr lang="tr-TR" dirty="0"/>
                        <a:t>8</a:t>
                      </a:r>
                    </a:p>
                  </a:txBody>
                  <a:tcPr anchor="ctr"/>
                </a:tc>
                <a:extLst>
                  <a:ext uri="{0D108BD9-81ED-4DB2-BD59-A6C34878D82A}">
                    <a16:rowId xmlns="" xmlns:a16="http://schemas.microsoft.com/office/drawing/2014/main" val="10004"/>
                  </a:ext>
                </a:extLst>
              </a:tr>
              <a:tr h="370840">
                <a:tc>
                  <a:txBody>
                    <a:bodyPr/>
                    <a:lstStyle/>
                    <a:p>
                      <a:r>
                        <a:rPr lang="tr-TR" dirty="0"/>
                        <a:t>DOCUMENT_NODE</a:t>
                      </a:r>
                    </a:p>
                  </a:txBody>
                  <a:tcPr anchor="ctr"/>
                </a:tc>
                <a:tc>
                  <a:txBody>
                    <a:bodyPr/>
                    <a:lstStyle/>
                    <a:p>
                      <a:r>
                        <a:rPr lang="tr-TR" dirty="0"/>
                        <a:t>9</a:t>
                      </a:r>
                    </a:p>
                  </a:txBody>
                  <a:tcPr anchor="ctr"/>
                </a:tc>
                <a:extLst>
                  <a:ext uri="{0D108BD9-81ED-4DB2-BD59-A6C34878D82A}">
                    <a16:rowId xmlns="" xmlns:a16="http://schemas.microsoft.com/office/drawing/2014/main" val="10005"/>
                  </a:ext>
                </a:extLst>
              </a:tr>
              <a:tr h="370840">
                <a:tc>
                  <a:txBody>
                    <a:bodyPr/>
                    <a:lstStyle/>
                    <a:p>
                      <a:r>
                        <a:rPr lang="tr-TR" dirty="0"/>
                        <a:t>DOCUMENT_TYPE_NODE</a:t>
                      </a:r>
                    </a:p>
                  </a:txBody>
                  <a:tcPr anchor="ctr"/>
                </a:tc>
                <a:tc>
                  <a:txBody>
                    <a:bodyPr/>
                    <a:lstStyle/>
                    <a:p>
                      <a:r>
                        <a:rPr lang="tr-TR" dirty="0"/>
                        <a:t>10</a:t>
                      </a:r>
                    </a:p>
                  </a:txBody>
                  <a:tcPr anchor="ctr"/>
                </a:tc>
                <a:extLst>
                  <a:ext uri="{0D108BD9-81ED-4DB2-BD59-A6C34878D82A}">
                    <a16:rowId xmlns="" xmlns:a16="http://schemas.microsoft.com/office/drawing/2014/main" val="10006"/>
                  </a:ext>
                </a:extLst>
              </a:tr>
            </a:tbl>
          </a:graphicData>
        </a:graphic>
      </p:graphicFrame>
      <p:sp>
        <p:nvSpPr>
          <p:cNvPr id="6" name="5 Metin kutusu"/>
          <p:cNvSpPr txBox="1"/>
          <p:nvPr/>
        </p:nvSpPr>
        <p:spPr>
          <a:xfrm>
            <a:off x="593686" y="6000768"/>
            <a:ext cx="11358642" cy="646331"/>
          </a:xfrm>
          <a:prstGeom prst="rect">
            <a:avLst/>
          </a:prstGeom>
          <a:noFill/>
        </p:spPr>
        <p:txBody>
          <a:bodyPr wrap="square" rtlCol="0">
            <a:spAutoFit/>
          </a:bodyPr>
          <a:lstStyle/>
          <a:p>
            <a:r>
              <a:rPr lang="tr-TR" dirty="0" smtClean="0"/>
              <a:t>Tür 2, HTML DOM'da kullanımdan kaldırılmıştır (ancak çalışır). XML DOM'da ise kullanımdan kaldırılmamıştır.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619108"/>
          </a:xfrm>
        </p:spPr>
        <p:txBody>
          <a:bodyPr/>
          <a:lstStyle/>
          <a:p>
            <a:r>
              <a:rPr lang="tr-TR" dirty="0" smtClean="0"/>
              <a:t>HTML DOM Elements (Nodes)</a:t>
            </a:r>
            <a:endParaRPr lang="tr-TR" dirty="0"/>
          </a:p>
        </p:txBody>
      </p:sp>
      <p:sp>
        <p:nvSpPr>
          <p:cNvPr id="5" name="4 İçerik Yer Tutucusu"/>
          <p:cNvSpPr>
            <a:spLocks noGrp="1"/>
          </p:cNvSpPr>
          <p:nvPr>
            <p:ph idx="1"/>
          </p:nvPr>
        </p:nvSpPr>
        <p:spPr>
          <a:xfrm>
            <a:off x="307934" y="1071546"/>
            <a:ext cx="11572956" cy="5572164"/>
          </a:xfrm>
        </p:spPr>
        <p:txBody>
          <a:bodyPr>
            <a:normAutofit/>
          </a:bodyPr>
          <a:lstStyle/>
          <a:p>
            <a:pPr>
              <a:buNone/>
            </a:pPr>
            <a:r>
              <a:rPr lang="tr-TR" dirty="0" smtClean="0"/>
              <a:t>Yeni HTML Öğeleri Oluşturma</a:t>
            </a:r>
          </a:p>
          <a:p>
            <a:r>
              <a:rPr lang="tr-TR" sz="2000" dirty="0" smtClean="0"/>
              <a:t>HTML DOM'a yeni bir öğe eklemek için öncelikle öğeyi (öğe düğümünü) oluşturup mevcut bir öğeye eklemelisiniz.</a:t>
            </a:r>
          </a:p>
          <a:p>
            <a:pPr>
              <a:lnSpc>
                <a:spcPct val="100000"/>
              </a:lnSpc>
            </a:pPr>
            <a:r>
              <a:rPr lang="tr-TR" sz="2000" dirty="0" smtClean="0"/>
              <a:t>appendChild () metodu, yeni elementi üst elementin son çocuğu olarak ekledi. Bunu istemiyorsanız, insertBefore () metodunu kullanabilirsiniz</a:t>
            </a:r>
          </a:p>
          <a:p>
            <a:pPr>
              <a:lnSpc>
                <a:spcPct val="100000"/>
              </a:lnSpc>
            </a:pPr>
            <a:r>
              <a:rPr lang="tr-TR" sz="2000" dirty="0" smtClean="0"/>
              <a:t>Bir HTML öğesini kaldırmak için öğenin üst öğesini bilmeniz gerekir</a:t>
            </a:r>
          </a:p>
          <a:p>
            <a:pPr>
              <a:lnSpc>
                <a:spcPct val="100000"/>
              </a:lnSpc>
            </a:pPr>
            <a:r>
              <a:rPr lang="tr-TR" sz="2000" dirty="0" smtClean="0"/>
              <a:t>node.remove () metodu, DOM 4 belirtiminde uygulanır. Fakat zayıf tarayıcı desteği yüzünden bunu kullanmamalısınız.</a:t>
            </a:r>
          </a:p>
          <a:p>
            <a:pPr>
              <a:lnSpc>
                <a:spcPct val="100000"/>
              </a:lnSpc>
            </a:pPr>
            <a:r>
              <a:rPr lang="tr-TR" sz="2000" dirty="0" smtClean="0"/>
              <a:t>Elemanı ebeveynini bulmadan bir öğeyi kaldırmak güzel olurdu. Ama maalesef. DOM hem kaldırmak istediğiniz öğeyi hem de üst öğesini bilmelidir.</a:t>
            </a:r>
          </a:p>
          <a:p>
            <a:pPr>
              <a:lnSpc>
                <a:spcPct val="100000"/>
              </a:lnSpc>
            </a:pPr>
            <a:r>
              <a:rPr lang="tr-TR" sz="2000" dirty="0" smtClean="0"/>
              <a:t>İşte ortak bir geçici çözüm: Kaldırmak istediğiniz çocuğu bulun ve üst öğeyi bulmak için parentNode özelliğini kullanın</a:t>
            </a:r>
          </a:p>
          <a:p>
            <a:pPr>
              <a:lnSpc>
                <a:spcPct val="100000"/>
              </a:lnSpc>
            </a:pPr>
            <a:r>
              <a:rPr lang="tr-TR" sz="2000" dirty="0" smtClean="0"/>
              <a:t>Bir elementi HTML DOM‘la değiştirmek için replaceChild () metodunu kullanın</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Başlık"/>
          <p:cNvSpPr>
            <a:spLocks noGrp="1"/>
          </p:cNvSpPr>
          <p:nvPr>
            <p:ph type="title"/>
          </p:nvPr>
        </p:nvSpPr>
        <p:spPr>
          <a:xfrm>
            <a:off x="593686" y="214290"/>
            <a:ext cx="4800600" cy="785818"/>
          </a:xfrm>
        </p:spPr>
        <p:txBody>
          <a:bodyPr/>
          <a:lstStyle/>
          <a:p>
            <a:r>
              <a:rPr lang="tr-TR" dirty="0" smtClean="0"/>
              <a:t>JavaScript’e Giriş</a:t>
            </a:r>
            <a:endParaRPr lang="tr-TR" dirty="0"/>
          </a:p>
        </p:txBody>
      </p:sp>
      <p:sp>
        <p:nvSpPr>
          <p:cNvPr id="6" name="5 İçerik Yer Tutucusu"/>
          <p:cNvSpPr>
            <a:spLocks noGrp="1"/>
          </p:cNvSpPr>
          <p:nvPr>
            <p:ph idx="1"/>
          </p:nvPr>
        </p:nvSpPr>
        <p:spPr>
          <a:xfrm>
            <a:off x="307934" y="1357298"/>
            <a:ext cx="11880891" cy="5214974"/>
          </a:xfrm>
        </p:spPr>
        <p:txBody>
          <a:bodyPr>
            <a:normAutofit lnSpcReduction="10000"/>
          </a:bodyPr>
          <a:lstStyle/>
          <a:p>
            <a:r>
              <a:rPr lang="tr-TR" dirty="0" smtClean="0"/>
              <a:t>JavaScript, HTML ve Web'in programlama dilidir.</a:t>
            </a:r>
          </a:p>
          <a:p>
            <a:r>
              <a:rPr lang="tr-TR" dirty="0" smtClean="0"/>
              <a:t>JavaScript 1995 yılında Netscape’de çalışan Brendan Eich tarafından üretildi.</a:t>
            </a:r>
          </a:p>
          <a:p>
            <a:r>
              <a:rPr lang="tr-TR" dirty="0" smtClean="0"/>
              <a:t>Orijinal Adı Mocha idi. Aynı yıl adı LiveScript olarak değiştirildi. Aynı yılın sonunda “Sun” firması tarafından marka lisansı alındı ve ismi JavaScript olarak güncellendi.</a:t>
            </a:r>
          </a:p>
          <a:p>
            <a:r>
              <a:rPr lang="tr-TR" dirty="0" smtClean="0"/>
              <a:t>JavaScript öğrenmek kolaydır.</a:t>
            </a:r>
          </a:p>
          <a:p>
            <a:r>
              <a:rPr lang="tr-TR" dirty="0" smtClean="0"/>
              <a:t>Bu eğitim seti size basitten ileri seviyeye kadar JavaScript öğretecektir.</a:t>
            </a:r>
          </a:p>
          <a:p>
            <a:r>
              <a:rPr lang="tr-TR" dirty="0" smtClean="0"/>
              <a:t>JavaScript HTML ve CSS’i durağanlıktan çıkarıp canlandırır.</a:t>
            </a:r>
          </a:p>
          <a:p>
            <a:r>
              <a:rPr lang="tr-TR" dirty="0" smtClean="0"/>
              <a:t>JavaScript sıklıkla HTML ve XML ile kullanılır.</a:t>
            </a:r>
          </a:p>
          <a:p>
            <a:pPr>
              <a:lnSpc>
                <a:spcPct val="110000"/>
              </a:lnSpc>
            </a:pPr>
            <a:r>
              <a:rPr lang="tr-TR" dirty="0" smtClean="0"/>
              <a:t>Jquery, Angular Js, Backbone Js, Ember Js,  </a:t>
            </a:r>
            <a:r>
              <a:rPr lang="tr-TR" dirty="0" err="1" smtClean="0"/>
              <a:t>Node</a:t>
            </a:r>
            <a:r>
              <a:rPr lang="tr-TR" dirty="0" smtClean="0"/>
              <a:t> </a:t>
            </a:r>
            <a:r>
              <a:rPr lang="tr-TR" dirty="0" err="1" smtClean="0"/>
              <a:t>Js</a:t>
            </a:r>
            <a:r>
              <a:rPr lang="tr-TR" dirty="0" smtClean="0"/>
              <a:t>, Vue.js</a:t>
            </a:r>
            <a:r>
              <a:rPr lang="tr-TR" b="1" dirty="0" smtClean="0"/>
              <a:t>, </a:t>
            </a:r>
            <a:r>
              <a:rPr lang="tr-TR" b="1" dirty="0" err="1" smtClean="0"/>
              <a:t>React</a:t>
            </a:r>
            <a:r>
              <a:rPr lang="tr-TR" b="1" dirty="0" smtClean="0"/>
              <a:t> </a:t>
            </a:r>
            <a:r>
              <a:rPr lang="tr-TR" b="1" dirty="0" err="1" smtClean="0"/>
              <a:t>Js</a:t>
            </a:r>
            <a:r>
              <a:rPr lang="tr-TR" b="1" dirty="0" smtClean="0"/>
              <a:t> </a:t>
            </a:r>
            <a:r>
              <a:rPr lang="tr-TR" dirty="0" smtClean="0"/>
              <a:t>Knockout.js birer </a:t>
            </a:r>
            <a:r>
              <a:rPr lang="tr-TR" dirty="0" err="1" smtClean="0"/>
              <a:t>JavaScript</a:t>
            </a:r>
            <a:r>
              <a:rPr lang="tr-TR" dirty="0" smtClean="0"/>
              <a:t> </a:t>
            </a:r>
            <a:r>
              <a:rPr lang="tr-TR" dirty="0" err="1" smtClean="0"/>
              <a:t>frameworkleridir</a:t>
            </a:r>
            <a:r>
              <a:rPr lang="tr-TR" dirty="0" smtClean="0"/>
              <a:t>.</a:t>
            </a:r>
          </a:p>
          <a:p>
            <a:endParaRPr lang="tr-TR" b="1" dirty="0" smtClean="0"/>
          </a:p>
          <a:p>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5943608" cy="690546"/>
          </a:xfrm>
        </p:spPr>
        <p:txBody>
          <a:bodyPr/>
          <a:lstStyle/>
          <a:p>
            <a:r>
              <a:rPr lang="tr-TR" dirty="0" smtClean="0"/>
              <a:t>JavaScript Variables</a:t>
            </a:r>
            <a:endParaRPr lang="tr-TR" dirty="0"/>
          </a:p>
        </p:txBody>
      </p:sp>
      <p:sp>
        <p:nvSpPr>
          <p:cNvPr id="3" name="2 İçerik Yer Tutucusu"/>
          <p:cNvSpPr>
            <a:spLocks noGrp="1"/>
          </p:cNvSpPr>
          <p:nvPr>
            <p:ph idx="1"/>
          </p:nvPr>
        </p:nvSpPr>
        <p:spPr>
          <a:xfrm>
            <a:off x="379372" y="1142984"/>
            <a:ext cx="11430080" cy="5715016"/>
          </a:xfrm>
        </p:spPr>
        <p:txBody>
          <a:bodyPr>
            <a:normAutofit/>
          </a:bodyPr>
          <a:lstStyle/>
          <a:p>
            <a:pPr>
              <a:lnSpc>
                <a:spcPct val="100000"/>
              </a:lnSpc>
            </a:pPr>
            <a:r>
              <a:rPr lang="tr-TR" dirty="0" smtClean="0"/>
              <a:t>JavaScript'te eşittir işareti (=), bir “atama" operatörüdür, "eşittir" operatörü değildir.</a:t>
            </a:r>
          </a:p>
          <a:p>
            <a:pPr>
              <a:lnSpc>
                <a:spcPct val="100000"/>
              </a:lnSpc>
            </a:pPr>
            <a:r>
              <a:rPr lang="tr-TR" dirty="0" smtClean="0"/>
              <a:t>"Eşittir" operatörü, JavaScript'te “==“ gibi yazılır.</a:t>
            </a:r>
          </a:p>
          <a:p>
            <a:pPr>
              <a:lnSpc>
                <a:spcPct val="100000"/>
              </a:lnSpc>
            </a:pPr>
            <a:r>
              <a:rPr lang="tr-TR" dirty="0" smtClean="0"/>
              <a:t>JavaScript değişkenleri “10 gibi” sayı ve “</a:t>
            </a:r>
            <a:r>
              <a:rPr lang="tr-TR" dirty="0" err="1" smtClean="0"/>
              <a:t>Javascript</a:t>
            </a:r>
            <a:r>
              <a:rPr lang="tr-TR" dirty="0" smtClean="0"/>
              <a:t>" gibi metin değerleri barındırabilir.</a:t>
            </a:r>
          </a:p>
          <a:p>
            <a:pPr>
              <a:lnSpc>
                <a:spcPct val="100000"/>
              </a:lnSpc>
            </a:pPr>
            <a:r>
              <a:rPr lang="tr-TR" dirty="0" smtClean="0"/>
              <a:t>Programlamada, metin değerlerine metin dizeleri denir.</a:t>
            </a:r>
          </a:p>
          <a:p>
            <a:pPr>
              <a:lnSpc>
                <a:spcPct val="100000"/>
              </a:lnSpc>
            </a:pPr>
            <a:r>
              <a:rPr lang="tr-TR" dirty="0" smtClean="0"/>
              <a:t>JavaScript birçok veri türünü işleyebilir, ancak şu an için yalnızca sayıları ve </a:t>
            </a:r>
            <a:r>
              <a:rPr lang="tr-TR" dirty="0" err="1" smtClean="0"/>
              <a:t>stringleri</a:t>
            </a:r>
            <a:r>
              <a:rPr lang="tr-TR" dirty="0" smtClean="0"/>
              <a:t> bilmeniz yeterli.</a:t>
            </a:r>
          </a:p>
          <a:p>
            <a:pPr>
              <a:lnSpc>
                <a:spcPct val="100000"/>
              </a:lnSpc>
            </a:pPr>
            <a:r>
              <a:rPr lang="tr-TR" dirty="0" smtClean="0"/>
              <a:t>Stringler çift veya tek tırnak içinde yazılmıştır. Sayılar tırnak işareti olmadan yazılmıştır.</a:t>
            </a:r>
          </a:p>
          <a:p>
            <a:pPr>
              <a:lnSpc>
                <a:spcPct val="100000"/>
              </a:lnSpc>
            </a:pPr>
            <a:r>
              <a:rPr lang="tr-TR" dirty="0" smtClean="0"/>
              <a:t>Tırnaklar içine bir sayı koyarsanız, metin dizesi olarak değerlendirilir.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619108"/>
          </a:xfrm>
        </p:spPr>
        <p:txBody>
          <a:bodyPr/>
          <a:lstStyle/>
          <a:p>
            <a:r>
              <a:rPr lang="tr-TR" dirty="0" smtClean="0"/>
              <a:t>Tc Kimlik No Kuralları</a:t>
            </a:r>
            <a:endParaRPr lang="tr-TR" dirty="0"/>
          </a:p>
        </p:txBody>
      </p:sp>
      <p:sp>
        <p:nvSpPr>
          <p:cNvPr id="5" name="4 İçerik Yer Tutucusu"/>
          <p:cNvSpPr>
            <a:spLocks noGrp="1"/>
          </p:cNvSpPr>
          <p:nvPr>
            <p:ph idx="1"/>
          </p:nvPr>
        </p:nvSpPr>
        <p:spPr>
          <a:xfrm>
            <a:off x="307934" y="1071546"/>
            <a:ext cx="11572956" cy="5572164"/>
          </a:xfrm>
        </p:spPr>
        <p:txBody>
          <a:bodyPr>
            <a:normAutofit/>
          </a:bodyPr>
          <a:lstStyle/>
          <a:p>
            <a:pPr>
              <a:lnSpc>
                <a:spcPct val="100000"/>
              </a:lnSpc>
            </a:pPr>
            <a:r>
              <a:rPr lang="tr-TR" sz="2000" dirty="0" smtClean="0"/>
              <a:t>TC kimlik no, 11 haneli rakamlardan oluşur. </a:t>
            </a:r>
          </a:p>
          <a:p>
            <a:pPr>
              <a:lnSpc>
                <a:spcPct val="100000"/>
              </a:lnSpc>
            </a:pPr>
            <a:r>
              <a:rPr lang="tr-TR" sz="2000" dirty="0" smtClean="0"/>
              <a:t>İlk rakam sıfır (0) olamaz. </a:t>
            </a:r>
          </a:p>
          <a:p>
            <a:pPr>
              <a:lnSpc>
                <a:spcPct val="100000"/>
              </a:lnSpc>
            </a:pPr>
            <a:r>
              <a:rPr lang="tr-TR" sz="2000" dirty="0" smtClean="0"/>
              <a:t>1, 3, 5, 7 ve 9. hanelerin toplamının 7 katı ile 2, 4, 6 ve 8. hanelerin toplamı çıkartılır, sonucun 10’a bölümünden kalanı 10. haneyi verir. </a:t>
            </a:r>
          </a:p>
          <a:p>
            <a:pPr>
              <a:lnSpc>
                <a:spcPct val="100000"/>
              </a:lnSpc>
            </a:pPr>
            <a:r>
              <a:rPr lang="tr-TR" sz="2000" dirty="0" smtClean="0"/>
              <a:t>İlk 10 hanenin toplamının 10’a bölümünden kalan, son (11.) haneyi verir.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5943608" cy="690546"/>
          </a:xfrm>
        </p:spPr>
        <p:txBody>
          <a:bodyPr/>
          <a:lstStyle/>
          <a:p>
            <a:r>
              <a:rPr lang="tr-TR" dirty="0" smtClean="0"/>
              <a:t>JavaScript Variables</a:t>
            </a:r>
            <a:endParaRPr lang="tr-TR" dirty="0"/>
          </a:p>
        </p:txBody>
      </p:sp>
      <p:sp>
        <p:nvSpPr>
          <p:cNvPr id="3" name="2 İçerik Yer Tutucusu"/>
          <p:cNvSpPr>
            <a:spLocks noGrp="1"/>
          </p:cNvSpPr>
          <p:nvPr>
            <p:ph idx="1"/>
          </p:nvPr>
        </p:nvSpPr>
        <p:spPr>
          <a:xfrm>
            <a:off x="379372" y="1142984"/>
            <a:ext cx="11430080" cy="5715016"/>
          </a:xfrm>
        </p:spPr>
        <p:txBody>
          <a:bodyPr>
            <a:normAutofit/>
          </a:bodyPr>
          <a:lstStyle/>
          <a:p>
            <a:pPr>
              <a:lnSpc>
                <a:spcPct val="100000"/>
              </a:lnSpc>
            </a:pPr>
            <a:r>
              <a:rPr lang="tr-TR" dirty="0" smtClean="0"/>
              <a:t>var anahtar sözcüğüyle JavaScript değişkenini bildirirsiniz</a:t>
            </a:r>
          </a:p>
          <a:p>
            <a:pPr>
              <a:lnSpc>
                <a:spcPct val="100000"/>
              </a:lnSpc>
            </a:pPr>
            <a:r>
              <a:rPr lang="tr-TR" dirty="0" smtClean="0"/>
              <a:t>Bildirimden sonra, değişkenin değeri yoktur. (Teknik olarak tanımlanmamış değeri vardır)</a:t>
            </a:r>
          </a:p>
          <a:p>
            <a:pPr>
              <a:lnSpc>
                <a:spcPct val="100000"/>
              </a:lnSpc>
            </a:pPr>
            <a:r>
              <a:rPr lang="tr-TR" dirty="0" smtClean="0"/>
              <a:t>Değişkene bir değer atamak için eşittir işaretini kullanın</a:t>
            </a:r>
          </a:p>
          <a:p>
            <a:pPr>
              <a:lnSpc>
                <a:spcPct val="100000"/>
              </a:lnSpc>
            </a:pPr>
            <a:r>
              <a:rPr lang="tr-TR" dirty="0" smtClean="0"/>
              <a:t>Değişkeni bildirdiğinizde de değişkene bir değer atayabilirsiniz</a:t>
            </a:r>
          </a:p>
          <a:p>
            <a:pPr>
              <a:lnSpc>
                <a:spcPct val="100000"/>
              </a:lnSpc>
            </a:pPr>
            <a:r>
              <a:rPr lang="tr-TR" dirty="0" smtClean="0"/>
              <a:t>Bir betiğin(script’in) başında tüm değişkenleri bildirmek iyi bir programlama uygulamasıdır.</a:t>
            </a:r>
          </a:p>
          <a:p>
            <a:pPr>
              <a:lnSpc>
                <a:spcPct val="100000"/>
              </a:lnSpc>
            </a:pPr>
            <a:r>
              <a:rPr lang="tr-TR" dirty="0" smtClean="0"/>
              <a:t>Bir statementta birçok değişken bildirebilirsin. İfadeyi var ile başlatın ve değişkenleri virgülle ayırın</a:t>
            </a:r>
          </a:p>
          <a:p>
            <a:pPr>
              <a:lnSpc>
                <a:spcPct val="100000"/>
              </a:lnSpc>
            </a:pPr>
            <a:r>
              <a:rPr lang="tr-TR" dirty="0" smtClean="0"/>
              <a:t>Bir bildirim birden çok satıra yayılabilir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5943608" cy="690546"/>
          </a:xfrm>
        </p:spPr>
        <p:txBody>
          <a:bodyPr/>
          <a:lstStyle/>
          <a:p>
            <a:r>
              <a:rPr lang="tr-TR" dirty="0" smtClean="0"/>
              <a:t>JavaScript Variables</a:t>
            </a:r>
            <a:endParaRPr lang="tr-TR" dirty="0"/>
          </a:p>
        </p:txBody>
      </p:sp>
      <p:sp>
        <p:nvSpPr>
          <p:cNvPr id="3" name="2 İçerik Yer Tutucusu"/>
          <p:cNvSpPr>
            <a:spLocks noGrp="1"/>
          </p:cNvSpPr>
          <p:nvPr>
            <p:ph idx="1"/>
          </p:nvPr>
        </p:nvSpPr>
        <p:spPr>
          <a:xfrm>
            <a:off x="379372" y="1142984"/>
            <a:ext cx="11430080" cy="5715016"/>
          </a:xfrm>
        </p:spPr>
        <p:txBody>
          <a:bodyPr>
            <a:normAutofit/>
          </a:bodyPr>
          <a:lstStyle/>
          <a:p>
            <a:pPr>
              <a:lnSpc>
                <a:spcPct val="100000"/>
              </a:lnSpc>
            </a:pPr>
            <a:r>
              <a:rPr lang="tr-TR" dirty="0" smtClean="0"/>
              <a:t>Bilgisayar programlarında, değişkenler genellikle bir değer olmadan bildirilir. Değer, hesaplanması gereken bir şey olabilir veya daha sonra verilecek olan, örneğin kullanıcı girişi gibi bir şey olabilir.</a:t>
            </a:r>
          </a:p>
          <a:p>
            <a:pPr>
              <a:lnSpc>
                <a:spcPct val="100000"/>
              </a:lnSpc>
            </a:pPr>
            <a:r>
              <a:rPr lang="tr-TR" dirty="0" smtClean="0"/>
              <a:t>Bir değer olmadan ilan edilen bir değişken, undefined değerine sahip olacaktır.</a:t>
            </a:r>
          </a:p>
          <a:p>
            <a:pPr>
              <a:lnSpc>
                <a:spcPct val="100000"/>
              </a:lnSpc>
            </a:pPr>
            <a:r>
              <a:rPr lang="tr-TR" dirty="0" smtClean="0"/>
              <a:t>Bir JavaScript değişkeni tekrar bildirirseniz değerini kaybetmez.</a:t>
            </a:r>
          </a:p>
          <a:p>
            <a:pPr>
              <a:lnSpc>
                <a:spcPct val="100000"/>
              </a:lnSpc>
            </a:pPr>
            <a:r>
              <a:rPr lang="tr-TR" dirty="0" smtClean="0"/>
              <a:t>Cebirde olduğu gibi “=“ ve “+,-,*,/” gibi operatörleri kullanarak JavaScript değişkenleriyle aritmetik işlem yapabilirsiniz</a:t>
            </a:r>
          </a:p>
          <a:p>
            <a:pPr>
              <a:lnSpc>
                <a:spcPct val="100000"/>
              </a:lnSpc>
            </a:pPr>
            <a:r>
              <a:rPr lang="tr-TR" dirty="0" smtClean="0"/>
              <a:t>Tırnak işaretleri içine bir sayı koyarsanız, sayıların geri kalanı Stringler olarak ele alınır ve birleştirilir.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65058" y="214290"/>
            <a:ext cx="9601200" cy="714380"/>
          </a:xfrm>
        </p:spPr>
        <p:txBody>
          <a:bodyPr/>
          <a:lstStyle/>
          <a:p>
            <a:r>
              <a:rPr lang="tr-TR" dirty="0" smtClean="0"/>
              <a:t>JavaScript Operators</a:t>
            </a:r>
            <a:endParaRPr lang="tr-TR" dirty="0"/>
          </a:p>
        </p:txBody>
      </p:sp>
      <p:sp>
        <p:nvSpPr>
          <p:cNvPr id="3" name="2 İçerik Yer Tutucusu"/>
          <p:cNvSpPr>
            <a:spLocks noGrp="1"/>
          </p:cNvSpPr>
          <p:nvPr>
            <p:ph idx="1"/>
          </p:nvPr>
        </p:nvSpPr>
        <p:spPr>
          <a:xfrm>
            <a:off x="307934" y="1071546"/>
            <a:ext cx="11501518" cy="5643602"/>
          </a:xfrm>
        </p:spPr>
        <p:txBody>
          <a:bodyPr/>
          <a:lstStyle/>
          <a:p>
            <a:r>
              <a:rPr lang="tr-TR" dirty="0" smtClean="0"/>
              <a:t>Bir değişkene atama yapma işini (=) ifadesi yapar</a:t>
            </a:r>
          </a:p>
          <a:p>
            <a:r>
              <a:rPr lang="tr-TR" dirty="0" smtClean="0"/>
              <a:t>Ekleme işlevini (+) operatörü yapar</a:t>
            </a:r>
          </a:p>
          <a:p>
            <a:r>
              <a:rPr lang="tr-TR" dirty="0" smtClean="0"/>
              <a:t>Çarpma işlevini (*) operatörü yapar</a:t>
            </a:r>
          </a:p>
        </p:txBody>
      </p:sp>
      <p:graphicFrame>
        <p:nvGraphicFramePr>
          <p:cNvPr id="4" name="3 İçerik Yer Tutucusu"/>
          <p:cNvGraphicFramePr>
            <a:graphicFrameLocks/>
          </p:cNvGraphicFramePr>
          <p:nvPr/>
        </p:nvGraphicFramePr>
        <p:xfrm>
          <a:off x="593686" y="2714620"/>
          <a:ext cx="9715568" cy="3857656"/>
        </p:xfrm>
        <a:graphic>
          <a:graphicData uri="http://schemas.openxmlformats.org/drawingml/2006/table">
            <a:tbl>
              <a:tblPr firstRow="1" bandRow="1">
                <a:tableStyleId>{68D230F3-CF80-4859-8CE7-A43EE81993B5}</a:tableStyleId>
              </a:tblPr>
              <a:tblGrid>
                <a:gridCol w="1275168">
                  <a:extLst>
                    <a:ext uri="{9D8B030D-6E8A-4147-A177-3AD203B41FA5}">
                      <a16:colId xmlns="" xmlns:a16="http://schemas.microsoft.com/office/drawing/2014/main" val="20000"/>
                    </a:ext>
                  </a:extLst>
                </a:gridCol>
                <a:gridCol w="8440400">
                  <a:extLst>
                    <a:ext uri="{9D8B030D-6E8A-4147-A177-3AD203B41FA5}">
                      <a16:colId xmlns="" xmlns:a16="http://schemas.microsoft.com/office/drawing/2014/main" val="20001"/>
                    </a:ext>
                  </a:extLst>
                </a:gridCol>
              </a:tblGrid>
              <a:tr h="482207">
                <a:tc>
                  <a:txBody>
                    <a:bodyPr/>
                    <a:lstStyle/>
                    <a:p>
                      <a:r>
                        <a:rPr lang="tr-TR" b="0" dirty="0"/>
                        <a:t>Operator</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482207">
                <a:tc>
                  <a:txBody>
                    <a:bodyPr/>
                    <a:lstStyle/>
                    <a:p>
                      <a:r>
                        <a:rPr lang="tr-TR" dirty="0"/>
                        <a:t>+</a:t>
                      </a:r>
                    </a:p>
                  </a:txBody>
                  <a:tcPr anchor="ctr"/>
                </a:tc>
                <a:tc>
                  <a:txBody>
                    <a:bodyPr/>
                    <a:lstStyle/>
                    <a:p>
                      <a:r>
                        <a:rPr lang="tr-TR" dirty="0" smtClean="0"/>
                        <a:t>Addition (Ekleme)</a:t>
                      </a:r>
                      <a:endParaRPr lang="tr-TR" dirty="0"/>
                    </a:p>
                  </a:txBody>
                  <a:tcPr anchor="ctr"/>
                </a:tc>
                <a:extLst>
                  <a:ext uri="{0D108BD9-81ED-4DB2-BD59-A6C34878D82A}">
                    <a16:rowId xmlns="" xmlns:a16="http://schemas.microsoft.com/office/drawing/2014/main" val="10001"/>
                  </a:ext>
                </a:extLst>
              </a:tr>
              <a:tr h="482207">
                <a:tc>
                  <a:txBody>
                    <a:bodyPr/>
                    <a:lstStyle/>
                    <a:p>
                      <a:r>
                        <a:rPr lang="tr-TR" dirty="0"/>
                        <a:t>-</a:t>
                      </a:r>
                    </a:p>
                  </a:txBody>
                  <a:tcPr anchor="ctr"/>
                </a:tc>
                <a:tc>
                  <a:txBody>
                    <a:bodyPr/>
                    <a:lstStyle/>
                    <a:p>
                      <a:r>
                        <a:rPr lang="tr-TR" dirty="0" smtClean="0"/>
                        <a:t>Subtraction (Çıkarma)</a:t>
                      </a:r>
                      <a:endParaRPr lang="tr-TR" dirty="0"/>
                    </a:p>
                  </a:txBody>
                  <a:tcPr anchor="ctr"/>
                </a:tc>
                <a:extLst>
                  <a:ext uri="{0D108BD9-81ED-4DB2-BD59-A6C34878D82A}">
                    <a16:rowId xmlns="" xmlns:a16="http://schemas.microsoft.com/office/drawing/2014/main" val="10002"/>
                  </a:ext>
                </a:extLst>
              </a:tr>
              <a:tr h="482207">
                <a:tc>
                  <a:txBody>
                    <a:bodyPr/>
                    <a:lstStyle/>
                    <a:p>
                      <a:r>
                        <a:rPr lang="tr-TR" dirty="0"/>
                        <a:t>*</a:t>
                      </a:r>
                    </a:p>
                  </a:txBody>
                  <a:tcPr anchor="ctr"/>
                </a:tc>
                <a:tc>
                  <a:txBody>
                    <a:bodyPr/>
                    <a:lstStyle/>
                    <a:p>
                      <a:r>
                        <a:rPr lang="tr-TR" dirty="0" smtClean="0"/>
                        <a:t>Multiplication (Çarpma İşlemi)</a:t>
                      </a:r>
                      <a:endParaRPr lang="tr-TR" dirty="0"/>
                    </a:p>
                  </a:txBody>
                  <a:tcPr anchor="ctr"/>
                </a:tc>
                <a:extLst>
                  <a:ext uri="{0D108BD9-81ED-4DB2-BD59-A6C34878D82A}">
                    <a16:rowId xmlns="" xmlns:a16="http://schemas.microsoft.com/office/drawing/2014/main" val="10003"/>
                  </a:ext>
                </a:extLst>
              </a:tr>
              <a:tr h="482207">
                <a:tc>
                  <a:txBody>
                    <a:bodyPr/>
                    <a:lstStyle/>
                    <a:p>
                      <a:r>
                        <a:rPr lang="tr-TR" dirty="0"/>
                        <a:t>/</a:t>
                      </a:r>
                    </a:p>
                  </a:txBody>
                  <a:tcPr anchor="ctr"/>
                </a:tc>
                <a:tc>
                  <a:txBody>
                    <a:bodyPr/>
                    <a:lstStyle/>
                    <a:p>
                      <a:r>
                        <a:rPr lang="tr-TR" dirty="0" smtClean="0"/>
                        <a:t>Division (Bölme işlemi)</a:t>
                      </a:r>
                      <a:endParaRPr lang="tr-TR" dirty="0"/>
                    </a:p>
                  </a:txBody>
                  <a:tcPr anchor="ctr"/>
                </a:tc>
                <a:extLst>
                  <a:ext uri="{0D108BD9-81ED-4DB2-BD59-A6C34878D82A}">
                    <a16:rowId xmlns="" xmlns:a16="http://schemas.microsoft.com/office/drawing/2014/main" val="10004"/>
                  </a:ext>
                </a:extLst>
              </a:tr>
              <a:tr h="482207">
                <a:tc>
                  <a:txBody>
                    <a:bodyPr/>
                    <a:lstStyle/>
                    <a:p>
                      <a:r>
                        <a:rPr lang="tr-TR" dirty="0"/>
                        <a:t>%</a:t>
                      </a:r>
                    </a:p>
                  </a:txBody>
                  <a:tcPr anchor="ctr"/>
                </a:tc>
                <a:tc>
                  <a:txBody>
                    <a:bodyPr/>
                    <a:lstStyle/>
                    <a:p>
                      <a:r>
                        <a:rPr lang="tr-TR" dirty="0" smtClean="0"/>
                        <a:t>Modulus (Modül)</a:t>
                      </a:r>
                      <a:endParaRPr lang="tr-TR" dirty="0"/>
                    </a:p>
                  </a:txBody>
                  <a:tcPr anchor="ctr"/>
                </a:tc>
                <a:extLst>
                  <a:ext uri="{0D108BD9-81ED-4DB2-BD59-A6C34878D82A}">
                    <a16:rowId xmlns="" xmlns:a16="http://schemas.microsoft.com/office/drawing/2014/main" val="10005"/>
                  </a:ext>
                </a:extLst>
              </a:tr>
              <a:tr h="482207">
                <a:tc>
                  <a:txBody>
                    <a:bodyPr/>
                    <a:lstStyle/>
                    <a:p>
                      <a:r>
                        <a:rPr lang="tr-TR" dirty="0"/>
                        <a:t>++</a:t>
                      </a:r>
                    </a:p>
                  </a:txBody>
                  <a:tcPr anchor="ctr"/>
                </a:tc>
                <a:tc>
                  <a:txBody>
                    <a:bodyPr/>
                    <a:lstStyle/>
                    <a:p>
                      <a:r>
                        <a:rPr lang="tr-TR" dirty="0" smtClean="0"/>
                        <a:t>Increment (Artırma)</a:t>
                      </a:r>
                      <a:endParaRPr lang="tr-TR" dirty="0"/>
                    </a:p>
                  </a:txBody>
                  <a:tcPr anchor="ctr"/>
                </a:tc>
                <a:extLst>
                  <a:ext uri="{0D108BD9-81ED-4DB2-BD59-A6C34878D82A}">
                    <a16:rowId xmlns="" xmlns:a16="http://schemas.microsoft.com/office/drawing/2014/main" val="10006"/>
                  </a:ext>
                </a:extLst>
              </a:tr>
              <a:tr h="482207">
                <a:tc>
                  <a:txBody>
                    <a:bodyPr/>
                    <a:lstStyle/>
                    <a:p>
                      <a:r>
                        <a:rPr lang="tr-TR" dirty="0"/>
                        <a:t>--</a:t>
                      </a:r>
                    </a:p>
                  </a:txBody>
                  <a:tcPr anchor="ctr"/>
                </a:tc>
                <a:tc>
                  <a:txBody>
                    <a:bodyPr/>
                    <a:lstStyle/>
                    <a:p>
                      <a:r>
                        <a:rPr lang="tr-TR" dirty="0" smtClean="0"/>
                        <a:t>Decrement (Azaltma)</a:t>
                      </a:r>
                      <a:endParaRPr lang="tr-TR" dirty="0"/>
                    </a:p>
                  </a:txBody>
                  <a:tcPr anchor="ctr"/>
                </a:tc>
                <a:extLst>
                  <a:ext uri="{0D108BD9-81ED-4DB2-BD59-A6C34878D82A}">
                    <a16:rowId xmlns=""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761984"/>
          </a:xfrm>
        </p:spPr>
        <p:txBody>
          <a:bodyPr>
            <a:normAutofit/>
          </a:bodyPr>
          <a:lstStyle/>
          <a:p>
            <a:r>
              <a:rPr lang="tr-TR" dirty="0" smtClean="0"/>
              <a:t>JavaScript Assignment Operators</a:t>
            </a:r>
            <a:endParaRPr lang="tr-TR" dirty="0"/>
          </a:p>
        </p:txBody>
      </p:sp>
      <p:graphicFrame>
        <p:nvGraphicFramePr>
          <p:cNvPr id="6" name="5 İçerik Yer Tutucusu"/>
          <p:cNvGraphicFramePr>
            <a:graphicFrameLocks noGrp="1"/>
          </p:cNvGraphicFramePr>
          <p:nvPr>
            <p:ph idx="1"/>
          </p:nvPr>
        </p:nvGraphicFramePr>
        <p:xfrm>
          <a:off x="379372" y="1285860"/>
          <a:ext cx="11358642" cy="2595880"/>
        </p:xfrm>
        <a:graphic>
          <a:graphicData uri="http://schemas.openxmlformats.org/drawingml/2006/table">
            <a:tbl>
              <a:tblPr firstRow="1" bandRow="1">
                <a:tableStyleId>{68D230F3-CF80-4859-8CE7-A43EE81993B5}</a:tableStyleId>
              </a:tblPr>
              <a:tblGrid>
                <a:gridCol w="3786214">
                  <a:extLst>
                    <a:ext uri="{9D8B030D-6E8A-4147-A177-3AD203B41FA5}">
                      <a16:colId xmlns="" xmlns:a16="http://schemas.microsoft.com/office/drawing/2014/main" val="20000"/>
                    </a:ext>
                  </a:extLst>
                </a:gridCol>
                <a:gridCol w="3786214">
                  <a:extLst>
                    <a:ext uri="{9D8B030D-6E8A-4147-A177-3AD203B41FA5}">
                      <a16:colId xmlns="" xmlns:a16="http://schemas.microsoft.com/office/drawing/2014/main" val="20001"/>
                    </a:ext>
                  </a:extLst>
                </a:gridCol>
                <a:gridCol w="3786214">
                  <a:extLst>
                    <a:ext uri="{9D8B030D-6E8A-4147-A177-3AD203B41FA5}">
                      <a16:colId xmlns="" xmlns:a16="http://schemas.microsoft.com/office/drawing/2014/main" val="20002"/>
                    </a:ext>
                  </a:extLst>
                </a:gridCol>
              </a:tblGrid>
              <a:tr h="370840">
                <a:tc>
                  <a:txBody>
                    <a:bodyPr/>
                    <a:lstStyle/>
                    <a:p>
                      <a:r>
                        <a:rPr lang="tr-TR" dirty="0"/>
                        <a:t>Operator</a:t>
                      </a:r>
                      <a:endParaRPr lang="tr-TR" b="0" dirty="0"/>
                    </a:p>
                  </a:txBody>
                  <a:tcPr anchor="ctr"/>
                </a:tc>
                <a:tc>
                  <a:txBody>
                    <a:bodyPr/>
                    <a:lstStyle/>
                    <a:p>
                      <a:r>
                        <a:rPr lang="tr-TR" dirty="0"/>
                        <a:t>Example</a:t>
                      </a:r>
                      <a:endParaRPr lang="tr-TR" b="0" dirty="0"/>
                    </a:p>
                  </a:txBody>
                  <a:tcPr anchor="ctr"/>
                </a:tc>
                <a:tc>
                  <a:txBody>
                    <a:bodyPr/>
                    <a:lstStyle/>
                    <a:p>
                      <a:r>
                        <a:rPr lang="tr-TR" dirty="0"/>
                        <a:t>Same As</a:t>
                      </a:r>
                      <a:endParaRPr lang="tr-TR" b="0" dirty="0"/>
                    </a:p>
                  </a:txBody>
                  <a:tcPr anchor="ctr"/>
                </a:tc>
                <a:extLst>
                  <a:ext uri="{0D108BD9-81ED-4DB2-BD59-A6C34878D82A}">
                    <a16:rowId xmlns="" xmlns:a16="http://schemas.microsoft.com/office/drawing/2014/main" val="10000"/>
                  </a:ext>
                </a:extLst>
              </a:tr>
              <a:tr h="370840">
                <a:tc>
                  <a:txBody>
                    <a:bodyPr/>
                    <a:lstStyle/>
                    <a:p>
                      <a:r>
                        <a:rPr lang="tr-TR" dirty="0"/>
                        <a:t>=</a:t>
                      </a:r>
                    </a:p>
                  </a:txBody>
                  <a:tcPr anchor="ctr"/>
                </a:tc>
                <a:tc>
                  <a:txBody>
                    <a:bodyPr/>
                    <a:lstStyle/>
                    <a:p>
                      <a:r>
                        <a:rPr lang="tr-TR" dirty="0"/>
                        <a:t>x = y</a:t>
                      </a:r>
                    </a:p>
                  </a:txBody>
                  <a:tcPr anchor="ctr"/>
                </a:tc>
                <a:tc>
                  <a:txBody>
                    <a:bodyPr/>
                    <a:lstStyle/>
                    <a:p>
                      <a:r>
                        <a:rPr lang="tr-TR" dirty="0"/>
                        <a:t>x = y</a:t>
                      </a:r>
                    </a:p>
                  </a:txBody>
                  <a:tcPr anchor="ctr"/>
                </a:tc>
                <a:extLst>
                  <a:ext uri="{0D108BD9-81ED-4DB2-BD59-A6C34878D82A}">
                    <a16:rowId xmlns="" xmlns:a16="http://schemas.microsoft.com/office/drawing/2014/main" val="10001"/>
                  </a:ext>
                </a:extLst>
              </a:tr>
              <a:tr h="370840">
                <a:tc>
                  <a:txBody>
                    <a:bodyPr/>
                    <a:lstStyle/>
                    <a:p>
                      <a:r>
                        <a:rPr lang="tr-TR" dirty="0"/>
                        <a:t>+=</a:t>
                      </a:r>
                    </a:p>
                  </a:txBody>
                  <a:tcPr anchor="ctr"/>
                </a:tc>
                <a:tc>
                  <a:txBody>
                    <a:bodyPr/>
                    <a:lstStyle/>
                    <a:p>
                      <a:r>
                        <a:rPr lang="tr-TR" dirty="0"/>
                        <a:t>x += y</a:t>
                      </a:r>
                    </a:p>
                  </a:txBody>
                  <a:tcPr anchor="ctr"/>
                </a:tc>
                <a:tc>
                  <a:txBody>
                    <a:bodyPr/>
                    <a:lstStyle/>
                    <a:p>
                      <a:r>
                        <a:rPr lang="tr-TR" dirty="0"/>
                        <a:t>x = x + y</a:t>
                      </a:r>
                    </a:p>
                  </a:txBody>
                  <a:tcPr anchor="ctr"/>
                </a:tc>
                <a:extLst>
                  <a:ext uri="{0D108BD9-81ED-4DB2-BD59-A6C34878D82A}">
                    <a16:rowId xmlns="" xmlns:a16="http://schemas.microsoft.com/office/drawing/2014/main" val="10002"/>
                  </a:ext>
                </a:extLst>
              </a:tr>
              <a:tr h="370840">
                <a:tc>
                  <a:txBody>
                    <a:bodyPr/>
                    <a:lstStyle/>
                    <a:p>
                      <a:r>
                        <a:rPr lang="tr-TR" dirty="0"/>
                        <a:t>-=</a:t>
                      </a:r>
                    </a:p>
                  </a:txBody>
                  <a:tcPr anchor="ctr"/>
                </a:tc>
                <a:tc>
                  <a:txBody>
                    <a:bodyPr/>
                    <a:lstStyle/>
                    <a:p>
                      <a:r>
                        <a:rPr lang="tr-TR" dirty="0"/>
                        <a:t>x -= y</a:t>
                      </a:r>
                    </a:p>
                  </a:txBody>
                  <a:tcPr anchor="ctr"/>
                </a:tc>
                <a:tc>
                  <a:txBody>
                    <a:bodyPr/>
                    <a:lstStyle/>
                    <a:p>
                      <a:r>
                        <a:rPr lang="tr-TR" dirty="0"/>
                        <a:t>x = x - y</a:t>
                      </a:r>
                    </a:p>
                  </a:txBody>
                  <a:tcPr anchor="ctr"/>
                </a:tc>
                <a:extLst>
                  <a:ext uri="{0D108BD9-81ED-4DB2-BD59-A6C34878D82A}">
                    <a16:rowId xmlns="" xmlns:a16="http://schemas.microsoft.com/office/drawing/2014/main" val="10003"/>
                  </a:ext>
                </a:extLst>
              </a:tr>
              <a:tr h="370840">
                <a:tc>
                  <a:txBody>
                    <a:bodyPr/>
                    <a:lstStyle/>
                    <a:p>
                      <a:r>
                        <a:rPr lang="tr-TR" dirty="0"/>
                        <a:t>*=</a:t>
                      </a:r>
                    </a:p>
                  </a:txBody>
                  <a:tcPr anchor="ctr"/>
                </a:tc>
                <a:tc>
                  <a:txBody>
                    <a:bodyPr/>
                    <a:lstStyle/>
                    <a:p>
                      <a:r>
                        <a:rPr lang="tr-TR" dirty="0"/>
                        <a:t>x *= y</a:t>
                      </a:r>
                    </a:p>
                  </a:txBody>
                  <a:tcPr anchor="ctr"/>
                </a:tc>
                <a:tc>
                  <a:txBody>
                    <a:bodyPr/>
                    <a:lstStyle/>
                    <a:p>
                      <a:r>
                        <a:rPr lang="tr-TR" dirty="0"/>
                        <a:t>x = x * y</a:t>
                      </a:r>
                    </a:p>
                  </a:txBody>
                  <a:tcPr anchor="ctr"/>
                </a:tc>
                <a:extLst>
                  <a:ext uri="{0D108BD9-81ED-4DB2-BD59-A6C34878D82A}">
                    <a16:rowId xmlns="" xmlns:a16="http://schemas.microsoft.com/office/drawing/2014/main" val="10004"/>
                  </a:ext>
                </a:extLst>
              </a:tr>
              <a:tr h="370840">
                <a:tc>
                  <a:txBody>
                    <a:bodyPr/>
                    <a:lstStyle/>
                    <a:p>
                      <a:r>
                        <a:rPr lang="tr-TR" dirty="0"/>
                        <a:t>/=</a:t>
                      </a:r>
                    </a:p>
                  </a:txBody>
                  <a:tcPr anchor="ctr"/>
                </a:tc>
                <a:tc>
                  <a:txBody>
                    <a:bodyPr/>
                    <a:lstStyle/>
                    <a:p>
                      <a:r>
                        <a:rPr lang="tr-TR" dirty="0"/>
                        <a:t>x /= y</a:t>
                      </a:r>
                    </a:p>
                  </a:txBody>
                  <a:tcPr anchor="ctr"/>
                </a:tc>
                <a:tc>
                  <a:txBody>
                    <a:bodyPr/>
                    <a:lstStyle/>
                    <a:p>
                      <a:r>
                        <a:rPr lang="tr-TR" dirty="0"/>
                        <a:t>x = x / y</a:t>
                      </a:r>
                    </a:p>
                  </a:txBody>
                  <a:tcPr anchor="ctr"/>
                </a:tc>
                <a:extLst>
                  <a:ext uri="{0D108BD9-81ED-4DB2-BD59-A6C34878D82A}">
                    <a16:rowId xmlns="" xmlns:a16="http://schemas.microsoft.com/office/drawing/2014/main" val="10005"/>
                  </a:ext>
                </a:extLst>
              </a:tr>
              <a:tr h="370840">
                <a:tc>
                  <a:txBody>
                    <a:bodyPr/>
                    <a:lstStyle/>
                    <a:p>
                      <a:r>
                        <a:rPr lang="tr-TR" dirty="0"/>
                        <a:t>%=</a:t>
                      </a:r>
                    </a:p>
                  </a:txBody>
                  <a:tcPr anchor="ctr"/>
                </a:tc>
                <a:tc>
                  <a:txBody>
                    <a:bodyPr/>
                    <a:lstStyle/>
                    <a:p>
                      <a:r>
                        <a:rPr lang="tr-TR" dirty="0"/>
                        <a:t>x %= y</a:t>
                      </a:r>
                    </a:p>
                  </a:txBody>
                  <a:tcPr anchor="ctr"/>
                </a:tc>
                <a:tc>
                  <a:txBody>
                    <a:bodyPr/>
                    <a:lstStyle/>
                    <a:p>
                      <a:r>
                        <a:rPr lang="tr-TR" dirty="0"/>
                        <a:t>x = x % y</a:t>
                      </a:r>
                    </a:p>
                  </a:txBody>
                  <a:tcPr anchor="ctr"/>
                </a:tc>
                <a:extLst>
                  <a:ext uri="{0D108BD9-81ED-4DB2-BD59-A6C34878D82A}">
                    <a16:rowId xmlns="" xmlns:a16="http://schemas.microsoft.com/office/drawing/2014/main" val="10006"/>
                  </a:ext>
                </a:extLst>
              </a:tr>
            </a:tbl>
          </a:graphicData>
        </a:graphic>
      </p:graphicFrame>
      <p:sp>
        <p:nvSpPr>
          <p:cNvPr id="7" name="6 Metin kutusu"/>
          <p:cNvSpPr txBox="1"/>
          <p:nvPr/>
        </p:nvSpPr>
        <p:spPr>
          <a:xfrm>
            <a:off x="379372" y="4286256"/>
            <a:ext cx="11358642" cy="400110"/>
          </a:xfrm>
          <a:prstGeom prst="rect">
            <a:avLst/>
          </a:prstGeom>
          <a:noFill/>
        </p:spPr>
        <p:txBody>
          <a:bodyPr wrap="square" rtlCol="0">
            <a:spAutoFit/>
          </a:bodyPr>
          <a:lstStyle/>
          <a:p>
            <a:r>
              <a:rPr lang="tr-TR" sz="2000" dirty="0" smtClean="0"/>
              <a:t> (+) Operatörü dizeleri eklemek (birleştirmek) için de kullanılabilir</a:t>
            </a:r>
            <a:r>
              <a:rPr lang="tr-TR" dirty="0" smtClean="0"/>
              <a:t>.</a:t>
            </a:r>
            <a:endParaRPr lang="tr-TR" dirty="0"/>
          </a:p>
        </p:txBody>
      </p:sp>
      <p:sp>
        <p:nvSpPr>
          <p:cNvPr id="8" name="7 Metin kutusu"/>
          <p:cNvSpPr txBox="1"/>
          <p:nvPr/>
        </p:nvSpPr>
        <p:spPr>
          <a:xfrm>
            <a:off x="450810" y="4857760"/>
            <a:ext cx="11272830" cy="400110"/>
          </a:xfrm>
          <a:prstGeom prst="rect">
            <a:avLst/>
          </a:prstGeom>
          <a:noFill/>
        </p:spPr>
        <p:txBody>
          <a:bodyPr wrap="none" rtlCol="0">
            <a:spAutoFit/>
          </a:bodyPr>
          <a:lstStyle/>
          <a:p>
            <a:r>
              <a:rPr lang="tr-TR" sz="2000" dirty="0" smtClean="0"/>
              <a:t>İki sayı eklemek, toplamı döndürür, ancak bir sayı  ve bir string eklemek  bir string döndürür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8286808" cy="761984"/>
          </a:xfrm>
        </p:spPr>
        <p:txBody>
          <a:bodyPr/>
          <a:lstStyle/>
          <a:p>
            <a:r>
              <a:rPr lang="tr-TR" dirty="0" smtClean="0"/>
              <a:t>JavaScript Comparison Operators</a:t>
            </a:r>
            <a:endParaRPr lang="tr-TR" dirty="0"/>
          </a:p>
        </p:txBody>
      </p:sp>
      <p:graphicFrame>
        <p:nvGraphicFramePr>
          <p:cNvPr id="4" name="3 İçerik Yer Tutucusu"/>
          <p:cNvGraphicFramePr>
            <a:graphicFrameLocks noGrp="1"/>
          </p:cNvGraphicFramePr>
          <p:nvPr>
            <p:ph idx="1"/>
          </p:nvPr>
        </p:nvGraphicFramePr>
        <p:xfrm>
          <a:off x="307975" y="1143000"/>
          <a:ext cx="11501438" cy="3708400"/>
        </p:xfrm>
        <a:graphic>
          <a:graphicData uri="http://schemas.openxmlformats.org/drawingml/2006/table">
            <a:tbl>
              <a:tblPr firstRow="1" bandRow="1">
                <a:tableStyleId>{68D230F3-CF80-4859-8CE7-A43EE81993B5}</a:tableStyleId>
              </a:tblPr>
              <a:tblGrid>
                <a:gridCol w="2000223">
                  <a:extLst>
                    <a:ext uri="{9D8B030D-6E8A-4147-A177-3AD203B41FA5}">
                      <a16:colId xmlns="" xmlns:a16="http://schemas.microsoft.com/office/drawing/2014/main" val="20000"/>
                    </a:ext>
                  </a:extLst>
                </a:gridCol>
                <a:gridCol w="9501215">
                  <a:extLst>
                    <a:ext uri="{9D8B030D-6E8A-4147-A177-3AD203B41FA5}">
                      <a16:colId xmlns="" xmlns:a16="http://schemas.microsoft.com/office/drawing/2014/main" val="20001"/>
                    </a:ext>
                  </a:extLst>
                </a:gridCol>
              </a:tblGrid>
              <a:tr h="370840">
                <a:tc>
                  <a:txBody>
                    <a:bodyPr/>
                    <a:lstStyle/>
                    <a:p>
                      <a:r>
                        <a:rPr lang="tr-TR" b="0" dirty="0"/>
                        <a:t>Operator</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370840">
                <a:tc>
                  <a:txBody>
                    <a:bodyPr/>
                    <a:lstStyle/>
                    <a:p>
                      <a:r>
                        <a:rPr lang="tr-TR" dirty="0"/>
                        <a:t>==</a:t>
                      </a:r>
                    </a:p>
                  </a:txBody>
                  <a:tcPr anchor="ctr"/>
                </a:tc>
                <a:tc>
                  <a:txBody>
                    <a:bodyPr/>
                    <a:lstStyle/>
                    <a:p>
                      <a:r>
                        <a:rPr lang="tr-TR" dirty="0"/>
                        <a:t>equal </a:t>
                      </a:r>
                      <a:r>
                        <a:rPr lang="tr-TR" dirty="0" smtClean="0"/>
                        <a:t>to (eşittir)</a:t>
                      </a:r>
                      <a:endParaRPr lang="tr-TR" dirty="0"/>
                    </a:p>
                  </a:txBody>
                  <a:tcPr anchor="ctr"/>
                </a:tc>
                <a:extLst>
                  <a:ext uri="{0D108BD9-81ED-4DB2-BD59-A6C34878D82A}">
                    <a16:rowId xmlns="" xmlns:a16="http://schemas.microsoft.com/office/drawing/2014/main" val="10001"/>
                  </a:ext>
                </a:extLst>
              </a:tr>
              <a:tr h="370840">
                <a:tc>
                  <a:txBody>
                    <a:bodyPr/>
                    <a:lstStyle/>
                    <a:p>
                      <a:r>
                        <a:rPr lang="tr-TR" dirty="0"/>
                        <a:t>===</a:t>
                      </a:r>
                    </a:p>
                  </a:txBody>
                  <a:tcPr anchor="ctr"/>
                </a:tc>
                <a:tc>
                  <a:txBody>
                    <a:bodyPr/>
                    <a:lstStyle/>
                    <a:p>
                      <a:r>
                        <a:rPr lang="en-US" dirty="0"/>
                        <a:t>equal value and equal </a:t>
                      </a:r>
                      <a:r>
                        <a:rPr lang="en-US" dirty="0" smtClean="0"/>
                        <a:t>type</a:t>
                      </a:r>
                      <a:r>
                        <a:rPr lang="tr-TR" dirty="0" smtClean="0"/>
                        <a:t> (eşit değer ve eşit tür)</a:t>
                      </a:r>
                      <a:endParaRPr lang="en-US" dirty="0"/>
                    </a:p>
                  </a:txBody>
                  <a:tcPr anchor="ctr"/>
                </a:tc>
                <a:extLst>
                  <a:ext uri="{0D108BD9-81ED-4DB2-BD59-A6C34878D82A}">
                    <a16:rowId xmlns="" xmlns:a16="http://schemas.microsoft.com/office/drawing/2014/main" val="10002"/>
                  </a:ext>
                </a:extLst>
              </a:tr>
              <a:tr h="370840">
                <a:tc>
                  <a:txBody>
                    <a:bodyPr/>
                    <a:lstStyle/>
                    <a:p>
                      <a:r>
                        <a:rPr lang="tr-TR" dirty="0"/>
                        <a:t>!=</a:t>
                      </a:r>
                    </a:p>
                  </a:txBody>
                  <a:tcPr anchor="ctr"/>
                </a:tc>
                <a:tc>
                  <a:txBody>
                    <a:bodyPr/>
                    <a:lstStyle/>
                    <a:p>
                      <a:r>
                        <a:rPr lang="tr-TR" dirty="0"/>
                        <a:t>not </a:t>
                      </a:r>
                      <a:r>
                        <a:rPr lang="tr-TR" dirty="0" smtClean="0"/>
                        <a:t>equal (Eşit değil)</a:t>
                      </a:r>
                      <a:endParaRPr lang="tr-TR" dirty="0"/>
                    </a:p>
                  </a:txBody>
                  <a:tcPr anchor="ctr"/>
                </a:tc>
                <a:extLst>
                  <a:ext uri="{0D108BD9-81ED-4DB2-BD59-A6C34878D82A}">
                    <a16:rowId xmlns="" xmlns:a16="http://schemas.microsoft.com/office/drawing/2014/main" val="10003"/>
                  </a:ext>
                </a:extLst>
              </a:tr>
              <a:tr h="370840">
                <a:tc>
                  <a:txBody>
                    <a:bodyPr/>
                    <a:lstStyle/>
                    <a:p>
                      <a:r>
                        <a:rPr lang="tr-TR" dirty="0"/>
                        <a:t>!==</a:t>
                      </a:r>
                    </a:p>
                  </a:txBody>
                  <a:tcPr anchor="ctr"/>
                </a:tc>
                <a:tc>
                  <a:txBody>
                    <a:bodyPr/>
                    <a:lstStyle/>
                    <a:p>
                      <a:r>
                        <a:rPr lang="en-US" dirty="0"/>
                        <a:t>not equal value or not equal </a:t>
                      </a:r>
                      <a:r>
                        <a:rPr lang="en-US" dirty="0" smtClean="0"/>
                        <a:t>type</a:t>
                      </a:r>
                      <a:r>
                        <a:rPr lang="tr-TR" dirty="0" smtClean="0"/>
                        <a:t> (eşit olamayan değer veya eşit olmayan tür)</a:t>
                      </a:r>
                      <a:endParaRPr lang="en-US" dirty="0"/>
                    </a:p>
                  </a:txBody>
                  <a:tcPr anchor="ctr"/>
                </a:tc>
                <a:extLst>
                  <a:ext uri="{0D108BD9-81ED-4DB2-BD59-A6C34878D82A}">
                    <a16:rowId xmlns="" xmlns:a16="http://schemas.microsoft.com/office/drawing/2014/main" val="10004"/>
                  </a:ext>
                </a:extLst>
              </a:tr>
              <a:tr h="370840">
                <a:tc>
                  <a:txBody>
                    <a:bodyPr/>
                    <a:lstStyle/>
                    <a:p>
                      <a:r>
                        <a:rPr lang="tr-TR" dirty="0"/>
                        <a:t>&gt;</a:t>
                      </a:r>
                    </a:p>
                  </a:txBody>
                  <a:tcPr anchor="ctr"/>
                </a:tc>
                <a:tc>
                  <a:txBody>
                    <a:bodyPr/>
                    <a:lstStyle/>
                    <a:p>
                      <a:r>
                        <a:rPr lang="tr-TR" dirty="0"/>
                        <a:t>greater </a:t>
                      </a:r>
                      <a:r>
                        <a:rPr lang="tr-TR" dirty="0" smtClean="0"/>
                        <a:t>than (-den daha büyük)</a:t>
                      </a:r>
                      <a:endParaRPr lang="tr-TR" dirty="0"/>
                    </a:p>
                  </a:txBody>
                  <a:tcPr anchor="ctr"/>
                </a:tc>
                <a:extLst>
                  <a:ext uri="{0D108BD9-81ED-4DB2-BD59-A6C34878D82A}">
                    <a16:rowId xmlns="" xmlns:a16="http://schemas.microsoft.com/office/drawing/2014/main" val="10005"/>
                  </a:ext>
                </a:extLst>
              </a:tr>
              <a:tr h="370840">
                <a:tc>
                  <a:txBody>
                    <a:bodyPr/>
                    <a:lstStyle/>
                    <a:p>
                      <a:r>
                        <a:rPr lang="tr-TR" dirty="0"/>
                        <a:t>&lt;</a:t>
                      </a:r>
                    </a:p>
                  </a:txBody>
                  <a:tcPr anchor="ctr"/>
                </a:tc>
                <a:tc>
                  <a:txBody>
                    <a:bodyPr/>
                    <a:lstStyle/>
                    <a:p>
                      <a:r>
                        <a:rPr lang="tr-TR" dirty="0"/>
                        <a:t>less </a:t>
                      </a:r>
                      <a:r>
                        <a:rPr lang="tr-TR" dirty="0" smtClean="0"/>
                        <a:t>than (-den</a:t>
                      </a:r>
                      <a:r>
                        <a:rPr lang="tr-TR" baseline="0" dirty="0" smtClean="0"/>
                        <a:t> daha küçük</a:t>
                      </a:r>
                      <a:r>
                        <a:rPr lang="tr-TR" dirty="0" smtClean="0"/>
                        <a:t>)</a:t>
                      </a:r>
                      <a:endParaRPr lang="tr-TR" dirty="0"/>
                    </a:p>
                  </a:txBody>
                  <a:tcPr anchor="ctr"/>
                </a:tc>
                <a:extLst>
                  <a:ext uri="{0D108BD9-81ED-4DB2-BD59-A6C34878D82A}">
                    <a16:rowId xmlns="" xmlns:a16="http://schemas.microsoft.com/office/drawing/2014/main" val="10006"/>
                  </a:ext>
                </a:extLst>
              </a:tr>
              <a:tr h="370840">
                <a:tc>
                  <a:txBody>
                    <a:bodyPr/>
                    <a:lstStyle/>
                    <a:p>
                      <a:r>
                        <a:rPr lang="tr-TR" dirty="0"/>
                        <a:t>&gt;=</a:t>
                      </a:r>
                    </a:p>
                  </a:txBody>
                  <a:tcPr anchor="ctr"/>
                </a:tc>
                <a:tc>
                  <a:txBody>
                    <a:bodyPr/>
                    <a:lstStyle/>
                    <a:p>
                      <a:r>
                        <a:rPr lang="en-US" dirty="0"/>
                        <a:t>greater than or equal </a:t>
                      </a:r>
                      <a:r>
                        <a:rPr lang="en-US" dirty="0" smtClean="0"/>
                        <a:t>to</a:t>
                      </a:r>
                      <a:r>
                        <a:rPr lang="tr-TR" dirty="0" smtClean="0"/>
                        <a:t> (den daha büyük veya eşit)</a:t>
                      </a:r>
                      <a:endParaRPr lang="en-US" dirty="0"/>
                    </a:p>
                  </a:txBody>
                  <a:tcPr anchor="ctr"/>
                </a:tc>
                <a:extLst>
                  <a:ext uri="{0D108BD9-81ED-4DB2-BD59-A6C34878D82A}">
                    <a16:rowId xmlns="" xmlns:a16="http://schemas.microsoft.com/office/drawing/2014/main" val="10007"/>
                  </a:ext>
                </a:extLst>
              </a:tr>
              <a:tr h="370840">
                <a:tc>
                  <a:txBody>
                    <a:bodyPr/>
                    <a:lstStyle/>
                    <a:p>
                      <a:r>
                        <a:rPr lang="tr-TR" dirty="0"/>
                        <a:t>&lt;=</a:t>
                      </a:r>
                    </a:p>
                  </a:txBody>
                  <a:tcPr anchor="ctr"/>
                </a:tc>
                <a:tc>
                  <a:txBody>
                    <a:bodyPr/>
                    <a:lstStyle/>
                    <a:p>
                      <a:r>
                        <a:rPr lang="en-US" dirty="0"/>
                        <a:t>less than or equal </a:t>
                      </a:r>
                      <a:r>
                        <a:rPr lang="en-US" dirty="0" smtClean="0"/>
                        <a:t>to</a:t>
                      </a:r>
                      <a:r>
                        <a:rPr lang="tr-TR" dirty="0" smtClean="0"/>
                        <a:t> (den daha küçük ya da eşit)</a:t>
                      </a:r>
                      <a:endParaRPr lang="en-US" dirty="0"/>
                    </a:p>
                  </a:txBody>
                  <a:tcPr anchor="ctr"/>
                </a:tc>
                <a:extLst>
                  <a:ext uri="{0D108BD9-81ED-4DB2-BD59-A6C34878D82A}">
                    <a16:rowId xmlns="" xmlns:a16="http://schemas.microsoft.com/office/drawing/2014/main" val="10008"/>
                  </a:ext>
                </a:extLst>
              </a:tr>
              <a:tr h="370840">
                <a:tc>
                  <a:txBody>
                    <a:bodyPr/>
                    <a:lstStyle/>
                    <a:p>
                      <a:r>
                        <a:rPr lang="tr-TR" dirty="0"/>
                        <a:t>?</a:t>
                      </a:r>
                    </a:p>
                  </a:txBody>
                  <a:tcPr anchor="ctr"/>
                </a:tc>
                <a:tc>
                  <a:txBody>
                    <a:bodyPr/>
                    <a:lstStyle/>
                    <a:p>
                      <a:r>
                        <a:rPr lang="tr-TR" dirty="0"/>
                        <a:t>ternary </a:t>
                      </a:r>
                      <a:r>
                        <a:rPr lang="tr-TR" dirty="0" smtClean="0"/>
                        <a:t>operator ( Üçlü</a:t>
                      </a:r>
                      <a:r>
                        <a:rPr lang="tr-TR" baseline="0" dirty="0" smtClean="0"/>
                        <a:t> operatör</a:t>
                      </a:r>
                      <a:r>
                        <a:rPr lang="tr-TR" dirty="0" smtClean="0"/>
                        <a:t>)</a:t>
                      </a:r>
                      <a:endParaRPr lang="tr-TR" dirty="0"/>
                    </a:p>
                  </a:txBody>
                  <a:tcPr anchor="ctr"/>
                </a:tc>
                <a:extLst>
                  <a:ext uri="{0D108BD9-81ED-4DB2-BD59-A6C34878D82A}">
                    <a16:rowId xmlns=""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950876" y="142852"/>
            <a:ext cx="9601200" cy="714380"/>
          </a:xfrm>
        </p:spPr>
        <p:txBody>
          <a:bodyPr/>
          <a:lstStyle/>
          <a:p>
            <a:r>
              <a:rPr lang="tr-TR" dirty="0" smtClean="0"/>
              <a:t>JavaScript Logical Operators</a:t>
            </a:r>
            <a:endParaRPr lang="tr-TR" dirty="0"/>
          </a:p>
        </p:txBody>
      </p:sp>
      <p:graphicFrame>
        <p:nvGraphicFramePr>
          <p:cNvPr id="4" name="3 İçerik Yer Tutucusu"/>
          <p:cNvGraphicFramePr>
            <a:graphicFrameLocks noGrp="1"/>
          </p:cNvGraphicFramePr>
          <p:nvPr>
            <p:ph idx="1"/>
          </p:nvPr>
        </p:nvGraphicFramePr>
        <p:xfrm>
          <a:off x="1236628" y="1285860"/>
          <a:ext cx="9601200" cy="1483360"/>
        </p:xfrm>
        <a:graphic>
          <a:graphicData uri="http://schemas.openxmlformats.org/drawingml/2006/table">
            <a:tbl>
              <a:tblPr firstRow="1" bandRow="1">
                <a:tableStyleId>{68D230F3-CF80-4859-8CE7-A43EE81993B5}</a:tableStyleId>
              </a:tblPr>
              <a:tblGrid>
                <a:gridCol w="1657327">
                  <a:extLst>
                    <a:ext uri="{9D8B030D-6E8A-4147-A177-3AD203B41FA5}">
                      <a16:colId xmlns="" xmlns:a16="http://schemas.microsoft.com/office/drawing/2014/main" val="20000"/>
                    </a:ext>
                  </a:extLst>
                </a:gridCol>
                <a:gridCol w="7943873">
                  <a:extLst>
                    <a:ext uri="{9D8B030D-6E8A-4147-A177-3AD203B41FA5}">
                      <a16:colId xmlns="" xmlns:a16="http://schemas.microsoft.com/office/drawing/2014/main" val="20001"/>
                    </a:ext>
                  </a:extLst>
                </a:gridCol>
              </a:tblGrid>
              <a:tr h="370840">
                <a:tc>
                  <a:txBody>
                    <a:bodyPr/>
                    <a:lstStyle/>
                    <a:p>
                      <a:r>
                        <a:rPr lang="tr-TR" b="0" dirty="0"/>
                        <a:t>Operator</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370840">
                <a:tc>
                  <a:txBody>
                    <a:bodyPr/>
                    <a:lstStyle/>
                    <a:p>
                      <a:r>
                        <a:rPr lang="tr-TR" dirty="0"/>
                        <a:t>&amp;&amp;</a:t>
                      </a:r>
                    </a:p>
                  </a:txBody>
                  <a:tcPr anchor="ctr"/>
                </a:tc>
                <a:tc>
                  <a:txBody>
                    <a:bodyPr/>
                    <a:lstStyle/>
                    <a:p>
                      <a:r>
                        <a:rPr lang="tr-TR" dirty="0"/>
                        <a:t>logical and</a:t>
                      </a:r>
                    </a:p>
                  </a:txBody>
                  <a:tcPr anchor="ctr"/>
                </a:tc>
                <a:extLst>
                  <a:ext uri="{0D108BD9-81ED-4DB2-BD59-A6C34878D82A}">
                    <a16:rowId xmlns="" xmlns:a16="http://schemas.microsoft.com/office/drawing/2014/main" val="10001"/>
                  </a:ext>
                </a:extLst>
              </a:tr>
              <a:tr h="370840">
                <a:tc>
                  <a:txBody>
                    <a:bodyPr/>
                    <a:lstStyle/>
                    <a:p>
                      <a:r>
                        <a:rPr lang="tr-TR" dirty="0"/>
                        <a:t>||</a:t>
                      </a:r>
                    </a:p>
                  </a:txBody>
                  <a:tcPr anchor="ctr"/>
                </a:tc>
                <a:tc>
                  <a:txBody>
                    <a:bodyPr/>
                    <a:lstStyle/>
                    <a:p>
                      <a:r>
                        <a:rPr lang="tr-TR" dirty="0"/>
                        <a:t>logical or</a:t>
                      </a:r>
                    </a:p>
                  </a:txBody>
                  <a:tcPr anchor="ctr"/>
                </a:tc>
                <a:extLst>
                  <a:ext uri="{0D108BD9-81ED-4DB2-BD59-A6C34878D82A}">
                    <a16:rowId xmlns="" xmlns:a16="http://schemas.microsoft.com/office/drawing/2014/main" val="10002"/>
                  </a:ext>
                </a:extLst>
              </a:tr>
              <a:tr h="370840">
                <a:tc>
                  <a:txBody>
                    <a:bodyPr/>
                    <a:lstStyle/>
                    <a:p>
                      <a:r>
                        <a:rPr lang="tr-TR" dirty="0"/>
                        <a:t>!</a:t>
                      </a:r>
                    </a:p>
                  </a:txBody>
                  <a:tcPr anchor="ctr"/>
                </a:tc>
                <a:tc>
                  <a:txBody>
                    <a:bodyPr/>
                    <a:lstStyle/>
                    <a:p>
                      <a:r>
                        <a:rPr lang="tr-TR" dirty="0"/>
                        <a:t>logical not</a:t>
                      </a:r>
                    </a:p>
                  </a:txBody>
                  <a:tcPr anchor="ctr"/>
                </a:tc>
                <a:extLst>
                  <a:ext uri="{0D108BD9-81ED-4DB2-BD59-A6C34878D82A}">
                    <a16:rowId xmlns="" xmlns:a16="http://schemas.microsoft.com/office/drawing/2014/main" val="10003"/>
                  </a:ext>
                </a:extLst>
              </a:tr>
            </a:tbl>
          </a:graphicData>
        </a:graphic>
      </p:graphicFrame>
      <p:graphicFrame>
        <p:nvGraphicFramePr>
          <p:cNvPr id="5" name="3 İçerik Yer Tutucusu"/>
          <p:cNvGraphicFramePr>
            <a:graphicFrameLocks/>
          </p:cNvGraphicFramePr>
          <p:nvPr/>
        </p:nvGraphicFramePr>
        <p:xfrm>
          <a:off x="1236628" y="4286256"/>
          <a:ext cx="9601200" cy="1112520"/>
        </p:xfrm>
        <a:graphic>
          <a:graphicData uri="http://schemas.openxmlformats.org/drawingml/2006/table">
            <a:tbl>
              <a:tblPr firstRow="1" bandRow="1">
                <a:tableStyleId>{68D230F3-CF80-4859-8CE7-A43EE81993B5}</a:tableStyleId>
              </a:tblPr>
              <a:tblGrid>
                <a:gridCol w="1657327">
                  <a:extLst>
                    <a:ext uri="{9D8B030D-6E8A-4147-A177-3AD203B41FA5}">
                      <a16:colId xmlns="" xmlns:a16="http://schemas.microsoft.com/office/drawing/2014/main" val="20000"/>
                    </a:ext>
                  </a:extLst>
                </a:gridCol>
                <a:gridCol w="7943873">
                  <a:extLst>
                    <a:ext uri="{9D8B030D-6E8A-4147-A177-3AD203B41FA5}">
                      <a16:colId xmlns="" xmlns:a16="http://schemas.microsoft.com/office/drawing/2014/main" val="20001"/>
                    </a:ext>
                  </a:extLst>
                </a:gridCol>
              </a:tblGrid>
              <a:tr h="370840">
                <a:tc>
                  <a:txBody>
                    <a:bodyPr/>
                    <a:lstStyle/>
                    <a:p>
                      <a:r>
                        <a:rPr lang="tr-TR" b="0" dirty="0"/>
                        <a:t>Operator</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370840">
                <a:tc>
                  <a:txBody>
                    <a:bodyPr/>
                    <a:lstStyle/>
                    <a:p>
                      <a:r>
                        <a:rPr lang="tr-TR" dirty="0"/>
                        <a:t>typeof</a:t>
                      </a:r>
                    </a:p>
                  </a:txBody>
                  <a:tcPr anchor="ctr"/>
                </a:tc>
                <a:tc>
                  <a:txBody>
                    <a:bodyPr/>
                    <a:lstStyle/>
                    <a:p>
                      <a:r>
                        <a:rPr lang="tr-TR" dirty="0" smtClean="0"/>
                        <a:t>Bir değişkenin türünü döndürür</a:t>
                      </a:r>
                      <a:endParaRPr lang="en-US" dirty="0"/>
                    </a:p>
                  </a:txBody>
                  <a:tcPr anchor="ctr"/>
                </a:tc>
                <a:extLst>
                  <a:ext uri="{0D108BD9-81ED-4DB2-BD59-A6C34878D82A}">
                    <a16:rowId xmlns="" xmlns:a16="http://schemas.microsoft.com/office/drawing/2014/main" val="10001"/>
                  </a:ext>
                </a:extLst>
              </a:tr>
              <a:tr h="370840">
                <a:tc>
                  <a:txBody>
                    <a:bodyPr/>
                    <a:lstStyle/>
                    <a:p>
                      <a:r>
                        <a:rPr lang="tr-TR" dirty="0"/>
                        <a:t>instanceof</a:t>
                      </a:r>
                    </a:p>
                  </a:txBody>
                  <a:tcPr anchor="ctr"/>
                </a:tc>
                <a:tc>
                  <a:txBody>
                    <a:bodyPr/>
                    <a:lstStyle/>
                    <a:p>
                      <a:r>
                        <a:rPr lang="tr-TR" dirty="0" smtClean="0"/>
                        <a:t>Bir nesne, bir nesne türünün örneğiyse true değerini döndürür.</a:t>
                      </a:r>
                      <a:endParaRPr lang="en-US" dirty="0"/>
                    </a:p>
                  </a:txBody>
                  <a:tcPr anchor="ctr"/>
                </a:tc>
                <a:extLst>
                  <a:ext uri="{0D108BD9-81ED-4DB2-BD59-A6C34878D82A}">
                    <a16:rowId xmlns="" xmlns:a16="http://schemas.microsoft.com/office/drawing/2014/main" val="10002"/>
                  </a:ext>
                </a:extLst>
              </a:tr>
            </a:tbl>
          </a:graphicData>
        </a:graphic>
      </p:graphicFrame>
      <p:sp>
        <p:nvSpPr>
          <p:cNvPr id="6" name="5 Metin kutusu"/>
          <p:cNvSpPr txBox="1"/>
          <p:nvPr/>
        </p:nvSpPr>
        <p:spPr>
          <a:xfrm>
            <a:off x="1093752" y="3143248"/>
            <a:ext cx="9286940" cy="861774"/>
          </a:xfrm>
          <a:prstGeom prst="rect">
            <a:avLst/>
          </a:prstGeom>
          <a:noFill/>
        </p:spPr>
        <p:txBody>
          <a:bodyPr wrap="square" rtlCol="0">
            <a:spAutoFit/>
          </a:bodyPr>
          <a:lstStyle/>
          <a:p>
            <a:r>
              <a:rPr lang="tr-TR" sz="3200" dirty="0" smtClean="0"/>
              <a:t>JavaScript Type Operators</a:t>
            </a:r>
          </a:p>
          <a:p>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142852"/>
            <a:ext cx="5657856" cy="619108"/>
          </a:xfrm>
        </p:spPr>
        <p:txBody>
          <a:bodyPr/>
          <a:lstStyle/>
          <a:p>
            <a:r>
              <a:rPr lang="tr-TR" dirty="0" smtClean="0"/>
              <a:t>JavaScript Arithmetic</a:t>
            </a:r>
            <a:endParaRPr lang="tr-TR" dirty="0"/>
          </a:p>
        </p:txBody>
      </p:sp>
      <p:graphicFrame>
        <p:nvGraphicFramePr>
          <p:cNvPr id="4" name="3 İçerik Yer Tutucusu"/>
          <p:cNvGraphicFramePr>
            <a:graphicFrameLocks/>
          </p:cNvGraphicFramePr>
          <p:nvPr/>
        </p:nvGraphicFramePr>
        <p:xfrm>
          <a:off x="1022314" y="1428736"/>
          <a:ext cx="9715568" cy="3857656"/>
        </p:xfrm>
        <a:graphic>
          <a:graphicData uri="http://schemas.openxmlformats.org/drawingml/2006/table">
            <a:tbl>
              <a:tblPr firstRow="1" bandRow="1">
                <a:tableStyleId>{68D230F3-CF80-4859-8CE7-A43EE81993B5}</a:tableStyleId>
              </a:tblPr>
              <a:tblGrid>
                <a:gridCol w="1275168">
                  <a:extLst>
                    <a:ext uri="{9D8B030D-6E8A-4147-A177-3AD203B41FA5}">
                      <a16:colId xmlns="" xmlns:a16="http://schemas.microsoft.com/office/drawing/2014/main" val="20000"/>
                    </a:ext>
                  </a:extLst>
                </a:gridCol>
                <a:gridCol w="8440400">
                  <a:extLst>
                    <a:ext uri="{9D8B030D-6E8A-4147-A177-3AD203B41FA5}">
                      <a16:colId xmlns="" xmlns:a16="http://schemas.microsoft.com/office/drawing/2014/main" val="20001"/>
                    </a:ext>
                  </a:extLst>
                </a:gridCol>
              </a:tblGrid>
              <a:tr h="482207">
                <a:tc>
                  <a:txBody>
                    <a:bodyPr/>
                    <a:lstStyle/>
                    <a:p>
                      <a:r>
                        <a:rPr lang="tr-TR" b="0" dirty="0"/>
                        <a:t>Operator</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482207">
                <a:tc>
                  <a:txBody>
                    <a:bodyPr/>
                    <a:lstStyle/>
                    <a:p>
                      <a:r>
                        <a:rPr lang="tr-TR" dirty="0"/>
                        <a:t>+</a:t>
                      </a:r>
                    </a:p>
                  </a:txBody>
                  <a:tcPr anchor="ctr"/>
                </a:tc>
                <a:tc>
                  <a:txBody>
                    <a:bodyPr/>
                    <a:lstStyle/>
                    <a:p>
                      <a:r>
                        <a:rPr lang="tr-TR" dirty="0" smtClean="0"/>
                        <a:t>Addition (Ekleme)</a:t>
                      </a:r>
                      <a:endParaRPr lang="tr-TR" dirty="0"/>
                    </a:p>
                  </a:txBody>
                  <a:tcPr anchor="ctr"/>
                </a:tc>
                <a:extLst>
                  <a:ext uri="{0D108BD9-81ED-4DB2-BD59-A6C34878D82A}">
                    <a16:rowId xmlns="" xmlns:a16="http://schemas.microsoft.com/office/drawing/2014/main" val="10001"/>
                  </a:ext>
                </a:extLst>
              </a:tr>
              <a:tr h="482207">
                <a:tc>
                  <a:txBody>
                    <a:bodyPr/>
                    <a:lstStyle/>
                    <a:p>
                      <a:r>
                        <a:rPr lang="tr-TR" dirty="0"/>
                        <a:t>-</a:t>
                      </a:r>
                    </a:p>
                  </a:txBody>
                  <a:tcPr anchor="ctr"/>
                </a:tc>
                <a:tc>
                  <a:txBody>
                    <a:bodyPr/>
                    <a:lstStyle/>
                    <a:p>
                      <a:r>
                        <a:rPr lang="tr-TR" dirty="0" smtClean="0"/>
                        <a:t>Subtraction (Çıkarma)</a:t>
                      </a:r>
                      <a:endParaRPr lang="tr-TR" dirty="0"/>
                    </a:p>
                  </a:txBody>
                  <a:tcPr anchor="ctr"/>
                </a:tc>
                <a:extLst>
                  <a:ext uri="{0D108BD9-81ED-4DB2-BD59-A6C34878D82A}">
                    <a16:rowId xmlns="" xmlns:a16="http://schemas.microsoft.com/office/drawing/2014/main" val="10002"/>
                  </a:ext>
                </a:extLst>
              </a:tr>
              <a:tr h="482207">
                <a:tc>
                  <a:txBody>
                    <a:bodyPr/>
                    <a:lstStyle/>
                    <a:p>
                      <a:r>
                        <a:rPr lang="tr-TR" dirty="0"/>
                        <a:t>*</a:t>
                      </a:r>
                    </a:p>
                  </a:txBody>
                  <a:tcPr anchor="ctr"/>
                </a:tc>
                <a:tc>
                  <a:txBody>
                    <a:bodyPr/>
                    <a:lstStyle/>
                    <a:p>
                      <a:r>
                        <a:rPr lang="tr-TR" dirty="0" smtClean="0"/>
                        <a:t>Multiplication (Çarpma İşlemi)</a:t>
                      </a:r>
                      <a:endParaRPr lang="tr-TR" dirty="0"/>
                    </a:p>
                  </a:txBody>
                  <a:tcPr anchor="ctr"/>
                </a:tc>
                <a:extLst>
                  <a:ext uri="{0D108BD9-81ED-4DB2-BD59-A6C34878D82A}">
                    <a16:rowId xmlns="" xmlns:a16="http://schemas.microsoft.com/office/drawing/2014/main" val="10003"/>
                  </a:ext>
                </a:extLst>
              </a:tr>
              <a:tr h="482207">
                <a:tc>
                  <a:txBody>
                    <a:bodyPr/>
                    <a:lstStyle/>
                    <a:p>
                      <a:r>
                        <a:rPr lang="tr-TR" dirty="0"/>
                        <a:t>/</a:t>
                      </a:r>
                    </a:p>
                  </a:txBody>
                  <a:tcPr anchor="ctr"/>
                </a:tc>
                <a:tc>
                  <a:txBody>
                    <a:bodyPr/>
                    <a:lstStyle/>
                    <a:p>
                      <a:r>
                        <a:rPr lang="tr-TR" dirty="0" smtClean="0"/>
                        <a:t>Division (Bölme işlemi)</a:t>
                      </a:r>
                      <a:endParaRPr lang="tr-TR" dirty="0"/>
                    </a:p>
                  </a:txBody>
                  <a:tcPr anchor="ctr"/>
                </a:tc>
                <a:extLst>
                  <a:ext uri="{0D108BD9-81ED-4DB2-BD59-A6C34878D82A}">
                    <a16:rowId xmlns="" xmlns:a16="http://schemas.microsoft.com/office/drawing/2014/main" val="10004"/>
                  </a:ext>
                </a:extLst>
              </a:tr>
              <a:tr h="482207">
                <a:tc>
                  <a:txBody>
                    <a:bodyPr/>
                    <a:lstStyle/>
                    <a:p>
                      <a:r>
                        <a:rPr lang="tr-TR" dirty="0"/>
                        <a:t>%</a:t>
                      </a:r>
                    </a:p>
                  </a:txBody>
                  <a:tcPr anchor="ctr"/>
                </a:tc>
                <a:tc>
                  <a:txBody>
                    <a:bodyPr/>
                    <a:lstStyle/>
                    <a:p>
                      <a:r>
                        <a:rPr lang="tr-TR" dirty="0" smtClean="0"/>
                        <a:t>Modulus (Modül)</a:t>
                      </a:r>
                      <a:endParaRPr lang="tr-TR" dirty="0"/>
                    </a:p>
                  </a:txBody>
                  <a:tcPr anchor="ctr"/>
                </a:tc>
                <a:extLst>
                  <a:ext uri="{0D108BD9-81ED-4DB2-BD59-A6C34878D82A}">
                    <a16:rowId xmlns="" xmlns:a16="http://schemas.microsoft.com/office/drawing/2014/main" val="10005"/>
                  </a:ext>
                </a:extLst>
              </a:tr>
              <a:tr h="482207">
                <a:tc>
                  <a:txBody>
                    <a:bodyPr/>
                    <a:lstStyle/>
                    <a:p>
                      <a:r>
                        <a:rPr lang="tr-TR" dirty="0"/>
                        <a:t>++</a:t>
                      </a:r>
                    </a:p>
                  </a:txBody>
                  <a:tcPr anchor="ctr"/>
                </a:tc>
                <a:tc>
                  <a:txBody>
                    <a:bodyPr/>
                    <a:lstStyle/>
                    <a:p>
                      <a:r>
                        <a:rPr lang="tr-TR" dirty="0" smtClean="0"/>
                        <a:t>Increment (Artırma)</a:t>
                      </a:r>
                      <a:endParaRPr lang="tr-TR" dirty="0"/>
                    </a:p>
                  </a:txBody>
                  <a:tcPr anchor="ctr"/>
                </a:tc>
                <a:extLst>
                  <a:ext uri="{0D108BD9-81ED-4DB2-BD59-A6C34878D82A}">
                    <a16:rowId xmlns="" xmlns:a16="http://schemas.microsoft.com/office/drawing/2014/main" val="10006"/>
                  </a:ext>
                </a:extLst>
              </a:tr>
              <a:tr h="482207">
                <a:tc>
                  <a:txBody>
                    <a:bodyPr/>
                    <a:lstStyle/>
                    <a:p>
                      <a:r>
                        <a:rPr lang="tr-TR" dirty="0"/>
                        <a:t>--</a:t>
                      </a:r>
                    </a:p>
                  </a:txBody>
                  <a:tcPr anchor="ctr"/>
                </a:tc>
                <a:tc>
                  <a:txBody>
                    <a:bodyPr/>
                    <a:lstStyle/>
                    <a:p>
                      <a:r>
                        <a:rPr lang="tr-TR" dirty="0" smtClean="0"/>
                        <a:t>Decrement (Azaltma)</a:t>
                      </a:r>
                      <a:endParaRPr lang="tr-TR" dirty="0"/>
                    </a:p>
                  </a:txBody>
                  <a:tcPr anchor="ctr"/>
                </a:tc>
                <a:extLst>
                  <a:ext uri="{0D108BD9-81ED-4DB2-BD59-A6C34878D82A}">
                    <a16:rowId xmlns=""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9601200" cy="690546"/>
          </a:xfrm>
        </p:spPr>
        <p:txBody>
          <a:bodyPr/>
          <a:lstStyle/>
          <a:p>
            <a:r>
              <a:rPr lang="tr-TR" dirty="0" smtClean="0"/>
              <a:t>Operator Precedence</a:t>
            </a:r>
            <a:endParaRPr lang="tr-TR" dirty="0"/>
          </a:p>
        </p:txBody>
      </p:sp>
      <p:sp>
        <p:nvSpPr>
          <p:cNvPr id="3" name="2 İçerik Yer Tutucusu"/>
          <p:cNvSpPr>
            <a:spLocks noGrp="1"/>
          </p:cNvSpPr>
          <p:nvPr>
            <p:ph idx="1"/>
          </p:nvPr>
        </p:nvSpPr>
        <p:spPr>
          <a:xfrm>
            <a:off x="379372" y="1142984"/>
            <a:ext cx="11430080" cy="5500726"/>
          </a:xfrm>
        </p:spPr>
        <p:txBody>
          <a:bodyPr/>
          <a:lstStyle/>
          <a:p>
            <a:r>
              <a:rPr lang="tr-TR" dirty="0" smtClean="0"/>
              <a:t>Geleneksel okul matematiğinde olduğu gibi, önce çarpma yapılır</a:t>
            </a:r>
          </a:p>
          <a:p>
            <a:r>
              <a:rPr lang="tr-TR" dirty="0" smtClean="0"/>
              <a:t>Çarpma (*) ve bölme (/), toplama (+) ve çıkarmadan (-) daha yüksek önceliğe sahiptir</a:t>
            </a:r>
          </a:p>
          <a:p>
            <a:r>
              <a:rPr lang="tr-TR" dirty="0" smtClean="0"/>
              <a:t>Ve (okul matematiğinde olduğu gibi) öncelik parantez kullanılarak değiştirilebilir</a:t>
            </a:r>
          </a:p>
          <a:p>
            <a:r>
              <a:rPr lang="tr-TR" dirty="0" smtClean="0"/>
              <a:t>Parantez kullanıldığında, parantez içindeki işlemler önce hesaplanır.</a:t>
            </a:r>
          </a:p>
          <a:p>
            <a:r>
              <a:rPr lang="tr-TR" dirty="0" smtClean="0"/>
              <a:t>Birçok işlem aynı önceliğe sahip (ekleme ve çıkarma gibi) olduğunda, bunlar soldan sağa doğru hesaplanır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142852"/>
            <a:ext cx="8301062" cy="690546"/>
          </a:xfrm>
        </p:spPr>
        <p:txBody>
          <a:bodyPr>
            <a:normAutofit/>
          </a:bodyPr>
          <a:lstStyle/>
          <a:p>
            <a:r>
              <a:rPr lang="tr-TR" dirty="0" smtClean="0"/>
              <a:t>JavaScript Data Types</a:t>
            </a:r>
            <a:endParaRPr lang="tr-TR" dirty="0"/>
          </a:p>
        </p:txBody>
      </p:sp>
      <p:sp>
        <p:nvSpPr>
          <p:cNvPr id="3" name="2 İçerik Yer Tutucusu"/>
          <p:cNvSpPr>
            <a:spLocks noGrp="1"/>
          </p:cNvSpPr>
          <p:nvPr>
            <p:ph idx="1"/>
          </p:nvPr>
        </p:nvSpPr>
        <p:spPr>
          <a:xfrm>
            <a:off x="307934" y="1000108"/>
            <a:ext cx="11644394" cy="5572164"/>
          </a:xfrm>
        </p:spPr>
        <p:txBody>
          <a:bodyPr/>
          <a:lstStyle/>
          <a:p>
            <a:r>
              <a:rPr lang="tr-TR" dirty="0" smtClean="0"/>
              <a:t>JavaScript değişkenleri birçok veri türünü barındırabilir: sayılar, stringler, nesneler ve daha fazlası..</a:t>
            </a:r>
          </a:p>
          <a:p>
            <a:r>
              <a:rPr lang="tr-TR" dirty="0" smtClean="0"/>
              <a:t>Programlamada, veri türleri önemli bir kavramdır. Çünkü değişkenler üzerinde çalışabilmek için, tür hakkında bir şeyler bilmek zorundasınız.</a:t>
            </a:r>
          </a:p>
          <a:p>
            <a:r>
              <a:rPr lang="tr-TR" dirty="0" smtClean="0"/>
              <a:t>Veri türleri olmadan, bir bilgisayar ne yapacağını anlayamaz</a:t>
            </a:r>
          </a:p>
          <a:p>
            <a:r>
              <a:rPr lang="tr-TR" dirty="0" smtClean="0"/>
              <a:t>JavaScript, ifadeleri soldan sağa doğru değerlendirir.</a:t>
            </a:r>
          </a:p>
          <a:p>
            <a:r>
              <a:rPr lang="tr-TR" dirty="0" smtClean="0"/>
              <a:t>JavaScript türleri dinamiktir</a:t>
            </a:r>
          </a:p>
          <a:p>
            <a:pPr marL="457200" indent="-457200">
              <a:buFont typeface="+mj-lt"/>
              <a:buAutoNum type="arabicPeriod"/>
            </a:pPr>
            <a:r>
              <a:rPr lang="tr-TR" dirty="0" smtClean="0"/>
              <a:t>String veri türü:</a:t>
            </a:r>
          </a:p>
          <a:p>
            <a:pPr marL="822960" lvl="1" indent="-457200"/>
            <a:r>
              <a:rPr lang="tr-TR" dirty="0" smtClean="0"/>
              <a:t>Bir string (veya bir metin dizesi), “</a:t>
            </a:r>
            <a:r>
              <a:rPr lang="tr-TR" dirty="0" err="1" smtClean="0"/>
              <a:t>Javascript</a:t>
            </a:r>
            <a:r>
              <a:rPr lang="tr-TR" dirty="0" smtClean="0"/>
              <a:t>" gibi bir dizi karakterdir</a:t>
            </a:r>
          </a:p>
          <a:p>
            <a:pPr marL="822960" lvl="1" indent="-457200"/>
            <a:r>
              <a:rPr lang="tr-TR" dirty="0" smtClean="0"/>
              <a:t>Stringler tırnak ile yazılır. Tek veya çift tırnak işaretleri kullanabilirsiniz</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79372" y="142852"/>
            <a:ext cx="8301062" cy="1143000"/>
          </a:xfrm>
        </p:spPr>
        <p:txBody>
          <a:bodyPr/>
          <a:lstStyle/>
          <a:p>
            <a:r>
              <a:rPr lang="tr-TR" dirty="0" smtClean="0"/>
              <a:t>Neden JavaScript'i Öğrenmeliyiz?</a:t>
            </a:r>
            <a:endParaRPr lang="tr-TR" dirty="0"/>
          </a:p>
        </p:txBody>
      </p:sp>
      <p:sp>
        <p:nvSpPr>
          <p:cNvPr id="3" name="2 İçerik Yer Tutucusu"/>
          <p:cNvSpPr>
            <a:spLocks noGrp="1"/>
          </p:cNvSpPr>
          <p:nvPr>
            <p:ph idx="1"/>
          </p:nvPr>
        </p:nvSpPr>
        <p:spPr>
          <a:xfrm>
            <a:off x="450810" y="1828800"/>
            <a:ext cx="11215766" cy="4529158"/>
          </a:xfrm>
        </p:spPr>
        <p:txBody>
          <a:bodyPr/>
          <a:lstStyle/>
          <a:p>
            <a:r>
              <a:rPr lang="tr-TR" dirty="0" smtClean="0"/>
              <a:t>Çünkü JavaScript, tüm web geliştiricilerinin öğrenmesi gereken 3 dilden biridir</a:t>
            </a:r>
          </a:p>
          <a:p>
            <a:pPr>
              <a:buNone/>
            </a:pPr>
            <a:r>
              <a:rPr lang="tr-TR" dirty="0" smtClean="0"/>
              <a:t>       1. Web sayfalarının içeriğini tanımlamak için HTML</a:t>
            </a:r>
            <a:br>
              <a:rPr lang="tr-TR" dirty="0" smtClean="0"/>
            </a:br>
            <a:r>
              <a:rPr lang="tr-TR" dirty="0" smtClean="0"/>
              <a:t/>
            </a:r>
            <a:br>
              <a:rPr lang="tr-TR" dirty="0" smtClean="0"/>
            </a:br>
            <a:r>
              <a:rPr lang="tr-TR" dirty="0" smtClean="0"/>
              <a:t>    2. Web sayfalarının düzenini belirlemek için CSS</a:t>
            </a:r>
            <a:br>
              <a:rPr lang="tr-TR" dirty="0" smtClean="0"/>
            </a:br>
            <a:r>
              <a:rPr lang="tr-TR" dirty="0" smtClean="0"/>
              <a:t/>
            </a:r>
            <a:br>
              <a:rPr lang="tr-TR" dirty="0" smtClean="0"/>
            </a:br>
            <a:r>
              <a:rPr lang="tr-TR" dirty="0" smtClean="0"/>
              <a:t>    3. Web sayfalarının davranışını programlamak için JavaScript</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142852"/>
            <a:ext cx="8301062" cy="690546"/>
          </a:xfrm>
        </p:spPr>
        <p:txBody>
          <a:bodyPr>
            <a:normAutofit/>
          </a:bodyPr>
          <a:lstStyle/>
          <a:p>
            <a:r>
              <a:rPr lang="tr-TR" dirty="0" smtClean="0"/>
              <a:t>JavaScript Data Types</a:t>
            </a:r>
            <a:endParaRPr lang="tr-TR" dirty="0"/>
          </a:p>
        </p:txBody>
      </p:sp>
      <p:sp>
        <p:nvSpPr>
          <p:cNvPr id="3" name="2 İçerik Yer Tutucusu"/>
          <p:cNvSpPr>
            <a:spLocks noGrp="1"/>
          </p:cNvSpPr>
          <p:nvPr>
            <p:ph idx="1"/>
          </p:nvPr>
        </p:nvSpPr>
        <p:spPr>
          <a:xfrm>
            <a:off x="307934" y="1000108"/>
            <a:ext cx="11644394" cy="5572164"/>
          </a:xfrm>
        </p:spPr>
        <p:txBody>
          <a:bodyPr>
            <a:normAutofit lnSpcReduction="10000"/>
          </a:bodyPr>
          <a:lstStyle/>
          <a:p>
            <a:pPr marL="457200" indent="-457200">
              <a:buFont typeface="+mj-lt"/>
              <a:buAutoNum type="arabicPeriod" startAt="2"/>
            </a:pPr>
            <a:r>
              <a:rPr lang="tr-TR" dirty="0" smtClean="0"/>
              <a:t>Sayılar için kullanılan veri türleri</a:t>
            </a:r>
          </a:p>
          <a:p>
            <a:pPr marL="822960" lvl="1" indent="-457200"/>
            <a:r>
              <a:rPr lang="tr-TR" dirty="0" smtClean="0"/>
              <a:t>Tam sayılar için kullanılan veri türü number’dır</a:t>
            </a:r>
          </a:p>
          <a:p>
            <a:pPr marL="822960" lvl="1" indent="-457200"/>
            <a:r>
              <a:rPr lang="tr-TR" dirty="0" smtClean="0"/>
              <a:t>Ondalıklı sayılar için veri türü </a:t>
            </a:r>
            <a:r>
              <a:rPr lang="tr-TR" dirty="0"/>
              <a:t>number’dır</a:t>
            </a:r>
          </a:p>
          <a:p>
            <a:pPr marL="822960" lvl="1" indent="-457200"/>
            <a:r>
              <a:rPr lang="tr-TR" dirty="0" smtClean="0"/>
              <a:t>Ekstra büyük veya ekstra küçük sayılar bilimsel (üstel) gösterimle yazılabilir</a:t>
            </a:r>
          </a:p>
          <a:p>
            <a:pPr marL="457200" indent="-457200">
              <a:buFont typeface="+mj-lt"/>
              <a:buAutoNum type="arabicPeriod" startAt="3"/>
            </a:pPr>
            <a:r>
              <a:rPr lang="tr-TR" dirty="0" smtClean="0"/>
              <a:t>JavaScript Booleans veri türü</a:t>
            </a:r>
          </a:p>
          <a:p>
            <a:pPr marL="822960" lvl="1" indent="-457200"/>
            <a:r>
              <a:rPr lang="tr-TR" dirty="0" smtClean="0"/>
              <a:t>Boolean'ların yalnızca iki değeri olabilir: true veya false.</a:t>
            </a:r>
          </a:p>
          <a:p>
            <a:pPr marL="822960" lvl="1" indent="-457200"/>
            <a:r>
              <a:rPr lang="tr-TR" dirty="0" smtClean="0"/>
              <a:t>Boolean'lar sıklıkla koşullu ifadelerde kullanılır.</a:t>
            </a:r>
          </a:p>
          <a:p>
            <a:pPr marL="457200" indent="-457200">
              <a:buFont typeface="+mj-lt"/>
              <a:buAutoNum type="arabicPeriod" startAt="4"/>
            </a:pPr>
            <a:r>
              <a:rPr lang="tr-TR" dirty="0" smtClean="0"/>
              <a:t>JavaScript Array’ler (Diziler)</a:t>
            </a:r>
          </a:p>
          <a:p>
            <a:pPr marL="822960" lvl="1" indent="-457200"/>
            <a:r>
              <a:rPr lang="tr-TR" dirty="0" smtClean="0"/>
              <a:t>JavaScript dizileri köşeli ayraçlarla yazılmıştır.</a:t>
            </a:r>
          </a:p>
          <a:p>
            <a:pPr marL="822960" lvl="1" indent="-457200"/>
            <a:r>
              <a:rPr lang="tr-TR" dirty="0" smtClean="0"/>
              <a:t>Array öğeleri virgüllerle ayrılır.</a:t>
            </a:r>
          </a:p>
          <a:p>
            <a:pPr marL="457200" indent="-457200">
              <a:buFont typeface="+mj-lt"/>
              <a:buAutoNum type="arabicPeriod" startAt="5"/>
            </a:pPr>
            <a:r>
              <a:rPr lang="tr-TR" dirty="0" smtClean="0"/>
              <a:t>JavaScript Objects</a:t>
            </a:r>
          </a:p>
          <a:p>
            <a:pPr marL="822960" lvl="1" indent="-457200"/>
            <a:r>
              <a:rPr lang="tr-TR" dirty="0" smtClean="0"/>
              <a:t>JavaScript nesneleri kıvırcık parantezlerle yazılır.</a:t>
            </a:r>
            <a:br>
              <a:rPr lang="tr-TR" dirty="0" smtClean="0"/>
            </a:br>
            <a:r>
              <a:rPr lang="tr-TR" dirty="0" smtClean="0"/>
              <a:t/>
            </a:r>
            <a:br>
              <a:rPr lang="tr-TR" dirty="0" smtClean="0"/>
            </a:br>
            <a:r>
              <a:rPr lang="tr-TR" dirty="0" smtClean="0"/>
              <a:t>Nesne özellikleri, “isim:değer “ çiftleri olarak virgülle ayrılmış olarak yazılır.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142852"/>
            <a:ext cx="8301062" cy="690546"/>
          </a:xfrm>
        </p:spPr>
        <p:txBody>
          <a:bodyPr>
            <a:normAutofit/>
          </a:bodyPr>
          <a:lstStyle/>
          <a:p>
            <a:r>
              <a:rPr lang="tr-TR" dirty="0" smtClean="0"/>
              <a:t>JavaScript Data Types</a:t>
            </a:r>
            <a:endParaRPr lang="tr-TR" dirty="0"/>
          </a:p>
        </p:txBody>
      </p:sp>
      <p:sp>
        <p:nvSpPr>
          <p:cNvPr id="3" name="2 İçerik Yer Tutucusu"/>
          <p:cNvSpPr>
            <a:spLocks noGrp="1"/>
          </p:cNvSpPr>
          <p:nvPr>
            <p:ph idx="1"/>
          </p:nvPr>
        </p:nvSpPr>
        <p:spPr>
          <a:xfrm>
            <a:off x="307934" y="1000108"/>
            <a:ext cx="11644394" cy="5572164"/>
          </a:xfrm>
        </p:spPr>
        <p:txBody>
          <a:bodyPr>
            <a:normAutofit/>
          </a:bodyPr>
          <a:lstStyle/>
          <a:p>
            <a:pPr marL="457200" indent="-457200"/>
            <a:r>
              <a:rPr lang="tr-TR" dirty="0" smtClean="0"/>
              <a:t>typeof  Operator:</a:t>
            </a:r>
          </a:p>
          <a:p>
            <a:pPr marL="457200" indent="-457200"/>
            <a:r>
              <a:rPr lang="tr-TR" dirty="0" smtClean="0"/>
              <a:t>Bir JavaScript değişkeni türünü bulmak için JavaScript typeof operatörünü kullanabilirsiniz.</a:t>
            </a:r>
          </a:p>
          <a:p>
            <a:pPr marL="457200" indent="-457200"/>
            <a:r>
              <a:rPr lang="tr-TR" dirty="0" smtClean="0"/>
              <a:t>Boş bir değerin, undefined türü ile hiçbir ilgisi yoktur. Boş bir string’in hem değeri hem de türü vardır.</a:t>
            </a:r>
          </a:p>
          <a:p>
            <a:pPr marL="457200" indent="-457200"/>
            <a:r>
              <a:rPr lang="tr-TR" dirty="0" smtClean="0"/>
              <a:t>JavaScript'te null "hiçbir şey“dir. </a:t>
            </a:r>
          </a:p>
          <a:p>
            <a:pPr marL="457200" indent="-457200"/>
            <a:r>
              <a:rPr lang="tr-TR" dirty="0" err="1" smtClean="0"/>
              <a:t>JavaScript'te</a:t>
            </a:r>
            <a:r>
              <a:rPr lang="tr-TR" dirty="0" smtClean="0"/>
              <a:t> null veri türü bir nesnedir.</a:t>
            </a:r>
          </a:p>
          <a:p>
            <a:pPr marL="457200" indent="-457200"/>
            <a:r>
              <a:rPr lang="tr-TR" dirty="0" smtClean="0"/>
              <a:t>Nesneyi null değerine ayarlayarak bir nesneyi boşaltabilirsiniz</a:t>
            </a:r>
          </a:p>
          <a:p>
            <a:pPr marL="457200" indent="-457200"/>
            <a:r>
              <a:rPr lang="tr-TR" dirty="0" smtClean="0"/>
              <a:t>Bir nesneyi tanımsız olarak ayarlayarak da bir nesneyi boşaltabilirsiniz</a:t>
            </a:r>
          </a:p>
          <a:p>
            <a:pPr marL="457200" indent="-457200"/>
            <a:r>
              <a:rPr lang="tr-TR" dirty="0" smtClean="0"/>
              <a:t>Özet olarak, undefined ve null değer olarak eşit, ancak türleri  farklıdır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22248" y="428604"/>
            <a:ext cx="9601200" cy="690546"/>
          </a:xfrm>
        </p:spPr>
        <p:txBody>
          <a:bodyPr/>
          <a:lstStyle/>
          <a:p>
            <a:r>
              <a:rPr lang="tr-TR" dirty="0" smtClean="0"/>
              <a:t>JavaScript Data Types</a:t>
            </a:r>
            <a:endParaRPr lang="tr-TR" dirty="0"/>
          </a:p>
        </p:txBody>
      </p:sp>
      <p:sp>
        <p:nvSpPr>
          <p:cNvPr id="3" name="2 İçerik Yer Tutucusu"/>
          <p:cNvSpPr>
            <a:spLocks noGrp="1"/>
          </p:cNvSpPr>
          <p:nvPr>
            <p:ph idx="1"/>
          </p:nvPr>
        </p:nvSpPr>
        <p:spPr>
          <a:xfrm>
            <a:off x="450810" y="1828800"/>
            <a:ext cx="11287204" cy="4743472"/>
          </a:xfrm>
        </p:spPr>
        <p:txBody>
          <a:bodyPr>
            <a:normAutofit lnSpcReduction="10000"/>
          </a:bodyPr>
          <a:lstStyle/>
          <a:p>
            <a:r>
              <a:rPr lang="tr-TR" dirty="0" smtClean="0"/>
              <a:t>Primitive Data:</a:t>
            </a:r>
          </a:p>
          <a:p>
            <a:pPr lvl="1"/>
            <a:r>
              <a:rPr lang="tr-TR" dirty="0" smtClean="0"/>
              <a:t>İlkel bir veri değeri, ek özellik ve yöntemleri olmayan tek bir basit veri değeridir.</a:t>
            </a:r>
          </a:p>
          <a:p>
            <a:pPr lvl="1"/>
            <a:r>
              <a:rPr lang="tr-TR" dirty="0" smtClean="0"/>
              <a:t>Operatör türü şu ilkel türlerden birini döndürebilir:</a:t>
            </a:r>
          </a:p>
          <a:p>
            <a:pPr lvl="2"/>
            <a:r>
              <a:rPr lang="tr-TR" dirty="0" smtClean="0"/>
              <a:t>String</a:t>
            </a:r>
          </a:p>
          <a:p>
            <a:pPr lvl="2"/>
            <a:r>
              <a:rPr lang="tr-TR" dirty="0" smtClean="0"/>
              <a:t>Number</a:t>
            </a:r>
          </a:p>
          <a:p>
            <a:pPr lvl="2"/>
            <a:r>
              <a:rPr lang="tr-TR" dirty="0" smtClean="0"/>
              <a:t>Boolean</a:t>
            </a:r>
          </a:p>
          <a:p>
            <a:pPr lvl="2"/>
            <a:r>
              <a:rPr lang="tr-TR" dirty="0" smtClean="0"/>
              <a:t>Undefined</a:t>
            </a:r>
          </a:p>
          <a:p>
            <a:r>
              <a:rPr lang="tr-TR" dirty="0" smtClean="0"/>
              <a:t>Complex Data:</a:t>
            </a:r>
          </a:p>
          <a:p>
            <a:pPr lvl="1"/>
            <a:r>
              <a:rPr lang="tr-TR" dirty="0" smtClean="0"/>
              <a:t>Operatör türü, iki karmaşık türden birini döndürebilir:</a:t>
            </a:r>
          </a:p>
          <a:p>
            <a:pPr lvl="2"/>
            <a:r>
              <a:rPr lang="tr-TR" dirty="0" smtClean="0"/>
              <a:t>Fonksiyon</a:t>
            </a:r>
          </a:p>
          <a:p>
            <a:pPr lvl="2"/>
            <a:r>
              <a:rPr lang="tr-TR" dirty="0" smtClean="0"/>
              <a:t>Nesne</a:t>
            </a:r>
          </a:p>
          <a:p>
            <a:pPr lvl="1"/>
            <a:r>
              <a:rPr lang="tr-TR" dirty="0" smtClean="0"/>
              <a:t>Typeof  operatörü, her ikisi için </a:t>
            </a:r>
            <a:r>
              <a:rPr lang="tr-TR" dirty="0" err="1" smtClean="0"/>
              <a:t>object</a:t>
            </a:r>
            <a:r>
              <a:rPr lang="tr-TR" dirty="0" smtClean="0"/>
              <a:t>, </a:t>
            </a:r>
            <a:r>
              <a:rPr lang="tr-TR" dirty="0" err="1" smtClean="0"/>
              <a:t>array</a:t>
            </a:r>
            <a:r>
              <a:rPr lang="tr-TR" dirty="0" smtClean="0"/>
              <a:t> ve null için </a:t>
            </a:r>
            <a:r>
              <a:rPr lang="tr-TR" dirty="0" err="1" smtClean="0"/>
              <a:t>object</a:t>
            </a:r>
            <a:r>
              <a:rPr lang="tr-TR" dirty="0" smtClean="0"/>
              <a:t> döndürür.</a:t>
            </a:r>
          </a:p>
          <a:p>
            <a:pPr lvl="1"/>
            <a:r>
              <a:rPr lang="tr-TR" dirty="0" smtClean="0"/>
              <a:t>Operatör, fonksiyonlar için </a:t>
            </a:r>
            <a:r>
              <a:rPr lang="tr-TR" dirty="0" err="1" smtClean="0"/>
              <a:t>object</a:t>
            </a:r>
            <a:r>
              <a:rPr lang="tr-TR" dirty="0" smtClean="0"/>
              <a:t> döndürmez.</a:t>
            </a:r>
          </a:p>
          <a:p>
            <a:endParaRPr lang="tr-TR" dirty="0" smtClean="0"/>
          </a:p>
          <a:p>
            <a:pPr lvl="1"/>
            <a:endParaRPr lang="tr-TR" dirty="0" smtClean="0"/>
          </a:p>
          <a:p>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619108"/>
          </a:xfrm>
        </p:spPr>
        <p:txBody>
          <a:bodyPr/>
          <a:lstStyle/>
          <a:p>
            <a:r>
              <a:rPr lang="tr-TR" dirty="0" smtClean="0"/>
              <a:t>JavaScript Functions</a:t>
            </a:r>
            <a:endParaRPr lang="tr-TR" dirty="0"/>
          </a:p>
        </p:txBody>
      </p:sp>
      <p:sp>
        <p:nvSpPr>
          <p:cNvPr id="3" name="2 İçerik Yer Tutucusu"/>
          <p:cNvSpPr>
            <a:spLocks noGrp="1"/>
          </p:cNvSpPr>
          <p:nvPr>
            <p:ph idx="1"/>
          </p:nvPr>
        </p:nvSpPr>
        <p:spPr>
          <a:xfrm>
            <a:off x="307934" y="1000108"/>
            <a:ext cx="11572956" cy="5643602"/>
          </a:xfrm>
        </p:spPr>
        <p:txBody>
          <a:bodyPr/>
          <a:lstStyle/>
          <a:p>
            <a:r>
              <a:rPr lang="tr-TR" dirty="0" smtClean="0"/>
              <a:t>JavaScript fonksiyonu, belirli bir görevi gerçekleştirmek için tasarlanmış bir kod bloğudur.</a:t>
            </a:r>
          </a:p>
          <a:p>
            <a:r>
              <a:rPr lang="tr-TR" dirty="0" smtClean="0"/>
              <a:t>Bir JavaScript fonksiyonu "bir şey" çağırdığında yürütülür. Yani çağırılmadan çalışmazlar.</a:t>
            </a:r>
          </a:p>
          <a:p>
            <a:r>
              <a:rPr lang="tr-TR" dirty="0" smtClean="0"/>
              <a:t>Bir JavaScript işlevi function anahtar sözcüğüyle, ardından bir parantez () ile sonlanan bir adla tanımlanır.</a:t>
            </a:r>
          </a:p>
          <a:p>
            <a:r>
              <a:rPr lang="tr-TR" dirty="0" smtClean="0"/>
              <a:t>Fonksiyon isimleri harf, rakam, alt çizgi ve dolar işaretleri içerebilir (değişkenlerle aynı kurallar).</a:t>
            </a:r>
          </a:p>
          <a:p>
            <a:r>
              <a:rPr lang="tr-TR" dirty="0" smtClean="0"/>
              <a:t>Parantezler, virgüllerle ayrılmış parametre adlarını içerebilir</a:t>
            </a:r>
            <a:br>
              <a:rPr lang="tr-TR" dirty="0" smtClean="0"/>
            </a:br>
            <a:r>
              <a:rPr lang="tr-TR" dirty="0" smtClean="0"/>
              <a:t>(parametre1, parametre2, ...)</a:t>
            </a:r>
          </a:p>
          <a:p>
            <a:r>
              <a:rPr lang="tr-TR" dirty="0" smtClean="0"/>
              <a:t>Fonksiyon tarafından yürütülecek kod süslü parantez içine yerleştirilir: {}</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65058" y="214290"/>
            <a:ext cx="5643602" cy="690546"/>
          </a:xfrm>
        </p:spPr>
        <p:txBody>
          <a:bodyPr/>
          <a:lstStyle/>
          <a:p>
            <a:r>
              <a:rPr lang="tr-TR" dirty="0" smtClean="0"/>
              <a:t>JavaScript Functions</a:t>
            </a:r>
            <a:endParaRPr lang="tr-TR" dirty="0"/>
          </a:p>
        </p:txBody>
      </p:sp>
      <p:sp>
        <p:nvSpPr>
          <p:cNvPr id="3" name="2 İçerik Yer Tutucusu"/>
          <p:cNvSpPr>
            <a:spLocks noGrp="1"/>
          </p:cNvSpPr>
          <p:nvPr>
            <p:ph idx="1"/>
          </p:nvPr>
        </p:nvSpPr>
        <p:spPr>
          <a:xfrm>
            <a:off x="236496" y="1142984"/>
            <a:ext cx="11572956" cy="5429288"/>
          </a:xfrm>
        </p:spPr>
        <p:txBody>
          <a:bodyPr/>
          <a:lstStyle/>
          <a:p>
            <a:r>
              <a:rPr lang="en-US" dirty="0" smtClean="0"/>
              <a:t>function </a:t>
            </a:r>
            <a:r>
              <a:rPr lang="en-US" i="1" dirty="0" smtClean="0"/>
              <a:t>name</a:t>
            </a:r>
            <a:r>
              <a:rPr lang="en-US" dirty="0" smtClean="0"/>
              <a:t>(</a:t>
            </a:r>
            <a:r>
              <a:rPr lang="en-US" i="1" dirty="0" smtClean="0"/>
              <a:t>parameter1, parameter2, parameter3</a:t>
            </a:r>
            <a:r>
              <a:rPr lang="en-US" dirty="0" smtClean="0"/>
              <a:t>) {</a:t>
            </a:r>
            <a:br>
              <a:rPr lang="en-US" dirty="0" smtClean="0"/>
            </a:br>
            <a:r>
              <a:rPr lang="en-US" dirty="0" smtClean="0"/>
              <a:t>    </a:t>
            </a:r>
            <a:r>
              <a:rPr lang="en-US" i="1" dirty="0" smtClean="0"/>
              <a:t>code to be executed</a:t>
            </a:r>
            <a:r>
              <a:rPr lang="en-US" dirty="0" smtClean="0"/>
              <a:t/>
            </a:r>
            <a:br>
              <a:rPr lang="en-US" dirty="0" smtClean="0"/>
            </a:br>
            <a:r>
              <a:rPr lang="en-US" dirty="0" smtClean="0"/>
              <a:t>}</a:t>
            </a:r>
            <a:endParaRPr lang="tr-TR" dirty="0" smtClean="0"/>
          </a:p>
          <a:p>
            <a:r>
              <a:rPr lang="tr-TR" dirty="0" smtClean="0"/>
              <a:t>Fonksiyon parametreleri, fonksiyon tanımında listelenen isimlerdir.</a:t>
            </a:r>
          </a:p>
          <a:p>
            <a:r>
              <a:rPr lang="tr-TR" dirty="0" smtClean="0"/>
              <a:t>Fonksiyonun içindeki kod, "bir şey" fonksiyonu çağırdığında yürütülür:</a:t>
            </a:r>
          </a:p>
          <a:p>
            <a:pPr lvl="1"/>
            <a:r>
              <a:rPr lang="tr-TR" dirty="0" smtClean="0"/>
              <a:t>Bir olay meydana geldiğinde (kullanıcı bir düğmeyi tıklattığında)</a:t>
            </a:r>
          </a:p>
          <a:p>
            <a:pPr lvl="1"/>
            <a:r>
              <a:rPr lang="tr-TR" dirty="0" smtClean="0"/>
              <a:t>JavaScript kodundan çağrıldığında (çağrıldığında)</a:t>
            </a:r>
          </a:p>
          <a:p>
            <a:pPr lvl="1"/>
            <a:r>
              <a:rPr lang="tr-TR" dirty="0" smtClean="0"/>
              <a:t>Otomatik olarak (kendiliğinden çağrılır)</a:t>
            </a:r>
          </a:p>
          <a:p>
            <a:r>
              <a:rPr lang="tr-TR" dirty="0" smtClean="0"/>
              <a:t>JavaScript bir return deyimine eriştiğinde, fonksiyonun çalışması durdurulur.</a:t>
            </a:r>
          </a:p>
          <a:p>
            <a:r>
              <a:rPr lang="tr-TR" sz="2800" dirty="0" smtClean="0"/>
              <a:t>Niçin Fonksiyon Kullanalım?</a:t>
            </a:r>
          </a:p>
          <a:p>
            <a:pPr lvl="1"/>
            <a:r>
              <a:rPr lang="tr-TR" dirty="0" smtClean="0"/>
              <a:t>Kodu tekrar kullanabilirsiniz: Kodu bir kez tanımlayın ve defalarca kullanın.</a:t>
            </a:r>
          </a:p>
          <a:p>
            <a:pPr lvl="1"/>
            <a:r>
              <a:rPr lang="tr-TR" dirty="0" smtClean="0"/>
              <a:t>Aynı kodu farklı argümanlarla defalarca kullanabilir, farklı sonuçlar elde edebilirsiniz.</a:t>
            </a:r>
          </a:p>
          <a:p>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65058" y="214290"/>
            <a:ext cx="5143536" cy="619108"/>
          </a:xfrm>
        </p:spPr>
        <p:txBody>
          <a:bodyPr/>
          <a:lstStyle/>
          <a:p>
            <a:r>
              <a:rPr lang="tr-TR" dirty="0" smtClean="0"/>
              <a:t>JavaScript Objects</a:t>
            </a:r>
            <a:endParaRPr lang="tr-TR" dirty="0"/>
          </a:p>
        </p:txBody>
      </p:sp>
      <p:sp>
        <p:nvSpPr>
          <p:cNvPr id="3" name="2 İçerik Yer Tutucusu"/>
          <p:cNvSpPr>
            <a:spLocks noGrp="1"/>
          </p:cNvSpPr>
          <p:nvPr>
            <p:ph idx="1"/>
          </p:nvPr>
        </p:nvSpPr>
        <p:spPr>
          <a:xfrm>
            <a:off x="307934" y="928670"/>
            <a:ext cx="11501518" cy="5572164"/>
          </a:xfrm>
        </p:spPr>
        <p:txBody>
          <a:bodyPr/>
          <a:lstStyle/>
          <a:p>
            <a:pPr>
              <a:lnSpc>
                <a:spcPct val="100000"/>
              </a:lnSpc>
            </a:pPr>
            <a:r>
              <a:rPr lang="tr-TR" dirty="0" smtClean="0"/>
              <a:t>Gerçek hayatta araba bir nesnedir.</a:t>
            </a:r>
          </a:p>
          <a:p>
            <a:pPr>
              <a:lnSpc>
                <a:spcPct val="100000"/>
              </a:lnSpc>
            </a:pPr>
            <a:r>
              <a:rPr lang="tr-TR" dirty="0" smtClean="0"/>
              <a:t>Arabanın rengi, ağırlığı vb.. özellikleri vardır. Metotları (fonksiyonları) ise arabayı çalıştırma veya durdurma vs...</a:t>
            </a:r>
          </a:p>
          <a:p>
            <a:pPr>
              <a:lnSpc>
                <a:spcPct val="100000"/>
              </a:lnSpc>
            </a:pPr>
            <a:endParaRPr lang="tr-TR" dirty="0"/>
          </a:p>
        </p:txBody>
      </p:sp>
      <p:pic>
        <p:nvPicPr>
          <p:cNvPr id="1026" name="Picture 2" descr="C:\Users\Bilgi--İşlem\Desktop\Ekran Alıntısı.JPG"/>
          <p:cNvPicPr>
            <a:picLocks noChangeAspect="1" noChangeArrowheads="1"/>
          </p:cNvPicPr>
          <p:nvPr/>
        </p:nvPicPr>
        <p:blipFill>
          <a:blip r:embed="rId2"/>
          <a:srcRect/>
          <a:stretch>
            <a:fillRect/>
          </a:stretch>
        </p:blipFill>
        <p:spPr bwMode="auto">
          <a:xfrm>
            <a:off x="450810" y="2571744"/>
            <a:ext cx="11255867" cy="3714776"/>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65058" y="214290"/>
            <a:ext cx="5143536" cy="619108"/>
          </a:xfrm>
        </p:spPr>
        <p:txBody>
          <a:bodyPr/>
          <a:lstStyle/>
          <a:p>
            <a:r>
              <a:rPr lang="tr-TR" dirty="0" smtClean="0"/>
              <a:t>JavaScript Objects</a:t>
            </a:r>
            <a:endParaRPr lang="tr-TR" dirty="0"/>
          </a:p>
        </p:txBody>
      </p:sp>
      <p:sp>
        <p:nvSpPr>
          <p:cNvPr id="3" name="2 İçerik Yer Tutucusu"/>
          <p:cNvSpPr>
            <a:spLocks noGrp="1"/>
          </p:cNvSpPr>
          <p:nvPr>
            <p:ph idx="1"/>
          </p:nvPr>
        </p:nvSpPr>
        <p:spPr>
          <a:xfrm>
            <a:off x="307934" y="928670"/>
            <a:ext cx="11501518" cy="5572164"/>
          </a:xfrm>
        </p:spPr>
        <p:txBody>
          <a:bodyPr/>
          <a:lstStyle/>
          <a:p>
            <a:pPr>
              <a:lnSpc>
                <a:spcPct val="100000"/>
              </a:lnSpc>
            </a:pPr>
            <a:r>
              <a:rPr lang="tr-TR" dirty="0" smtClean="0"/>
              <a:t>Tüm arabalar aynı özelliklere sahiptir, ancak özelliklerin değerleri arabadan arabaya farklılık göstermektedir.</a:t>
            </a:r>
          </a:p>
          <a:p>
            <a:pPr>
              <a:lnSpc>
                <a:spcPct val="100000"/>
              </a:lnSpc>
            </a:pPr>
            <a:r>
              <a:rPr lang="tr-TR" dirty="0" smtClean="0"/>
              <a:t>Tüm araçların aynı </a:t>
            </a:r>
            <a:r>
              <a:rPr lang="tr-TR" dirty="0" err="1" smtClean="0"/>
              <a:t>methodları</a:t>
            </a:r>
            <a:r>
              <a:rPr lang="tr-TR" dirty="0" smtClean="0"/>
              <a:t> vardır, ancak </a:t>
            </a:r>
            <a:r>
              <a:rPr lang="tr-TR" dirty="0" err="1" smtClean="0"/>
              <a:t>methodlar</a:t>
            </a:r>
            <a:r>
              <a:rPr lang="tr-TR" dirty="0" smtClean="0"/>
              <a:t> farklı zamanlarda gerçekleştirilir.</a:t>
            </a:r>
            <a:endParaRPr lang="tr-TR" dirty="0"/>
          </a:p>
        </p:txBody>
      </p:sp>
      <p:pic>
        <p:nvPicPr>
          <p:cNvPr id="1026" name="Picture 2" descr="C:\Users\Bilgi--İşlem\Desktop\Ekran Alıntısı.JPG"/>
          <p:cNvPicPr>
            <a:picLocks noChangeAspect="1" noChangeArrowheads="1"/>
          </p:cNvPicPr>
          <p:nvPr/>
        </p:nvPicPr>
        <p:blipFill>
          <a:blip r:embed="rId2"/>
          <a:srcRect/>
          <a:stretch>
            <a:fillRect/>
          </a:stretch>
        </p:blipFill>
        <p:spPr bwMode="auto">
          <a:xfrm>
            <a:off x="450810" y="2857496"/>
            <a:ext cx="11255867" cy="3429024"/>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65058" y="214290"/>
            <a:ext cx="9601200" cy="642942"/>
          </a:xfrm>
        </p:spPr>
        <p:txBody>
          <a:bodyPr/>
          <a:lstStyle/>
          <a:p>
            <a:r>
              <a:rPr lang="tr-TR" dirty="0" smtClean="0"/>
              <a:t>JavaScript Objects</a:t>
            </a:r>
            <a:endParaRPr lang="tr-TR" dirty="0"/>
          </a:p>
        </p:txBody>
      </p:sp>
      <p:sp>
        <p:nvSpPr>
          <p:cNvPr id="3" name="2 İçerik Yer Tutucusu"/>
          <p:cNvSpPr>
            <a:spLocks noGrp="1"/>
          </p:cNvSpPr>
          <p:nvPr>
            <p:ph idx="1"/>
          </p:nvPr>
        </p:nvSpPr>
        <p:spPr>
          <a:xfrm>
            <a:off x="236496" y="1000108"/>
            <a:ext cx="11644394" cy="5572164"/>
          </a:xfrm>
        </p:spPr>
        <p:txBody>
          <a:bodyPr/>
          <a:lstStyle/>
          <a:p>
            <a:r>
              <a:rPr lang="tr-TR" dirty="0" smtClean="0"/>
              <a:t>Nesneler de değişkenlerdir. Ancak nesneler birçok değer içerebilir</a:t>
            </a:r>
          </a:p>
          <a:p>
            <a:r>
              <a:rPr lang="tr-TR" dirty="0" smtClean="0"/>
              <a:t>İsim: değer çiftleri (JavaScript nesnelerindeki) özellik olarak adlandırılır.</a:t>
            </a:r>
            <a:endParaRPr lang="tr-TR" dirty="0"/>
          </a:p>
        </p:txBody>
      </p:sp>
      <p:graphicFrame>
        <p:nvGraphicFramePr>
          <p:cNvPr id="4" name="3 İçerik Yer Tutucusu"/>
          <p:cNvGraphicFramePr>
            <a:graphicFrameLocks/>
          </p:cNvGraphicFramePr>
          <p:nvPr>
            <p:extLst>
              <p:ext uri="{D42A27DB-BD31-4B8C-83A1-F6EECF244321}">
                <p14:modId xmlns:p14="http://schemas.microsoft.com/office/powerpoint/2010/main" val="3324027798"/>
              </p:ext>
            </p:extLst>
          </p:nvPr>
        </p:nvGraphicFramePr>
        <p:xfrm>
          <a:off x="522248" y="2428868"/>
          <a:ext cx="11072890" cy="1928824"/>
        </p:xfrm>
        <a:graphic>
          <a:graphicData uri="http://schemas.openxmlformats.org/drawingml/2006/table">
            <a:tbl>
              <a:tblPr firstRow="1" bandRow="1">
                <a:tableStyleId>{68D230F3-CF80-4859-8CE7-A43EE81993B5}</a:tableStyleId>
              </a:tblPr>
              <a:tblGrid>
                <a:gridCol w="2500330">
                  <a:extLst>
                    <a:ext uri="{9D8B030D-6E8A-4147-A177-3AD203B41FA5}">
                      <a16:colId xmlns="" xmlns:a16="http://schemas.microsoft.com/office/drawing/2014/main" val="20000"/>
                    </a:ext>
                  </a:extLst>
                </a:gridCol>
                <a:gridCol w="8572560">
                  <a:extLst>
                    <a:ext uri="{9D8B030D-6E8A-4147-A177-3AD203B41FA5}">
                      <a16:colId xmlns="" xmlns:a16="http://schemas.microsoft.com/office/drawing/2014/main" val="20001"/>
                    </a:ext>
                  </a:extLst>
                </a:gridCol>
              </a:tblGrid>
              <a:tr h="482206">
                <a:tc>
                  <a:txBody>
                    <a:bodyPr/>
                    <a:lstStyle/>
                    <a:p>
                      <a:r>
                        <a:rPr lang="tr-TR" b="0" dirty="0"/>
                        <a:t>Property</a:t>
                      </a:r>
                    </a:p>
                  </a:txBody>
                  <a:tcPr anchor="ctr"/>
                </a:tc>
                <a:tc>
                  <a:txBody>
                    <a:bodyPr/>
                    <a:lstStyle/>
                    <a:p>
                      <a:r>
                        <a:rPr lang="tr-TR" b="0" dirty="0"/>
                        <a:t>Property Value</a:t>
                      </a:r>
                    </a:p>
                  </a:txBody>
                  <a:tcPr anchor="ctr"/>
                </a:tc>
                <a:extLst>
                  <a:ext uri="{0D108BD9-81ED-4DB2-BD59-A6C34878D82A}">
                    <a16:rowId xmlns="" xmlns:a16="http://schemas.microsoft.com/office/drawing/2014/main" val="10000"/>
                  </a:ext>
                </a:extLst>
              </a:tr>
              <a:tr h="482206">
                <a:tc>
                  <a:txBody>
                    <a:bodyPr/>
                    <a:lstStyle/>
                    <a:p>
                      <a:r>
                        <a:rPr lang="tr-TR" dirty="0" smtClean="0"/>
                        <a:t>name</a:t>
                      </a:r>
                      <a:endParaRPr lang="tr-TR" dirty="0"/>
                    </a:p>
                  </a:txBody>
                  <a:tcPr/>
                </a:tc>
                <a:tc>
                  <a:txBody>
                    <a:bodyPr/>
                    <a:lstStyle/>
                    <a:p>
                      <a:r>
                        <a:rPr lang="tr-TR" dirty="0" smtClean="0"/>
                        <a:t>Nisan</a:t>
                      </a:r>
                      <a:endParaRPr lang="tr-TR" dirty="0"/>
                    </a:p>
                  </a:txBody>
                  <a:tcPr/>
                </a:tc>
                <a:extLst>
                  <a:ext uri="{0D108BD9-81ED-4DB2-BD59-A6C34878D82A}">
                    <a16:rowId xmlns="" xmlns:a16="http://schemas.microsoft.com/office/drawing/2014/main" val="10001"/>
                  </a:ext>
                </a:extLst>
              </a:tr>
              <a:tr h="482206">
                <a:tc>
                  <a:txBody>
                    <a:bodyPr/>
                    <a:lstStyle/>
                    <a:p>
                      <a:r>
                        <a:rPr lang="tr-TR" dirty="0" smtClean="0"/>
                        <a:t>model</a:t>
                      </a:r>
                      <a:endParaRPr lang="tr-TR" dirty="0"/>
                    </a:p>
                  </a:txBody>
                  <a:tcPr/>
                </a:tc>
                <a:tc>
                  <a:txBody>
                    <a:bodyPr/>
                    <a:lstStyle/>
                    <a:p>
                      <a:r>
                        <a:rPr lang="tr-TR" dirty="0" smtClean="0"/>
                        <a:t>400A</a:t>
                      </a:r>
                      <a:endParaRPr lang="tr-TR" dirty="0"/>
                    </a:p>
                  </a:txBody>
                  <a:tcPr/>
                </a:tc>
                <a:extLst>
                  <a:ext uri="{0D108BD9-81ED-4DB2-BD59-A6C34878D82A}">
                    <a16:rowId xmlns="" xmlns:a16="http://schemas.microsoft.com/office/drawing/2014/main" val="10002"/>
                  </a:ext>
                </a:extLst>
              </a:tr>
              <a:tr h="482206">
                <a:tc>
                  <a:txBody>
                    <a:bodyPr/>
                    <a:lstStyle/>
                    <a:p>
                      <a:r>
                        <a:rPr lang="tr-TR" dirty="0" smtClean="0"/>
                        <a:t>color</a:t>
                      </a:r>
                      <a:endParaRPr lang="tr-TR" dirty="0"/>
                    </a:p>
                  </a:txBody>
                  <a:tcPr/>
                </a:tc>
                <a:tc>
                  <a:txBody>
                    <a:bodyPr/>
                    <a:lstStyle/>
                    <a:p>
                      <a:r>
                        <a:rPr lang="tr-TR" dirty="0" smtClean="0"/>
                        <a:t>Black</a:t>
                      </a:r>
                      <a:endParaRPr lang="tr-TR" dirty="0"/>
                    </a:p>
                  </a:txBody>
                  <a:tcPr/>
                </a:tc>
                <a:extLst>
                  <a:ext uri="{0D108BD9-81ED-4DB2-BD59-A6C34878D82A}">
                    <a16:rowId xmlns="" xmlns:a16="http://schemas.microsoft.com/office/drawing/2014/main" val="10003"/>
                  </a:ext>
                </a:extLst>
              </a:tr>
            </a:tbl>
          </a:graphicData>
        </a:graphic>
      </p:graphicFrame>
      <p:sp>
        <p:nvSpPr>
          <p:cNvPr id="5" name="4 Metin kutusu"/>
          <p:cNvSpPr txBox="1"/>
          <p:nvPr/>
        </p:nvSpPr>
        <p:spPr>
          <a:xfrm>
            <a:off x="522248" y="4714884"/>
            <a:ext cx="11001452" cy="1477328"/>
          </a:xfrm>
          <a:prstGeom prst="rect">
            <a:avLst/>
          </a:prstGeom>
          <a:noFill/>
        </p:spPr>
        <p:txBody>
          <a:bodyPr wrap="square" rtlCol="0">
            <a:spAutoFit/>
          </a:bodyPr>
          <a:lstStyle/>
          <a:p>
            <a:pPr>
              <a:lnSpc>
                <a:spcPct val="150000"/>
              </a:lnSpc>
              <a:buFont typeface="Arial" pitchFamily="34" charset="0"/>
              <a:buChar char="•"/>
            </a:pPr>
            <a:r>
              <a:rPr lang="tr-TR" sz="2000" dirty="0" smtClean="0"/>
              <a:t>Metotlar , nesneler üzerinde gerçekleştirilebilecek eylemlerdir.</a:t>
            </a:r>
          </a:p>
          <a:p>
            <a:pPr>
              <a:lnSpc>
                <a:spcPct val="150000"/>
              </a:lnSpc>
              <a:buFont typeface="Arial" pitchFamily="34" charset="0"/>
              <a:buChar char="•"/>
            </a:pPr>
            <a:r>
              <a:rPr lang="tr-TR" sz="2000" dirty="0" smtClean="0"/>
              <a:t>Metotlar, fonksiyon tanımları olarak özelliklerde saklanır.</a:t>
            </a:r>
          </a:p>
          <a:p>
            <a:pPr>
              <a:lnSpc>
                <a:spcPct val="150000"/>
              </a:lnSpc>
              <a:buFont typeface="Arial" pitchFamily="34" charset="0"/>
              <a:buChar char="•"/>
            </a:pPr>
            <a:r>
              <a:rPr lang="tr-TR" sz="2000" dirty="0"/>
              <a:t>Bir nesne tanımı birden çok satıra </a:t>
            </a:r>
            <a:r>
              <a:rPr lang="tr-TR" sz="2000" dirty="0" smtClean="0"/>
              <a:t>yayılabilir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65058" y="142852"/>
            <a:ext cx="9601200" cy="619108"/>
          </a:xfrm>
        </p:spPr>
        <p:txBody>
          <a:bodyPr/>
          <a:lstStyle/>
          <a:p>
            <a:r>
              <a:rPr lang="tr-TR" dirty="0" smtClean="0"/>
              <a:t>JavaScript Objects</a:t>
            </a:r>
            <a:endParaRPr lang="tr-TR" dirty="0"/>
          </a:p>
        </p:txBody>
      </p:sp>
      <p:graphicFrame>
        <p:nvGraphicFramePr>
          <p:cNvPr id="6" name="3 İçerik Yer Tutucusu"/>
          <p:cNvGraphicFramePr>
            <a:graphicFrameLocks/>
          </p:cNvGraphicFramePr>
          <p:nvPr/>
        </p:nvGraphicFramePr>
        <p:xfrm>
          <a:off x="236496" y="928670"/>
          <a:ext cx="11072890" cy="2411030"/>
        </p:xfrm>
        <a:graphic>
          <a:graphicData uri="http://schemas.openxmlformats.org/drawingml/2006/table">
            <a:tbl>
              <a:tblPr firstRow="1" bandRow="1">
                <a:tableStyleId>{68D230F3-CF80-4859-8CE7-A43EE81993B5}</a:tableStyleId>
              </a:tblPr>
              <a:tblGrid>
                <a:gridCol w="2500330">
                  <a:extLst>
                    <a:ext uri="{9D8B030D-6E8A-4147-A177-3AD203B41FA5}">
                      <a16:colId xmlns="" xmlns:a16="http://schemas.microsoft.com/office/drawing/2014/main" val="20000"/>
                    </a:ext>
                  </a:extLst>
                </a:gridCol>
                <a:gridCol w="8572560">
                  <a:extLst>
                    <a:ext uri="{9D8B030D-6E8A-4147-A177-3AD203B41FA5}">
                      <a16:colId xmlns="" xmlns:a16="http://schemas.microsoft.com/office/drawing/2014/main" val="20001"/>
                    </a:ext>
                  </a:extLst>
                </a:gridCol>
              </a:tblGrid>
              <a:tr h="482206">
                <a:tc>
                  <a:txBody>
                    <a:bodyPr/>
                    <a:lstStyle/>
                    <a:p>
                      <a:r>
                        <a:rPr lang="tr-TR" b="0" dirty="0"/>
                        <a:t>Property</a:t>
                      </a:r>
                    </a:p>
                  </a:txBody>
                  <a:tcPr anchor="ctr"/>
                </a:tc>
                <a:tc>
                  <a:txBody>
                    <a:bodyPr/>
                    <a:lstStyle/>
                    <a:p>
                      <a:r>
                        <a:rPr lang="tr-TR" b="0" dirty="0"/>
                        <a:t>Property Value</a:t>
                      </a:r>
                    </a:p>
                  </a:txBody>
                  <a:tcPr anchor="ctr"/>
                </a:tc>
                <a:extLst>
                  <a:ext uri="{0D108BD9-81ED-4DB2-BD59-A6C34878D82A}">
                    <a16:rowId xmlns="" xmlns:a16="http://schemas.microsoft.com/office/drawing/2014/main" val="10000"/>
                  </a:ext>
                </a:extLst>
              </a:tr>
              <a:tr h="482206">
                <a:tc>
                  <a:txBody>
                    <a:bodyPr/>
                    <a:lstStyle/>
                    <a:p>
                      <a:r>
                        <a:rPr lang="tr-TR" dirty="0" smtClean="0"/>
                        <a:t>type</a:t>
                      </a:r>
                      <a:endParaRPr lang="tr-TR" dirty="0"/>
                    </a:p>
                  </a:txBody>
                  <a:tcPr/>
                </a:tc>
                <a:tc>
                  <a:txBody>
                    <a:bodyPr/>
                    <a:lstStyle/>
                    <a:p>
                      <a:r>
                        <a:rPr lang="tr-TR" dirty="0" smtClean="0"/>
                        <a:t>Nisan</a:t>
                      </a:r>
                      <a:endParaRPr lang="tr-TR" dirty="0"/>
                    </a:p>
                  </a:txBody>
                  <a:tcPr/>
                </a:tc>
                <a:extLst>
                  <a:ext uri="{0D108BD9-81ED-4DB2-BD59-A6C34878D82A}">
                    <a16:rowId xmlns="" xmlns:a16="http://schemas.microsoft.com/office/drawing/2014/main" val="10001"/>
                  </a:ext>
                </a:extLst>
              </a:tr>
              <a:tr h="482206">
                <a:tc>
                  <a:txBody>
                    <a:bodyPr/>
                    <a:lstStyle/>
                    <a:p>
                      <a:r>
                        <a:rPr lang="tr-TR" dirty="0" smtClean="0"/>
                        <a:t>model</a:t>
                      </a:r>
                      <a:endParaRPr lang="tr-TR" dirty="0"/>
                    </a:p>
                  </a:txBody>
                  <a:tcPr/>
                </a:tc>
                <a:tc>
                  <a:txBody>
                    <a:bodyPr/>
                    <a:lstStyle/>
                    <a:p>
                      <a:r>
                        <a:rPr lang="tr-TR" dirty="0" smtClean="0"/>
                        <a:t>400A</a:t>
                      </a:r>
                      <a:endParaRPr lang="tr-TR" dirty="0"/>
                    </a:p>
                  </a:txBody>
                  <a:tcPr/>
                </a:tc>
                <a:extLst>
                  <a:ext uri="{0D108BD9-81ED-4DB2-BD59-A6C34878D82A}">
                    <a16:rowId xmlns="" xmlns:a16="http://schemas.microsoft.com/office/drawing/2014/main" val="10002"/>
                  </a:ext>
                </a:extLst>
              </a:tr>
              <a:tr h="482206">
                <a:tc>
                  <a:txBody>
                    <a:bodyPr/>
                    <a:lstStyle/>
                    <a:p>
                      <a:r>
                        <a:rPr lang="tr-TR" dirty="0" smtClean="0"/>
                        <a:t>color</a:t>
                      </a:r>
                      <a:endParaRPr lang="tr-TR" dirty="0"/>
                    </a:p>
                  </a:txBody>
                  <a:tcPr/>
                </a:tc>
                <a:tc>
                  <a:txBody>
                    <a:bodyPr/>
                    <a:lstStyle/>
                    <a:p>
                      <a:r>
                        <a:rPr lang="tr-TR" dirty="0" smtClean="0"/>
                        <a:t>Black</a:t>
                      </a:r>
                      <a:endParaRPr lang="tr-TR" dirty="0"/>
                    </a:p>
                  </a:txBody>
                  <a:tcPr/>
                </a:tc>
                <a:extLst>
                  <a:ext uri="{0D108BD9-81ED-4DB2-BD59-A6C34878D82A}">
                    <a16:rowId xmlns="" xmlns:a16="http://schemas.microsoft.com/office/drawing/2014/main" val="10003"/>
                  </a:ext>
                </a:extLst>
              </a:tr>
              <a:tr h="482206">
                <a:tc>
                  <a:txBody>
                    <a:bodyPr/>
                    <a:lstStyle/>
                    <a:p>
                      <a:r>
                        <a:rPr lang="tr-TR" dirty="0" smtClean="0"/>
                        <a:t>fullProperty</a:t>
                      </a:r>
                      <a:endParaRPr lang="tr-TR" dirty="0"/>
                    </a:p>
                  </a:txBody>
                  <a:tcPr/>
                </a:tc>
                <a:tc>
                  <a:txBody>
                    <a:bodyPr/>
                    <a:lstStyle/>
                    <a:p>
                      <a:r>
                        <a:rPr lang="tr-TR" dirty="0" smtClean="0"/>
                        <a:t>function() {return this.type + " " + this.model;}</a:t>
                      </a:r>
                      <a:endParaRPr lang="tr-TR" dirty="0"/>
                    </a:p>
                  </a:txBody>
                  <a:tcPr/>
                </a:tc>
                <a:extLst>
                  <a:ext uri="{0D108BD9-81ED-4DB2-BD59-A6C34878D82A}">
                    <a16:rowId xmlns="" xmlns:a16="http://schemas.microsoft.com/office/drawing/2014/main" val="10004"/>
                  </a:ext>
                </a:extLst>
              </a:tr>
            </a:tbl>
          </a:graphicData>
        </a:graphic>
      </p:graphicFrame>
      <p:sp>
        <p:nvSpPr>
          <p:cNvPr id="8" name="7 Metin kutusu"/>
          <p:cNvSpPr txBox="1"/>
          <p:nvPr/>
        </p:nvSpPr>
        <p:spPr>
          <a:xfrm>
            <a:off x="243864" y="3717032"/>
            <a:ext cx="5581977" cy="1417183"/>
          </a:xfrm>
          <a:prstGeom prst="rect">
            <a:avLst/>
          </a:prstGeom>
          <a:noFill/>
        </p:spPr>
        <p:txBody>
          <a:bodyPr wrap="none" rtlCol="0">
            <a:spAutoFit/>
          </a:bodyPr>
          <a:lstStyle/>
          <a:p>
            <a:pPr>
              <a:lnSpc>
                <a:spcPct val="150000"/>
              </a:lnSpc>
            </a:pPr>
            <a:r>
              <a:rPr lang="tr-TR" sz="2000" dirty="0" smtClean="0"/>
              <a:t>Nesne özelliklerine iki şekilde erişebilirsiniz. </a:t>
            </a:r>
          </a:p>
          <a:p>
            <a:pPr>
              <a:lnSpc>
                <a:spcPct val="150000"/>
              </a:lnSpc>
            </a:pPr>
            <a:r>
              <a:rPr lang="tr-TR" sz="2000" i="1" dirty="0" smtClean="0"/>
              <a:t>objectName.propertyName</a:t>
            </a:r>
          </a:p>
          <a:p>
            <a:pPr>
              <a:lnSpc>
                <a:spcPct val="150000"/>
              </a:lnSpc>
            </a:pPr>
            <a:r>
              <a:rPr lang="tr-TR" sz="2000" i="1" dirty="0" smtClean="0"/>
              <a:t>objectName["propertyName"]</a:t>
            </a:r>
            <a:endParaRPr lang="tr-TR" sz="2000" dirty="0"/>
          </a:p>
        </p:txBody>
      </p:sp>
      <p:sp>
        <p:nvSpPr>
          <p:cNvPr id="9" name="8 Metin kutusu"/>
          <p:cNvSpPr txBox="1"/>
          <p:nvPr/>
        </p:nvSpPr>
        <p:spPr>
          <a:xfrm>
            <a:off x="5880098" y="3857628"/>
            <a:ext cx="6014788" cy="923330"/>
          </a:xfrm>
          <a:prstGeom prst="rect">
            <a:avLst/>
          </a:prstGeom>
          <a:noFill/>
        </p:spPr>
        <p:txBody>
          <a:bodyPr wrap="none" rtlCol="0">
            <a:spAutoFit/>
          </a:bodyPr>
          <a:lstStyle/>
          <a:p>
            <a:r>
              <a:rPr lang="tr-TR" dirty="0" smtClean="0"/>
              <a:t>Bir nesne metoduna aşağıdaki sözdizimiyle erişirsiniz:</a:t>
            </a:r>
          </a:p>
          <a:p>
            <a:r>
              <a:rPr lang="tr-TR" i="1" dirty="0" smtClean="0"/>
              <a:t>objectName.methodName()</a:t>
            </a:r>
          </a:p>
          <a:p>
            <a:endParaRPr lang="tr-TR" dirty="0"/>
          </a:p>
        </p:txBody>
      </p:sp>
      <p:sp>
        <p:nvSpPr>
          <p:cNvPr id="10" name="9 Metin kutusu"/>
          <p:cNvSpPr txBox="1"/>
          <p:nvPr/>
        </p:nvSpPr>
        <p:spPr>
          <a:xfrm>
            <a:off x="5951536" y="4714884"/>
            <a:ext cx="5857916" cy="646331"/>
          </a:xfrm>
          <a:prstGeom prst="rect">
            <a:avLst/>
          </a:prstGeom>
          <a:noFill/>
        </p:spPr>
        <p:txBody>
          <a:bodyPr wrap="square" rtlCol="0">
            <a:spAutoFit/>
          </a:bodyPr>
          <a:lstStyle/>
          <a:p>
            <a:r>
              <a:rPr lang="tr-TR" dirty="0" smtClean="0"/>
              <a:t>Bir JavaScript değişkeni "new" anahtarıyla ilan edildiğinde, değişken bir nesne olarak oluşturulur</a:t>
            </a:r>
            <a:endParaRPr lang="tr-TR" dirty="0"/>
          </a:p>
        </p:txBody>
      </p:sp>
      <p:sp>
        <p:nvSpPr>
          <p:cNvPr id="11" name="10 Metin kutusu"/>
          <p:cNvSpPr txBox="1"/>
          <p:nvPr/>
        </p:nvSpPr>
        <p:spPr>
          <a:xfrm>
            <a:off x="236496" y="5929330"/>
            <a:ext cx="11787270" cy="646331"/>
          </a:xfrm>
          <a:prstGeom prst="rect">
            <a:avLst/>
          </a:prstGeom>
          <a:noFill/>
        </p:spPr>
        <p:txBody>
          <a:bodyPr wrap="square" rtlCol="0">
            <a:spAutoFit/>
          </a:bodyPr>
          <a:lstStyle/>
          <a:p>
            <a:r>
              <a:rPr lang="tr-TR" dirty="0" smtClean="0"/>
              <a:t>Stringler, Numberları ve Booleanlar'ı Nesneler olarak Beyan etmeyin! String, Number ve Boolean nesnelerinden kaçının. Kodunuzu karmaşıklaştırıyor ve uygulama hızını yavaşlatıyorlar.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65058" y="285728"/>
            <a:ext cx="9601200" cy="690546"/>
          </a:xfrm>
        </p:spPr>
        <p:txBody>
          <a:bodyPr/>
          <a:lstStyle/>
          <a:p>
            <a:r>
              <a:rPr lang="tr-TR" dirty="0" smtClean="0"/>
              <a:t>JavaScript Scope</a:t>
            </a:r>
            <a:endParaRPr lang="tr-TR" dirty="0"/>
          </a:p>
        </p:txBody>
      </p:sp>
      <p:sp>
        <p:nvSpPr>
          <p:cNvPr id="3" name="2 İçerik Yer Tutucusu"/>
          <p:cNvSpPr>
            <a:spLocks noGrp="1"/>
          </p:cNvSpPr>
          <p:nvPr>
            <p:ph idx="1"/>
          </p:nvPr>
        </p:nvSpPr>
        <p:spPr>
          <a:xfrm>
            <a:off x="307934" y="1214422"/>
            <a:ext cx="11501518" cy="5429288"/>
          </a:xfrm>
        </p:spPr>
        <p:txBody>
          <a:bodyPr>
            <a:normAutofit fontScale="92500"/>
          </a:bodyPr>
          <a:lstStyle/>
          <a:p>
            <a:r>
              <a:rPr lang="tr-TR" dirty="0" smtClean="0"/>
              <a:t>JavaScript'te iki tür faaliyet alanı vardır:</a:t>
            </a:r>
          </a:p>
          <a:p>
            <a:pPr lvl="1"/>
            <a:r>
              <a:rPr lang="tr-TR" dirty="0" smtClean="0"/>
              <a:t>Local faaliyet alanı</a:t>
            </a:r>
          </a:p>
          <a:p>
            <a:pPr lvl="1"/>
            <a:r>
              <a:rPr lang="tr-TR" dirty="0" smtClean="0"/>
              <a:t>Global faaliyet alanı</a:t>
            </a:r>
          </a:p>
          <a:p>
            <a:r>
              <a:rPr lang="tr-TR" dirty="0" smtClean="0"/>
              <a:t>JavaScript fonksiyonun faaliyet alanı vardır: Her fonksiyon yeni bir faaliyet alanı oluşturur.</a:t>
            </a:r>
          </a:p>
          <a:p>
            <a:r>
              <a:rPr lang="tr-TR" dirty="0" smtClean="0"/>
              <a:t>Scope, bu değişkenlerin erişilebilirliğini belirler.</a:t>
            </a:r>
          </a:p>
          <a:p>
            <a:r>
              <a:rPr lang="tr-TR" dirty="0" smtClean="0"/>
              <a:t>Bir fonksiyonun içinde tanımlanan değişkenlere, fonksiyonun dışından erişilemez.</a:t>
            </a:r>
          </a:p>
          <a:p>
            <a:r>
              <a:rPr lang="tr-TR" dirty="0" smtClean="0"/>
              <a:t>Bir JavaScript fonksiyonu içerisinde bildirilen değişkenler, fonksiyona LOCAL olur.</a:t>
            </a:r>
          </a:p>
          <a:p>
            <a:r>
              <a:rPr lang="tr-TR" dirty="0" smtClean="0"/>
              <a:t>Local değişkenler yalnızca fonksiyon içinde tanınır, çünkü aynı isme sahip değişkenler farklı fonksiyonlarda kullanılabilir.</a:t>
            </a:r>
          </a:p>
          <a:p>
            <a:r>
              <a:rPr lang="tr-TR" dirty="0" smtClean="0"/>
              <a:t>Local değişkenler, bir fonksiyon başlatıldığında oluşturulur ve fonksiyon tamamlandığında silinir.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JavaScript İle Neler Yapılabilir?</a:t>
            </a:r>
            <a:endParaRPr lang="tr-TR" dirty="0"/>
          </a:p>
        </p:txBody>
      </p:sp>
      <p:sp>
        <p:nvSpPr>
          <p:cNvPr id="3" name="2 İçerik Yer Tutucusu"/>
          <p:cNvSpPr>
            <a:spLocks noGrp="1"/>
          </p:cNvSpPr>
          <p:nvPr>
            <p:ph idx="1"/>
          </p:nvPr>
        </p:nvSpPr>
        <p:spPr/>
        <p:txBody>
          <a:bodyPr/>
          <a:lstStyle/>
          <a:p>
            <a:r>
              <a:rPr lang="tr-TR" dirty="0" smtClean="0"/>
              <a:t>JavaScript, HTML içeriğini değiştirebilir</a:t>
            </a:r>
          </a:p>
          <a:p>
            <a:r>
              <a:rPr lang="tr-TR" dirty="0" smtClean="0"/>
              <a:t>JavaScript, hem tekli hem de çift tırnak işaretlerini kabul eder</a:t>
            </a:r>
          </a:p>
          <a:p>
            <a:r>
              <a:rPr lang="tr-TR" dirty="0" smtClean="0"/>
              <a:t>JavaScript HTML özniteliklerini değiştirebilir</a:t>
            </a:r>
          </a:p>
          <a:p>
            <a:r>
              <a:rPr lang="tr-TR" dirty="0" smtClean="0"/>
              <a:t>JavaScript HTML Stillerini değiştirebilir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7072362" cy="619108"/>
          </a:xfrm>
        </p:spPr>
        <p:txBody>
          <a:bodyPr/>
          <a:lstStyle/>
          <a:p>
            <a:r>
              <a:rPr lang="tr-TR" dirty="0" smtClean="0"/>
              <a:t>Global JavaScript Variables</a:t>
            </a:r>
            <a:endParaRPr lang="tr-TR" dirty="0"/>
          </a:p>
        </p:txBody>
      </p:sp>
      <p:sp>
        <p:nvSpPr>
          <p:cNvPr id="3" name="2 İçerik Yer Tutucusu"/>
          <p:cNvSpPr>
            <a:spLocks noGrp="1"/>
          </p:cNvSpPr>
          <p:nvPr>
            <p:ph idx="1"/>
          </p:nvPr>
        </p:nvSpPr>
        <p:spPr>
          <a:xfrm>
            <a:off x="379372" y="1000108"/>
            <a:ext cx="11501518" cy="5572164"/>
          </a:xfrm>
        </p:spPr>
        <p:txBody>
          <a:bodyPr>
            <a:normAutofit/>
          </a:bodyPr>
          <a:lstStyle/>
          <a:p>
            <a:r>
              <a:rPr lang="tr-TR" sz="2000" dirty="0" smtClean="0"/>
              <a:t>Bir fonksiyonun dışında bildirilen bir değişken GLOBAL olur.</a:t>
            </a:r>
          </a:p>
          <a:p>
            <a:r>
              <a:rPr lang="tr-TR" sz="2000" dirty="0" smtClean="0"/>
              <a:t>Global bir değişkenin genel kapsamı vardır: Bir web sayfasındaki tüm komut dosyaları ve fonksiyonlar ona erişebilir.</a:t>
            </a:r>
          </a:p>
          <a:p>
            <a:r>
              <a:rPr lang="tr-TR" sz="2000" dirty="0" smtClean="0"/>
              <a:t>JavaScript'te nesneler ve fonksiyonlar da değişkenlerdir.</a:t>
            </a:r>
          </a:p>
          <a:p>
            <a:r>
              <a:rPr lang="tr-TR" sz="2000" dirty="0" smtClean="0"/>
              <a:t>Bildirilmemiş bir değişkene bir değer atarsanız, otomatik olarak Global bir değişken olur.</a:t>
            </a:r>
          </a:p>
          <a:p>
            <a:r>
              <a:rPr lang="tr-TR" sz="2000" dirty="0" smtClean="0"/>
              <a:t>Mecbur kalmadığınız sürece </a:t>
            </a:r>
            <a:r>
              <a:rPr lang="tr-TR" sz="2000" dirty="0"/>
              <a:t>Global </a:t>
            </a:r>
            <a:r>
              <a:rPr lang="tr-TR" sz="2000" dirty="0" smtClean="0"/>
              <a:t>değişkenler oluşturmayın.</a:t>
            </a:r>
          </a:p>
          <a:p>
            <a:r>
              <a:rPr lang="tr-TR" sz="2000" dirty="0" smtClean="0"/>
              <a:t>Bir JavaScript değişkeni ömrü bildirildiğinde başlar.</a:t>
            </a:r>
          </a:p>
          <a:p>
            <a:r>
              <a:rPr lang="tr-TR" sz="2000" dirty="0" smtClean="0"/>
              <a:t>Fonksiyon tamamlandığında Local değişkenler silinir.</a:t>
            </a:r>
          </a:p>
          <a:p>
            <a:r>
              <a:rPr lang="tr-TR" sz="2000" dirty="0" smtClean="0"/>
              <a:t>Bir web tarayıcısında, tarayıcı penceresini (veya sekmesini) kapattığınızda </a:t>
            </a:r>
            <a:r>
              <a:rPr lang="tr-TR" sz="2000" dirty="0"/>
              <a:t>Global </a:t>
            </a:r>
            <a:r>
              <a:rPr lang="tr-TR" sz="2000" dirty="0" smtClean="0"/>
              <a:t>değişkenler silinir ancak aynı pencereye yüklenen yeni sayfalar için kullanılabilir kalır.</a:t>
            </a:r>
          </a:p>
          <a:p>
            <a:r>
              <a:rPr lang="tr-TR" sz="2000" dirty="0" smtClean="0"/>
              <a:t>Fonksiyon  parametreleri  fonksiyonlar </a:t>
            </a:r>
            <a:r>
              <a:rPr lang="tr-TR" sz="2000" smtClean="0"/>
              <a:t>içindeki Local </a:t>
            </a:r>
            <a:r>
              <a:rPr lang="tr-TR" sz="2000" dirty="0" smtClean="0"/>
              <a:t>değişkenler olarak çalışırlar.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65058" y="214290"/>
            <a:ext cx="9601200" cy="619108"/>
          </a:xfrm>
        </p:spPr>
        <p:txBody>
          <a:bodyPr/>
          <a:lstStyle/>
          <a:p>
            <a:r>
              <a:rPr lang="tr-TR" dirty="0" smtClean="0"/>
              <a:t>JavaScript Events</a:t>
            </a:r>
            <a:endParaRPr lang="tr-TR" dirty="0"/>
          </a:p>
        </p:txBody>
      </p:sp>
      <p:sp>
        <p:nvSpPr>
          <p:cNvPr id="3" name="2 İçerik Yer Tutucusu"/>
          <p:cNvSpPr>
            <a:spLocks noGrp="1"/>
          </p:cNvSpPr>
          <p:nvPr>
            <p:ph idx="1"/>
          </p:nvPr>
        </p:nvSpPr>
        <p:spPr>
          <a:xfrm>
            <a:off x="307934" y="1000108"/>
            <a:ext cx="11572956" cy="5643602"/>
          </a:xfrm>
        </p:spPr>
        <p:txBody>
          <a:bodyPr/>
          <a:lstStyle/>
          <a:p>
            <a:pPr>
              <a:lnSpc>
                <a:spcPct val="100000"/>
              </a:lnSpc>
            </a:pPr>
            <a:r>
              <a:rPr lang="tr-TR" dirty="0" smtClean="0"/>
              <a:t>JavaScript HTML sayfalarında kullanıldığında, JavaScript bu etkinlikler üzerinde işlemler yapabilir.</a:t>
            </a:r>
          </a:p>
          <a:p>
            <a:pPr>
              <a:lnSpc>
                <a:spcPct val="100000"/>
              </a:lnSpc>
            </a:pPr>
            <a:r>
              <a:rPr lang="tr-TR" dirty="0" smtClean="0"/>
              <a:t>Bir HTML event tarayıcının yaptığı veya bir kullanıcının yaptığı bir şey olabilir.</a:t>
            </a:r>
          </a:p>
          <a:p>
            <a:pPr>
              <a:lnSpc>
                <a:spcPct val="100000"/>
              </a:lnSpc>
            </a:pPr>
            <a:r>
              <a:rPr lang="tr-TR" dirty="0" smtClean="0"/>
              <a:t>HTML eventlerin bazı örnekleri şunlardır:</a:t>
            </a:r>
          </a:p>
          <a:p>
            <a:pPr lvl="1">
              <a:lnSpc>
                <a:spcPct val="100000"/>
              </a:lnSpc>
            </a:pPr>
            <a:r>
              <a:rPr lang="tr-TR" dirty="0" smtClean="0"/>
              <a:t>Bir HTML web sayfası yüklemesi tamamlandığında</a:t>
            </a:r>
          </a:p>
          <a:p>
            <a:pPr lvl="1">
              <a:lnSpc>
                <a:spcPct val="100000"/>
              </a:lnSpc>
            </a:pPr>
            <a:r>
              <a:rPr lang="tr-TR" dirty="0" smtClean="0"/>
              <a:t>HTML girdi alanı değiştirildiğinde</a:t>
            </a:r>
          </a:p>
          <a:p>
            <a:pPr lvl="1">
              <a:lnSpc>
                <a:spcPct val="100000"/>
              </a:lnSpc>
            </a:pPr>
            <a:r>
              <a:rPr lang="tr-TR" dirty="0" smtClean="0"/>
              <a:t>Bir HTML düğmesi tıklandığında</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690546"/>
          </a:xfrm>
        </p:spPr>
        <p:txBody>
          <a:bodyPr/>
          <a:lstStyle/>
          <a:p>
            <a:r>
              <a:rPr lang="tr-TR" dirty="0" smtClean="0"/>
              <a:t>Common HTML Events</a:t>
            </a:r>
            <a:endParaRPr lang="tr-TR" dirty="0"/>
          </a:p>
        </p:txBody>
      </p:sp>
      <p:graphicFrame>
        <p:nvGraphicFramePr>
          <p:cNvPr id="4" name="3 İçerik Yer Tutucusu"/>
          <p:cNvGraphicFramePr>
            <a:graphicFrameLocks noGrp="1"/>
          </p:cNvGraphicFramePr>
          <p:nvPr>
            <p:ph idx="1"/>
          </p:nvPr>
        </p:nvGraphicFramePr>
        <p:xfrm>
          <a:off x="307975" y="1071556"/>
          <a:ext cx="11572876" cy="4572022"/>
        </p:xfrm>
        <a:graphic>
          <a:graphicData uri="http://schemas.openxmlformats.org/drawingml/2006/table">
            <a:tbl>
              <a:tblPr firstRow="1" bandRow="1">
                <a:tableStyleId>{68D230F3-CF80-4859-8CE7-A43EE81993B5}</a:tableStyleId>
              </a:tblPr>
              <a:tblGrid>
                <a:gridCol w="2143099">
                  <a:extLst>
                    <a:ext uri="{9D8B030D-6E8A-4147-A177-3AD203B41FA5}">
                      <a16:colId xmlns="" xmlns:a16="http://schemas.microsoft.com/office/drawing/2014/main" val="20000"/>
                    </a:ext>
                  </a:extLst>
                </a:gridCol>
                <a:gridCol w="9429777">
                  <a:extLst>
                    <a:ext uri="{9D8B030D-6E8A-4147-A177-3AD203B41FA5}">
                      <a16:colId xmlns="" xmlns:a16="http://schemas.microsoft.com/office/drawing/2014/main" val="20001"/>
                    </a:ext>
                  </a:extLst>
                </a:gridCol>
              </a:tblGrid>
              <a:tr h="653146">
                <a:tc>
                  <a:txBody>
                    <a:bodyPr/>
                    <a:lstStyle/>
                    <a:p>
                      <a:r>
                        <a:rPr lang="tr-TR" sz="2000" b="0" dirty="0"/>
                        <a:t>Event</a:t>
                      </a:r>
                    </a:p>
                  </a:txBody>
                  <a:tcPr anchor="ctr"/>
                </a:tc>
                <a:tc>
                  <a:txBody>
                    <a:bodyPr/>
                    <a:lstStyle/>
                    <a:p>
                      <a:r>
                        <a:rPr lang="tr-TR" sz="2000" b="0" dirty="0"/>
                        <a:t>Description</a:t>
                      </a:r>
                    </a:p>
                  </a:txBody>
                  <a:tcPr anchor="ctr"/>
                </a:tc>
                <a:extLst>
                  <a:ext uri="{0D108BD9-81ED-4DB2-BD59-A6C34878D82A}">
                    <a16:rowId xmlns="" xmlns:a16="http://schemas.microsoft.com/office/drawing/2014/main" val="10000"/>
                  </a:ext>
                </a:extLst>
              </a:tr>
              <a:tr h="653146">
                <a:tc>
                  <a:txBody>
                    <a:bodyPr/>
                    <a:lstStyle/>
                    <a:p>
                      <a:r>
                        <a:rPr lang="tr-TR" sz="2000" dirty="0"/>
                        <a:t>onchange</a:t>
                      </a:r>
                    </a:p>
                  </a:txBody>
                  <a:tcPr anchor="ctr"/>
                </a:tc>
                <a:tc>
                  <a:txBody>
                    <a:bodyPr/>
                    <a:lstStyle/>
                    <a:p>
                      <a:r>
                        <a:rPr lang="tr-TR" sz="2000" dirty="0" smtClean="0"/>
                        <a:t>Bir HTML</a:t>
                      </a:r>
                      <a:r>
                        <a:rPr lang="tr-TR" sz="2000" baseline="0" dirty="0" smtClean="0"/>
                        <a:t> öğesi değiştiğinde</a:t>
                      </a:r>
                      <a:endParaRPr lang="en-US" sz="2000" dirty="0"/>
                    </a:p>
                  </a:txBody>
                  <a:tcPr anchor="ctr"/>
                </a:tc>
                <a:extLst>
                  <a:ext uri="{0D108BD9-81ED-4DB2-BD59-A6C34878D82A}">
                    <a16:rowId xmlns="" xmlns:a16="http://schemas.microsoft.com/office/drawing/2014/main" val="10001"/>
                  </a:ext>
                </a:extLst>
              </a:tr>
              <a:tr h="653146">
                <a:tc>
                  <a:txBody>
                    <a:bodyPr/>
                    <a:lstStyle/>
                    <a:p>
                      <a:r>
                        <a:rPr lang="tr-TR" sz="2000" dirty="0"/>
                        <a:t>onclick</a:t>
                      </a:r>
                    </a:p>
                  </a:txBody>
                  <a:tcPr anchor="ctr"/>
                </a:tc>
                <a:tc>
                  <a:txBody>
                    <a:bodyPr/>
                    <a:lstStyle/>
                    <a:p>
                      <a:r>
                        <a:rPr lang="tr-TR" sz="2000" dirty="0" smtClean="0"/>
                        <a:t>Kullanıcı Tarafından bir HTML</a:t>
                      </a:r>
                      <a:r>
                        <a:rPr lang="tr-TR" sz="2000" baseline="0" dirty="0" smtClean="0"/>
                        <a:t> öğesine tıklandığında</a:t>
                      </a:r>
                      <a:endParaRPr lang="en-US" sz="2000" dirty="0"/>
                    </a:p>
                  </a:txBody>
                  <a:tcPr anchor="ctr"/>
                </a:tc>
                <a:extLst>
                  <a:ext uri="{0D108BD9-81ED-4DB2-BD59-A6C34878D82A}">
                    <a16:rowId xmlns="" xmlns:a16="http://schemas.microsoft.com/office/drawing/2014/main" val="10002"/>
                  </a:ext>
                </a:extLst>
              </a:tr>
              <a:tr h="653146">
                <a:tc>
                  <a:txBody>
                    <a:bodyPr/>
                    <a:lstStyle/>
                    <a:p>
                      <a:r>
                        <a:rPr lang="tr-TR" sz="2000" dirty="0"/>
                        <a:t>onmouseover</a:t>
                      </a:r>
                    </a:p>
                  </a:txBody>
                  <a:tcPr anchor="ctr"/>
                </a:tc>
                <a:tc>
                  <a:txBody>
                    <a:bodyPr/>
                    <a:lstStyle/>
                    <a:p>
                      <a:r>
                        <a:rPr lang="tr-TR" sz="2000" dirty="0" smtClean="0"/>
                        <a:t>Kullanıcı fareyi bir HTML öğesinin üzerine getirdiğinde</a:t>
                      </a:r>
                      <a:endParaRPr lang="en-US" sz="2000" dirty="0"/>
                    </a:p>
                  </a:txBody>
                  <a:tcPr anchor="ctr"/>
                </a:tc>
                <a:extLst>
                  <a:ext uri="{0D108BD9-81ED-4DB2-BD59-A6C34878D82A}">
                    <a16:rowId xmlns="" xmlns:a16="http://schemas.microsoft.com/office/drawing/2014/main" val="10003"/>
                  </a:ext>
                </a:extLst>
              </a:tr>
              <a:tr h="653146">
                <a:tc>
                  <a:txBody>
                    <a:bodyPr/>
                    <a:lstStyle/>
                    <a:p>
                      <a:r>
                        <a:rPr lang="tr-TR" sz="2000" dirty="0"/>
                        <a:t>onmouseout</a:t>
                      </a:r>
                    </a:p>
                  </a:txBody>
                  <a:tcPr anchor="ctr"/>
                </a:tc>
                <a:tc>
                  <a:txBody>
                    <a:bodyPr/>
                    <a:lstStyle/>
                    <a:p>
                      <a:r>
                        <a:rPr lang="tr-TR" sz="2000" dirty="0" smtClean="0"/>
                        <a:t>Kullanıcı fareyi bir HTML öğesinden uzaklaştırdığında</a:t>
                      </a:r>
                      <a:endParaRPr lang="en-US" sz="2000" dirty="0"/>
                    </a:p>
                  </a:txBody>
                  <a:tcPr anchor="ctr"/>
                </a:tc>
                <a:extLst>
                  <a:ext uri="{0D108BD9-81ED-4DB2-BD59-A6C34878D82A}">
                    <a16:rowId xmlns="" xmlns:a16="http://schemas.microsoft.com/office/drawing/2014/main" val="10004"/>
                  </a:ext>
                </a:extLst>
              </a:tr>
              <a:tr h="653146">
                <a:tc>
                  <a:txBody>
                    <a:bodyPr/>
                    <a:lstStyle/>
                    <a:p>
                      <a:r>
                        <a:rPr lang="tr-TR" sz="2000" dirty="0"/>
                        <a:t>onkeydown</a:t>
                      </a:r>
                    </a:p>
                  </a:txBody>
                  <a:tcPr anchor="ctr"/>
                </a:tc>
                <a:tc>
                  <a:txBody>
                    <a:bodyPr/>
                    <a:lstStyle/>
                    <a:p>
                      <a:r>
                        <a:rPr lang="tr-TR" sz="2000" dirty="0" smtClean="0"/>
                        <a:t>Kullanıcı bir klavye tuşunu bastığında</a:t>
                      </a:r>
                      <a:endParaRPr lang="en-US" sz="2000" dirty="0"/>
                    </a:p>
                  </a:txBody>
                  <a:tcPr anchor="ctr"/>
                </a:tc>
                <a:extLst>
                  <a:ext uri="{0D108BD9-81ED-4DB2-BD59-A6C34878D82A}">
                    <a16:rowId xmlns="" xmlns:a16="http://schemas.microsoft.com/office/drawing/2014/main" val="10005"/>
                  </a:ext>
                </a:extLst>
              </a:tr>
              <a:tr h="653146">
                <a:tc>
                  <a:txBody>
                    <a:bodyPr/>
                    <a:lstStyle/>
                    <a:p>
                      <a:r>
                        <a:rPr lang="tr-TR" sz="2000" dirty="0"/>
                        <a:t>onload</a:t>
                      </a:r>
                    </a:p>
                  </a:txBody>
                  <a:tcPr anchor="ctr"/>
                </a:tc>
                <a:tc>
                  <a:txBody>
                    <a:bodyPr/>
                    <a:lstStyle/>
                    <a:p>
                      <a:r>
                        <a:rPr lang="tr-TR" sz="2000" dirty="0" smtClean="0"/>
                        <a:t>Tarayıcı sayfayı yüklemeyi bitirdiğinde</a:t>
                      </a:r>
                      <a:endParaRPr lang="en-US" sz="2000" dirty="0"/>
                    </a:p>
                  </a:txBody>
                  <a:tcPr anchor="ctr"/>
                </a:tc>
                <a:extLst>
                  <a:ext uri="{0D108BD9-81ED-4DB2-BD59-A6C34878D82A}">
                    <a16:rowId xmlns=""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142852"/>
            <a:ext cx="9601200" cy="690546"/>
          </a:xfrm>
        </p:spPr>
        <p:txBody>
          <a:bodyPr/>
          <a:lstStyle/>
          <a:p>
            <a:r>
              <a:rPr lang="tr-TR" dirty="0" smtClean="0"/>
              <a:t>What can JavaScript Do?</a:t>
            </a:r>
            <a:endParaRPr lang="tr-TR" dirty="0"/>
          </a:p>
        </p:txBody>
      </p:sp>
      <p:sp>
        <p:nvSpPr>
          <p:cNvPr id="3" name="2 İçerik Yer Tutucusu"/>
          <p:cNvSpPr>
            <a:spLocks noGrp="1"/>
          </p:cNvSpPr>
          <p:nvPr>
            <p:ph idx="1"/>
          </p:nvPr>
        </p:nvSpPr>
        <p:spPr>
          <a:xfrm>
            <a:off x="236496" y="1071546"/>
            <a:ext cx="11430080" cy="4743472"/>
          </a:xfrm>
        </p:spPr>
        <p:txBody>
          <a:bodyPr/>
          <a:lstStyle/>
          <a:p>
            <a:r>
              <a:rPr lang="tr-TR" dirty="0" smtClean="0"/>
              <a:t>Event işleyicileri kullanıcı girdisini, kullanıcı eylemlerini ve tarayıcı eylemlerini işlemek ve doğrulamak için kullanılabilir</a:t>
            </a:r>
          </a:p>
          <a:p>
            <a:pPr lvl="1"/>
            <a:r>
              <a:rPr lang="tr-TR" dirty="0" smtClean="0"/>
              <a:t>Her sayfa yüklendiğinde yapılması gerekenler</a:t>
            </a:r>
          </a:p>
          <a:p>
            <a:pPr lvl="1"/>
            <a:r>
              <a:rPr lang="tr-TR" dirty="0" smtClean="0"/>
              <a:t>Sayfa kapatıldığında yapılması gerekenler</a:t>
            </a:r>
          </a:p>
          <a:p>
            <a:pPr lvl="1"/>
            <a:r>
              <a:rPr lang="tr-TR" dirty="0" smtClean="0"/>
              <a:t>Bir kullanıcı bir düğmeyi tıklattığında yapılması gereken eylem</a:t>
            </a:r>
          </a:p>
          <a:p>
            <a:pPr lvl="1"/>
            <a:r>
              <a:rPr lang="tr-TR" dirty="0" smtClean="0"/>
              <a:t>Bir kullanıcı veri girdiğinde doğrulaması gereken içerik</a:t>
            </a:r>
          </a:p>
          <a:p>
            <a:pPr lvl="1"/>
            <a:r>
              <a:rPr lang="tr-TR" dirty="0" smtClean="0"/>
              <a:t>Ve dahası ...</a:t>
            </a:r>
          </a:p>
          <a:p>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85728"/>
            <a:ext cx="9601200" cy="619108"/>
          </a:xfrm>
        </p:spPr>
        <p:txBody>
          <a:bodyPr/>
          <a:lstStyle/>
          <a:p>
            <a:r>
              <a:rPr lang="tr-TR" dirty="0" smtClean="0"/>
              <a:t>JavaScript Strings</a:t>
            </a:r>
            <a:endParaRPr lang="tr-TR" dirty="0"/>
          </a:p>
        </p:txBody>
      </p:sp>
      <p:sp>
        <p:nvSpPr>
          <p:cNvPr id="3" name="2 İçerik Yer Tutucusu"/>
          <p:cNvSpPr>
            <a:spLocks noGrp="1"/>
          </p:cNvSpPr>
          <p:nvPr>
            <p:ph idx="1"/>
          </p:nvPr>
        </p:nvSpPr>
        <p:spPr>
          <a:xfrm>
            <a:off x="379372" y="1214422"/>
            <a:ext cx="11358642" cy="5286412"/>
          </a:xfrm>
        </p:spPr>
        <p:txBody>
          <a:bodyPr/>
          <a:lstStyle/>
          <a:p>
            <a:r>
              <a:rPr lang="tr-TR" dirty="0" smtClean="0"/>
              <a:t>JavaScript strings, metin saklamak ve değiştirmek için kullanılır</a:t>
            </a:r>
          </a:p>
          <a:p>
            <a:r>
              <a:rPr lang="tr-TR" dirty="0" smtClean="0"/>
              <a:t>Bir JavaScript </a:t>
            </a:r>
            <a:r>
              <a:rPr lang="tr-TR" dirty="0" err="1" smtClean="0"/>
              <a:t>string</a:t>
            </a:r>
            <a:r>
              <a:rPr lang="tr-TR" dirty="0" smtClean="0"/>
              <a:t> “Merhaba </a:t>
            </a:r>
            <a:r>
              <a:rPr lang="tr-TR" dirty="0" err="1" smtClean="0"/>
              <a:t>Javascript</a:t>
            </a:r>
            <a:r>
              <a:rPr lang="tr-TR" dirty="0" smtClean="0"/>
              <a:t>" gibi bir dizi karakteri saklar.</a:t>
            </a:r>
          </a:p>
          <a:p>
            <a:r>
              <a:rPr lang="tr-TR" dirty="0" smtClean="0"/>
              <a:t>Bir string, herhangi bir metin olabilir. Tek veya çift tırnak işaretleri kullanabilirsiniz</a:t>
            </a:r>
          </a:p>
          <a:p>
            <a:r>
              <a:rPr lang="tr-TR" dirty="0" smtClean="0"/>
              <a:t>Çift tırnağın içinde tek tırnak ,tek tırnağın içinde çift tırnak kullanılabilir</a:t>
            </a:r>
          </a:p>
          <a:p>
            <a:r>
              <a:rPr lang="tr-TR" dirty="0" smtClean="0"/>
              <a:t>Bir string uzunluğu length koduyla bulunur</a:t>
            </a:r>
          </a:p>
          <a:p>
            <a:r>
              <a:rPr lang="tr-TR" dirty="0" smtClean="0"/>
              <a:t>Stringler tırnak içine yazılmalıdır, yoksa JavaScript yanlış anlar. Bu sorunun oluşmaması için çözüm \ escape karakterini kullanmaktır.</a:t>
            </a:r>
          </a:p>
          <a:p>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85728"/>
            <a:ext cx="9601200" cy="619108"/>
          </a:xfrm>
        </p:spPr>
        <p:txBody>
          <a:bodyPr/>
          <a:lstStyle/>
          <a:p>
            <a:r>
              <a:rPr lang="tr-TR" dirty="0" smtClean="0"/>
              <a:t>JavaScript Strings</a:t>
            </a:r>
            <a:endParaRPr lang="tr-TR" dirty="0"/>
          </a:p>
        </p:txBody>
      </p:sp>
      <p:graphicFrame>
        <p:nvGraphicFramePr>
          <p:cNvPr id="4" name="3 İçerik Yer Tutucusu"/>
          <p:cNvGraphicFramePr>
            <a:graphicFrameLocks noGrp="1"/>
          </p:cNvGraphicFramePr>
          <p:nvPr>
            <p:ph idx="1"/>
          </p:nvPr>
        </p:nvGraphicFramePr>
        <p:xfrm>
          <a:off x="379413" y="1214438"/>
          <a:ext cx="11358562" cy="4214826"/>
        </p:xfrm>
        <a:graphic>
          <a:graphicData uri="http://schemas.openxmlformats.org/drawingml/2006/table">
            <a:tbl>
              <a:tblPr firstRow="1" bandRow="1">
                <a:tableStyleId>{68D230F3-CF80-4859-8CE7-A43EE81993B5}</a:tableStyleId>
              </a:tblPr>
              <a:tblGrid>
                <a:gridCol w="1571595">
                  <a:extLst>
                    <a:ext uri="{9D8B030D-6E8A-4147-A177-3AD203B41FA5}">
                      <a16:colId xmlns="" xmlns:a16="http://schemas.microsoft.com/office/drawing/2014/main" val="20000"/>
                    </a:ext>
                  </a:extLst>
                </a:gridCol>
                <a:gridCol w="9786967">
                  <a:extLst>
                    <a:ext uri="{9D8B030D-6E8A-4147-A177-3AD203B41FA5}">
                      <a16:colId xmlns="" xmlns:a16="http://schemas.microsoft.com/office/drawing/2014/main" val="20001"/>
                    </a:ext>
                  </a:extLst>
                </a:gridCol>
              </a:tblGrid>
              <a:tr h="702471">
                <a:tc>
                  <a:txBody>
                    <a:bodyPr/>
                    <a:lstStyle/>
                    <a:p>
                      <a:r>
                        <a:rPr lang="tr-TR" dirty="0"/>
                        <a:t>Code</a:t>
                      </a:r>
                    </a:p>
                  </a:txBody>
                  <a:tcPr anchor="ctr"/>
                </a:tc>
                <a:tc>
                  <a:txBody>
                    <a:bodyPr/>
                    <a:lstStyle/>
                    <a:p>
                      <a:r>
                        <a:rPr lang="tr-TR" dirty="0"/>
                        <a:t>Outputs</a:t>
                      </a:r>
                    </a:p>
                  </a:txBody>
                  <a:tcPr anchor="ctr"/>
                </a:tc>
                <a:extLst>
                  <a:ext uri="{0D108BD9-81ED-4DB2-BD59-A6C34878D82A}">
                    <a16:rowId xmlns="" xmlns:a16="http://schemas.microsoft.com/office/drawing/2014/main" val="10000"/>
                  </a:ext>
                </a:extLst>
              </a:tr>
              <a:tr h="702471">
                <a:tc>
                  <a:txBody>
                    <a:bodyPr/>
                    <a:lstStyle/>
                    <a:p>
                      <a:r>
                        <a:rPr lang="tr-TR" dirty="0"/>
                        <a:t>\b</a:t>
                      </a:r>
                    </a:p>
                  </a:txBody>
                  <a:tcPr anchor="ctr"/>
                </a:tc>
                <a:tc>
                  <a:txBody>
                    <a:bodyPr/>
                    <a:lstStyle/>
                    <a:p>
                      <a:r>
                        <a:rPr lang="tr-TR" dirty="0"/>
                        <a:t>Backspace</a:t>
                      </a:r>
                    </a:p>
                  </a:txBody>
                  <a:tcPr anchor="ctr"/>
                </a:tc>
                <a:extLst>
                  <a:ext uri="{0D108BD9-81ED-4DB2-BD59-A6C34878D82A}">
                    <a16:rowId xmlns="" xmlns:a16="http://schemas.microsoft.com/office/drawing/2014/main" val="10001"/>
                  </a:ext>
                </a:extLst>
              </a:tr>
              <a:tr h="702471">
                <a:tc>
                  <a:txBody>
                    <a:bodyPr/>
                    <a:lstStyle/>
                    <a:p>
                      <a:r>
                        <a:rPr lang="tr-TR" dirty="0"/>
                        <a:t>\r</a:t>
                      </a:r>
                    </a:p>
                  </a:txBody>
                  <a:tcPr anchor="ctr"/>
                </a:tc>
                <a:tc>
                  <a:txBody>
                    <a:bodyPr/>
                    <a:lstStyle/>
                    <a:p>
                      <a:r>
                        <a:rPr lang="tr-TR" dirty="0"/>
                        <a:t>Carriage Return</a:t>
                      </a:r>
                    </a:p>
                  </a:txBody>
                  <a:tcPr anchor="ctr"/>
                </a:tc>
                <a:extLst>
                  <a:ext uri="{0D108BD9-81ED-4DB2-BD59-A6C34878D82A}">
                    <a16:rowId xmlns="" xmlns:a16="http://schemas.microsoft.com/office/drawing/2014/main" val="10002"/>
                  </a:ext>
                </a:extLst>
              </a:tr>
              <a:tr h="702471">
                <a:tc>
                  <a:txBody>
                    <a:bodyPr/>
                    <a:lstStyle/>
                    <a:p>
                      <a:r>
                        <a:rPr lang="tr-TR" dirty="0"/>
                        <a:t>\f</a:t>
                      </a:r>
                    </a:p>
                  </a:txBody>
                  <a:tcPr anchor="ctr"/>
                </a:tc>
                <a:tc>
                  <a:txBody>
                    <a:bodyPr/>
                    <a:lstStyle/>
                    <a:p>
                      <a:r>
                        <a:rPr lang="tr-TR" dirty="0"/>
                        <a:t>Form Feed</a:t>
                      </a:r>
                    </a:p>
                  </a:txBody>
                  <a:tcPr anchor="ctr"/>
                </a:tc>
                <a:extLst>
                  <a:ext uri="{0D108BD9-81ED-4DB2-BD59-A6C34878D82A}">
                    <a16:rowId xmlns="" xmlns:a16="http://schemas.microsoft.com/office/drawing/2014/main" val="10003"/>
                  </a:ext>
                </a:extLst>
              </a:tr>
              <a:tr h="702471">
                <a:tc>
                  <a:txBody>
                    <a:bodyPr/>
                    <a:lstStyle/>
                    <a:p>
                      <a:r>
                        <a:rPr lang="tr-TR" dirty="0"/>
                        <a:t>\t</a:t>
                      </a:r>
                    </a:p>
                  </a:txBody>
                  <a:tcPr anchor="ctr"/>
                </a:tc>
                <a:tc>
                  <a:txBody>
                    <a:bodyPr/>
                    <a:lstStyle/>
                    <a:p>
                      <a:r>
                        <a:rPr lang="tr-TR" dirty="0"/>
                        <a:t>Horizontal Tabulator</a:t>
                      </a:r>
                    </a:p>
                  </a:txBody>
                  <a:tcPr anchor="ctr"/>
                </a:tc>
                <a:extLst>
                  <a:ext uri="{0D108BD9-81ED-4DB2-BD59-A6C34878D82A}">
                    <a16:rowId xmlns="" xmlns:a16="http://schemas.microsoft.com/office/drawing/2014/main" val="10004"/>
                  </a:ext>
                </a:extLst>
              </a:tr>
              <a:tr h="702471">
                <a:tc>
                  <a:txBody>
                    <a:bodyPr/>
                    <a:lstStyle/>
                    <a:p>
                      <a:r>
                        <a:rPr lang="tr-TR" dirty="0"/>
                        <a:t>\v</a:t>
                      </a:r>
                    </a:p>
                  </a:txBody>
                  <a:tcPr anchor="ctr"/>
                </a:tc>
                <a:tc>
                  <a:txBody>
                    <a:bodyPr/>
                    <a:lstStyle/>
                    <a:p>
                      <a:r>
                        <a:rPr lang="tr-TR" dirty="0"/>
                        <a:t>Vertical Tabulator</a:t>
                      </a:r>
                    </a:p>
                  </a:txBody>
                  <a:tcPr anchor="ctr"/>
                </a:tc>
                <a:extLst>
                  <a:ext uri="{0D108BD9-81ED-4DB2-BD59-A6C34878D82A}">
                    <a16:rowId xmlns="" xmlns:a16="http://schemas.microsoft.com/office/drawing/2014/main" val="10005"/>
                  </a:ext>
                </a:extLst>
              </a:tr>
            </a:tbl>
          </a:graphicData>
        </a:graphic>
      </p:graphicFrame>
      <p:sp>
        <p:nvSpPr>
          <p:cNvPr id="5" name="4 Metin kutusu"/>
          <p:cNvSpPr txBox="1"/>
          <p:nvPr/>
        </p:nvSpPr>
        <p:spPr>
          <a:xfrm>
            <a:off x="307934" y="5715016"/>
            <a:ext cx="10930013" cy="955518"/>
          </a:xfrm>
          <a:prstGeom prst="rect">
            <a:avLst/>
          </a:prstGeom>
          <a:noFill/>
        </p:spPr>
        <p:txBody>
          <a:bodyPr wrap="square" rtlCol="0">
            <a:spAutoFit/>
          </a:bodyPr>
          <a:lstStyle/>
          <a:p>
            <a:pPr>
              <a:lnSpc>
                <a:spcPct val="150000"/>
              </a:lnSpc>
            </a:pPr>
            <a:r>
              <a:rPr lang="tr-TR" sz="2000" dirty="0" smtClean="0"/>
              <a:t>Yukarıdaki 5 kaçış karakteri başlangıçta daktilo, teleteksti ve faks makinesini kontrol etmek için tasarlandı. HTML'de herhangi bir mantıklı değiller.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85728"/>
            <a:ext cx="9601200" cy="619108"/>
          </a:xfrm>
        </p:spPr>
        <p:txBody>
          <a:bodyPr/>
          <a:lstStyle/>
          <a:p>
            <a:r>
              <a:rPr lang="tr-TR" dirty="0" smtClean="0"/>
              <a:t>JavaScript Strings</a:t>
            </a:r>
            <a:endParaRPr lang="tr-TR" dirty="0"/>
          </a:p>
        </p:txBody>
      </p:sp>
      <p:sp>
        <p:nvSpPr>
          <p:cNvPr id="6" name="5 İçerik Yer Tutucusu"/>
          <p:cNvSpPr>
            <a:spLocks noGrp="1"/>
          </p:cNvSpPr>
          <p:nvPr>
            <p:ph idx="1"/>
          </p:nvPr>
        </p:nvSpPr>
        <p:spPr>
          <a:xfrm>
            <a:off x="379372" y="1142984"/>
            <a:ext cx="11358642" cy="5357850"/>
          </a:xfrm>
        </p:spPr>
        <p:txBody>
          <a:bodyPr>
            <a:normAutofit/>
          </a:bodyPr>
          <a:lstStyle/>
          <a:p>
            <a:r>
              <a:rPr lang="tr-TR" dirty="0" smtClean="0"/>
              <a:t>En iyi okunabilirlik için, programcılar çoğu zaman 80 karakterden daha uzun olan kod parçalarından kaçınmak ister.</a:t>
            </a:r>
          </a:p>
          <a:p>
            <a:r>
              <a:rPr lang="tr-TR" dirty="0" smtClean="0"/>
              <a:t>Bir JavaScript statement’ı bir satıra sığmıyorsa, bunu kırmak için en iyi yer operatörün hemen ardıdır.</a:t>
            </a:r>
          </a:p>
          <a:p>
            <a:r>
              <a:rPr lang="tr-TR" dirty="0" smtClean="0"/>
              <a:t>Tek bir ters eğik çizgi ile bir metin dizesindeki bir kod satırı da bölebilirsin. Ancak “\” yöntemi tercih edilen yöntem değildir. Evrensel desteği olmayabilir. Bazı tarayıcılar “\” karakterin arkasındaki boşluklara izin vermez.</a:t>
            </a:r>
          </a:p>
          <a:p>
            <a:r>
              <a:rPr lang="tr-TR" dirty="0" smtClean="0"/>
              <a:t>Escape karakteri ile bir kod satırını parçalayamazsınız</a:t>
            </a:r>
          </a:p>
          <a:p>
            <a:r>
              <a:rPr lang="tr-TR" dirty="0" smtClean="0"/>
              <a:t>Normalde stringler JavaScript’te oluşturulmuş ilkel veri türlerinden biridir</a:t>
            </a:r>
          </a:p>
          <a:p>
            <a:r>
              <a:rPr lang="tr-TR" dirty="0" smtClean="0"/>
              <a:t>Ancak stringler new anahtar sözcüğüyle nesne olarak tanımlanabilir.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85728"/>
            <a:ext cx="9601200" cy="619108"/>
          </a:xfrm>
        </p:spPr>
        <p:txBody>
          <a:bodyPr/>
          <a:lstStyle/>
          <a:p>
            <a:r>
              <a:rPr lang="tr-TR" dirty="0" smtClean="0"/>
              <a:t>JavaScript Strings</a:t>
            </a:r>
            <a:endParaRPr lang="tr-TR" dirty="0"/>
          </a:p>
        </p:txBody>
      </p:sp>
      <p:sp>
        <p:nvSpPr>
          <p:cNvPr id="6" name="5 İçerik Yer Tutucusu"/>
          <p:cNvSpPr>
            <a:spLocks noGrp="1"/>
          </p:cNvSpPr>
          <p:nvPr>
            <p:ph idx="1"/>
          </p:nvPr>
        </p:nvSpPr>
        <p:spPr>
          <a:xfrm>
            <a:off x="379372" y="1142984"/>
            <a:ext cx="11358642" cy="5357850"/>
          </a:xfrm>
        </p:spPr>
        <p:txBody>
          <a:bodyPr>
            <a:normAutofit/>
          </a:bodyPr>
          <a:lstStyle/>
          <a:p>
            <a:r>
              <a:rPr lang="tr-TR" dirty="0" smtClean="0"/>
              <a:t>Stringleri nesne olarak oluşturmayın. Uygulama hızını yavaşlatır.</a:t>
            </a:r>
            <a:br>
              <a:rPr lang="tr-TR" dirty="0" smtClean="0"/>
            </a:br>
            <a:r>
              <a:rPr lang="tr-TR" dirty="0" smtClean="0"/>
              <a:t>New anahtar kelimesi kodu zorlaştırıyor. Bu, beklenmedik sonuçlar doğurabilir</a:t>
            </a:r>
          </a:p>
          <a:p>
            <a:r>
              <a:rPr lang="tr-TR" dirty="0" smtClean="0"/>
              <a:t>Nesneler karşılaştırılamaz</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6786610" cy="690546"/>
          </a:xfrm>
        </p:spPr>
        <p:txBody>
          <a:bodyPr/>
          <a:lstStyle/>
          <a:p>
            <a:r>
              <a:rPr lang="tr-TR" dirty="0" smtClean="0"/>
              <a:t>JavaScript String Methods</a:t>
            </a:r>
            <a:endParaRPr lang="tr-TR" dirty="0"/>
          </a:p>
        </p:txBody>
      </p:sp>
      <p:sp>
        <p:nvSpPr>
          <p:cNvPr id="3" name="2 İçerik Yer Tutucusu"/>
          <p:cNvSpPr>
            <a:spLocks noGrp="1"/>
          </p:cNvSpPr>
          <p:nvPr>
            <p:ph idx="1"/>
          </p:nvPr>
        </p:nvSpPr>
        <p:spPr>
          <a:xfrm>
            <a:off x="307934" y="1071546"/>
            <a:ext cx="11572956" cy="5786454"/>
          </a:xfrm>
        </p:spPr>
        <p:txBody>
          <a:bodyPr/>
          <a:lstStyle/>
          <a:p>
            <a:r>
              <a:rPr lang="tr-TR" dirty="0" smtClean="0"/>
              <a:t>String metotları, stringlerle çalışmanıza yardımcı olur.</a:t>
            </a:r>
          </a:p>
          <a:p>
            <a:r>
              <a:rPr lang="tr-TR" dirty="0" smtClean="0"/>
              <a:t>“fehmiuyar.net" gibi ilkel değerler, özellik veya metotlara sahip olamazlar Çünkü  nesne değildirler.</a:t>
            </a:r>
          </a:p>
          <a:p>
            <a:r>
              <a:rPr lang="tr-TR" dirty="0" smtClean="0"/>
              <a:t>JavaScript ile metotlar ve özellikler ilkel değerler için de mevcuttur, çünkü JavaScript, metotları ve özellikleri çalıştırırken ilkel değerleri nesneler olarak görür.</a:t>
            </a:r>
          </a:p>
          <a:p>
            <a:r>
              <a:rPr lang="tr-TR" dirty="0" smtClean="0"/>
              <a:t>length özelliği, bir stringin uzunluğunu döndürür</a:t>
            </a:r>
          </a:p>
          <a:p>
            <a:r>
              <a:rPr lang="tr-TR" dirty="0" smtClean="0"/>
              <a:t>indexOf () metodu, bir stringde belirtilen bir metnin ilk bulunduğu yerin dizinini (konumunu) döndürür</a:t>
            </a:r>
          </a:p>
          <a:p>
            <a:r>
              <a:rPr lang="tr-TR" dirty="0" smtClean="0"/>
              <a:t>lastIndexOf () metodu, bir stringde belirtilen bir metnin son bulunduğu yerin dizinini (konumunu) döndürür</a:t>
            </a:r>
          </a:p>
          <a:p>
            <a:r>
              <a:rPr lang="tr-TR" dirty="0" smtClean="0"/>
              <a:t>Metin bulunamazsa, indexOf () ve lastIndexOf () yöntemleri -1 değerini döndürür.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6786610" cy="690546"/>
          </a:xfrm>
        </p:spPr>
        <p:txBody>
          <a:bodyPr/>
          <a:lstStyle/>
          <a:p>
            <a:r>
              <a:rPr lang="tr-TR" dirty="0" smtClean="0"/>
              <a:t>JavaScript String Methods</a:t>
            </a:r>
            <a:endParaRPr lang="tr-TR" dirty="0"/>
          </a:p>
        </p:txBody>
      </p:sp>
      <p:sp>
        <p:nvSpPr>
          <p:cNvPr id="3" name="2 İçerik Yer Tutucusu"/>
          <p:cNvSpPr>
            <a:spLocks noGrp="1"/>
          </p:cNvSpPr>
          <p:nvPr>
            <p:ph idx="1"/>
          </p:nvPr>
        </p:nvSpPr>
        <p:spPr>
          <a:xfrm>
            <a:off x="307934" y="1071546"/>
            <a:ext cx="11572956" cy="5786454"/>
          </a:xfrm>
        </p:spPr>
        <p:txBody>
          <a:bodyPr/>
          <a:lstStyle/>
          <a:p>
            <a:r>
              <a:rPr lang="tr-TR" dirty="0" smtClean="0"/>
              <a:t>JavaScript konumları sıfır olarak sayıyor.</a:t>
            </a:r>
            <a:br>
              <a:rPr lang="tr-TR" dirty="0" smtClean="0"/>
            </a:br>
            <a:r>
              <a:rPr lang="tr-TR" dirty="0" smtClean="0"/>
              <a:t>0 bir dizedeki ilk konumdur, 1 ikincidir, 2 üçüncüdür...</a:t>
            </a:r>
          </a:p>
          <a:p>
            <a:r>
              <a:rPr lang="tr-TR" dirty="0" smtClean="0"/>
              <a:t>Her iki metot da arama için başlangıç konumu olarak ikinci bir parametre kabul eder</a:t>
            </a:r>
          </a:p>
          <a:p>
            <a:r>
              <a:rPr lang="tr-TR" dirty="0" smtClean="0"/>
              <a:t>search () fonksiyonu, bir stringi belirtilen bir değer için arar ve eşleşmenin konumunu döndürür:</a:t>
            </a:r>
          </a:p>
          <a:p>
            <a:r>
              <a:rPr lang="tr-TR" dirty="0" smtClean="0"/>
              <a:t>indexOf () ve search () metotları eşit midir? Aynı parametreleri kabul ediyor ve aynı değeri döndürüyorlar mı?</a:t>
            </a:r>
          </a:p>
          <a:p>
            <a:pPr lvl="1"/>
            <a:r>
              <a:rPr lang="tr-TR" dirty="0" smtClean="0"/>
              <a:t>İki yöntem fazlasıyla eşittir. Ancak farklılıklar da var</a:t>
            </a:r>
          </a:p>
          <a:p>
            <a:pPr lvl="1"/>
            <a:r>
              <a:rPr lang="tr-TR" dirty="0" smtClean="0"/>
              <a:t>search () metodu , ikinci bir başlangıç konumu argümanı alamaz.</a:t>
            </a:r>
          </a:p>
          <a:p>
            <a:pPr lvl="1"/>
            <a:r>
              <a:rPr lang="tr-TR" dirty="0" smtClean="0"/>
              <a:t>search () metodu daha güçlü arama değerleri (normal ifadeler) alabilir.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0810" y="214290"/>
            <a:ext cx="9858444" cy="1143000"/>
          </a:xfrm>
        </p:spPr>
        <p:txBody>
          <a:bodyPr/>
          <a:lstStyle/>
          <a:p>
            <a:r>
              <a:rPr lang="tr-TR" dirty="0" smtClean="0"/>
              <a:t>JavaScript Kodlarını Tanımlayalım </a:t>
            </a:r>
            <a:endParaRPr lang="tr-TR" dirty="0"/>
          </a:p>
        </p:txBody>
      </p:sp>
      <p:sp>
        <p:nvSpPr>
          <p:cNvPr id="3" name="2 İçerik Yer Tutucusu"/>
          <p:cNvSpPr>
            <a:spLocks noGrp="1"/>
          </p:cNvSpPr>
          <p:nvPr>
            <p:ph idx="1"/>
          </p:nvPr>
        </p:nvSpPr>
        <p:spPr>
          <a:xfrm>
            <a:off x="593686" y="1714488"/>
            <a:ext cx="10858576" cy="4929222"/>
          </a:xfrm>
        </p:spPr>
        <p:txBody>
          <a:bodyPr>
            <a:normAutofit lnSpcReduction="10000"/>
          </a:bodyPr>
          <a:lstStyle/>
          <a:p>
            <a:pPr>
              <a:lnSpc>
                <a:spcPct val="100000"/>
              </a:lnSpc>
            </a:pPr>
            <a:r>
              <a:rPr lang="tr-TR" dirty="0" smtClean="0"/>
              <a:t>HTML' de, JavaScript kodu &lt;script&gt; ve &lt;/ script&gt; etiketleri arasına eklenmelidir.</a:t>
            </a:r>
          </a:p>
          <a:p>
            <a:pPr>
              <a:lnSpc>
                <a:spcPct val="100000"/>
              </a:lnSpc>
            </a:pPr>
            <a:r>
              <a:rPr lang="tr-TR" dirty="0" smtClean="0"/>
              <a:t>Eskiden JavaScript’e bir type özniteliği kullanılırdı: &lt;script type = "text / javascript"&gt;</a:t>
            </a:r>
          </a:p>
          <a:p>
            <a:pPr>
              <a:lnSpc>
                <a:spcPct val="100000"/>
              </a:lnSpc>
            </a:pPr>
            <a:r>
              <a:rPr lang="tr-TR" dirty="0" smtClean="0"/>
              <a:t>Type özniteliği artık gerekli değildir. JavaScript, HTML'de varsayılan betik dilidir</a:t>
            </a:r>
          </a:p>
          <a:p>
            <a:pPr>
              <a:lnSpc>
                <a:spcPct val="100000"/>
              </a:lnSpc>
            </a:pPr>
            <a:r>
              <a:rPr lang="tr-TR" dirty="0" smtClean="0"/>
              <a:t>Bir JavaScript fonksiyonu, "çağrıldığında" yürütülebilen bir JavaScript kod bloğu oluşturur</a:t>
            </a:r>
          </a:p>
          <a:p>
            <a:pPr>
              <a:lnSpc>
                <a:spcPct val="100000"/>
              </a:lnSpc>
            </a:pPr>
            <a:r>
              <a:rPr lang="tr-TR" dirty="0" smtClean="0"/>
              <a:t>Bir HTML belgesine istediğiniz sayıda komut dosyası yerleştirebilirsiniz.</a:t>
            </a:r>
          </a:p>
          <a:p>
            <a:pPr>
              <a:lnSpc>
                <a:spcPct val="100000"/>
              </a:lnSpc>
            </a:pPr>
            <a:r>
              <a:rPr lang="tr-TR" dirty="0" smtClean="0"/>
              <a:t>Komut dizileri &lt;body&gt; ya da bir HTML sayfasının &lt;head&gt; bölümüne ya da her ikisine birden yerleştirilebilir.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6786610" cy="690546"/>
          </a:xfrm>
        </p:spPr>
        <p:txBody>
          <a:bodyPr/>
          <a:lstStyle/>
          <a:p>
            <a:r>
              <a:rPr lang="tr-TR" dirty="0" smtClean="0"/>
              <a:t>JavaScript String Methods</a:t>
            </a:r>
            <a:endParaRPr lang="tr-TR" dirty="0"/>
          </a:p>
        </p:txBody>
      </p:sp>
      <p:sp>
        <p:nvSpPr>
          <p:cNvPr id="3" name="2 İçerik Yer Tutucusu"/>
          <p:cNvSpPr>
            <a:spLocks noGrp="1"/>
          </p:cNvSpPr>
          <p:nvPr>
            <p:ph idx="1"/>
          </p:nvPr>
        </p:nvSpPr>
        <p:spPr>
          <a:xfrm>
            <a:off x="307934" y="1071546"/>
            <a:ext cx="11572956" cy="5786454"/>
          </a:xfrm>
        </p:spPr>
        <p:txBody>
          <a:bodyPr/>
          <a:lstStyle/>
          <a:p>
            <a:r>
              <a:rPr lang="tr-TR" dirty="0" smtClean="0"/>
              <a:t>Stringleri bölümlere ayırmak için 3 adet metot kullanılır.</a:t>
            </a:r>
          </a:p>
          <a:p>
            <a:pPr lvl="1"/>
            <a:r>
              <a:rPr lang="tr-TR" dirty="0" smtClean="0"/>
              <a:t>s</a:t>
            </a:r>
            <a:r>
              <a:rPr lang="en-US" dirty="0" smtClean="0"/>
              <a:t>lice</a:t>
            </a:r>
            <a:r>
              <a:rPr lang="tr-TR" dirty="0" smtClean="0"/>
              <a:t> </a:t>
            </a:r>
            <a:r>
              <a:rPr lang="en-US" dirty="0" smtClean="0"/>
              <a:t>(start, end)</a:t>
            </a:r>
          </a:p>
          <a:p>
            <a:pPr lvl="1"/>
            <a:r>
              <a:rPr lang="tr-TR" dirty="0" smtClean="0"/>
              <a:t>s</a:t>
            </a:r>
            <a:r>
              <a:rPr lang="en-US" dirty="0" smtClean="0"/>
              <a:t>ubstring</a:t>
            </a:r>
            <a:r>
              <a:rPr lang="tr-TR" dirty="0" smtClean="0"/>
              <a:t> </a:t>
            </a:r>
            <a:r>
              <a:rPr lang="en-US" dirty="0" smtClean="0"/>
              <a:t>(start, end)</a:t>
            </a:r>
          </a:p>
          <a:p>
            <a:pPr lvl="1"/>
            <a:r>
              <a:rPr lang="tr-TR" dirty="0" smtClean="0"/>
              <a:t>s</a:t>
            </a:r>
            <a:r>
              <a:rPr lang="en-US" dirty="0" smtClean="0"/>
              <a:t>ubstr</a:t>
            </a:r>
            <a:r>
              <a:rPr lang="tr-TR" dirty="0" smtClean="0"/>
              <a:t> </a:t>
            </a:r>
            <a:r>
              <a:rPr lang="en-US" dirty="0" smtClean="0"/>
              <a:t>(start, length)</a:t>
            </a:r>
            <a:endParaRPr lang="tr-TR" dirty="0" smtClean="0"/>
          </a:p>
          <a:p>
            <a:pPr marL="457200" indent="-457200">
              <a:buFont typeface="+mj-lt"/>
              <a:buAutoNum type="arabicPeriod"/>
            </a:pPr>
            <a:r>
              <a:rPr lang="tr-TR" dirty="0" smtClean="0"/>
              <a:t>slice() metodu:</a:t>
            </a:r>
          </a:p>
          <a:p>
            <a:pPr marL="822960" lvl="1" indent="-457200"/>
            <a:r>
              <a:rPr lang="tr-TR" dirty="0" smtClean="0"/>
              <a:t>slice (), bir stringden bir bölüm çıkarır ve ayıklanan bölümü ile  yeni bir string döndürür.</a:t>
            </a:r>
          </a:p>
          <a:p>
            <a:pPr marL="822960" lvl="1" indent="-457200"/>
            <a:r>
              <a:rPr lang="tr-TR" dirty="0" smtClean="0"/>
              <a:t>Bu metot, 2 parametre alır: başlangıç konumu ve bitiş konumu</a:t>
            </a:r>
          </a:p>
          <a:p>
            <a:pPr marL="822960" lvl="1" indent="-457200"/>
            <a:r>
              <a:rPr lang="tr-TR" dirty="0" smtClean="0"/>
              <a:t>Bir parametre negatifse, konum stringin sonundan sayılır.</a:t>
            </a:r>
          </a:p>
          <a:p>
            <a:pPr marL="822960" lvl="1" indent="-457200"/>
            <a:r>
              <a:rPr lang="tr-TR" dirty="0" smtClean="0"/>
              <a:t>İkinci parametreyi atlarsanız, metot stringin geri kalanını dilimleyecektir</a:t>
            </a:r>
          </a:p>
          <a:p>
            <a:pPr marL="822960" lvl="1" indent="-457200"/>
            <a:r>
              <a:rPr lang="tr-TR" dirty="0" smtClean="0"/>
              <a:t>Negatif konumlar, Internet Explorer 8 ve önceki sürümlerinde çalışmaz.</a:t>
            </a:r>
          </a:p>
          <a:p>
            <a:pPr marL="457200" indent="-457200">
              <a:buFont typeface="+mj-lt"/>
              <a:buAutoNum type="arabicPeriod"/>
            </a:pPr>
            <a:r>
              <a:rPr lang="tr-TR" dirty="0" smtClean="0"/>
              <a:t>substring() metodu:</a:t>
            </a:r>
          </a:p>
          <a:p>
            <a:pPr marL="822960" lvl="1" indent="-457200"/>
            <a:r>
              <a:rPr lang="tr-TR" dirty="0" smtClean="0"/>
              <a:t>substring (), slice () işlevine benzer.</a:t>
            </a:r>
          </a:p>
          <a:p>
            <a:pPr marL="822960" lvl="1" indent="-457200"/>
            <a:r>
              <a:rPr lang="tr-TR" dirty="0" smtClean="0"/>
              <a:t>Fark substring () negatif indeksleri kabul edemiyor.</a:t>
            </a:r>
          </a:p>
          <a:p>
            <a:pPr marL="822960" lvl="1" indent="-457200"/>
            <a:r>
              <a:rPr lang="tr-TR" dirty="0" smtClean="0"/>
              <a:t>İkinci parametreyi atlarsanız substring () dizinin geri kalanını dilimleyecektir.</a:t>
            </a:r>
          </a:p>
          <a:p>
            <a:pPr marL="457200" indent="-457200">
              <a:buFont typeface="+mj-lt"/>
              <a:buAutoNum type="arabicPeriod"/>
            </a:pPr>
            <a:endParaRPr lang="en-US" dirty="0" smtClean="0"/>
          </a:p>
          <a:p>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6786610" cy="690546"/>
          </a:xfrm>
        </p:spPr>
        <p:txBody>
          <a:bodyPr/>
          <a:lstStyle/>
          <a:p>
            <a:r>
              <a:rPr lang="tr-TR" dirty="0" smtClean="0"/>
              <a:t>JavaScript String Methods</a:t>
            </a:r>
            <a:endParaRPr lang="tr-TR" dirty="0"/>
          </a:p>
        </p:txBody>
      </p:sp>
      <p:sp>
        <p:nvSpPr>
          <p:cNvPr id="3" name="2 İçerik Yer Tutucusu"/>
          <p:cNvSpPr>
            <a:spLocks noGrp="1"/>
          </p:cNvSpPr>
          <p:nvPr>
            <p:ph idx="1"/>
          </p:nvPr>
        </p:nvSpPr>
        <p:spPr>
          <a:xfrm>
            <a:off x="307934" y="1071546"/>
            <a:ext cx="11572956" cy="5572164"/>
          </a:xfrm>
        </p:spPr>
        <p:txBody>
          <a:bodyPr/>
          <a:lstStyle/>
          <a:p>
            <a:pPr marL="457200" indent="-457200">
              <a:buFont typeface="+mj-lt"/>
              <a:buAutoNum type="arabicPeriod" startAt="3"/>
            </a:pPr>
            <a:r>
              <a:rPr lang="tr-TR" dirty="0" smtClean="0"/>
              <a:t>substr() metodu:</a:t>
            </a:r>
          </a:p>
          <a:p>
            <a:pPr marL="822960" lvl="1" indent="-457200"/>
            <a:r>
              <a:rPr lang="tr-TR" dirty="0" smtClean="0"/>
              <a:t>substr (), slice() ile benzerdir.</a:t>
            </a:r>
          </a:p>
          <a:p>
            <a:pPr marL="822960" lvl="1" indent="-457200"/>
            <a:r>
              <a:rPr lang="tr-TR" dirty="0" smtClean="0"/>
              <a:t>Aradaki fark, ikinci parametrenin çıkarılan parçanın uzunluğunu belirtiyor olmasıdır.</a:t>
            </a:r>
          </a:p>
          <a:p>
            <a:pPr marL="822960" lvl="1" indent="-457200"/>
            <a:r>
              <a:rPr lang="tr-TR" dirty="0" smtClean="0"/>
              <a:t>İlk parametre negatifse, konum dizenin sonundan sayar.</a:t>
            </a:r>
          </a:p>
          <a:p>
            <a:pPr marL="822960" lvl="1" indent="-457200"/>
            <a:r>
              <a:rPr lang="tr-TR" dirty="0" smtClean="0"/>
              <a:t>İkinci parametre negatif olamaz, çünkü uzunluğu tanımlar.</a:t>
            </a:r>
          </a:p>
          <a:p>
            <a:pPr marL="822960" lvl="1" indent="-457200"/>
            <a:r>
              <a:rPr lang="tr-TR" dirty="0" smtClean="0"/>
              <a:t>İkinci parametreyi atlarsanız, substr () dizinin geri kalanını dilimleyecektir.</a:t>
            </a:r>
            <a:endParaRPr lang="en-US" dirty="0" smtClean="0"/>
          </a:p>
          <a:p>
            <a:r>
              <a:rPr lang="tr-TR" dirty="0" smtClean="0"/>
              <a:t>replace () metodu, belirtilen değerin bir stringdeki başka bir değerle değiştirilmesini sağlar</a:t>
            </a:r>
          </a:p>
          <a:p>
            <a:r>
              <a:rPr lang="tr-TR" dirty="0" smtClean="0"/>
              <a:t>replace () metodu, çağrıldığı stringi değiştirmez. Yeni bir string döndürür.</a:t>
            </a:r>
          </a:p>
          <a:p>
            <a:r>
              <a:rPr lang="tr-TR" dirty="0" smtClean="0"/>
              <a:t>Default olarak, replace () metodu yalnızca ilk eşleşmeyi değiştirir.</a:t>
            </a:r>
          </a:p>
          <a:p>
            <a:r>
              <a:rPr lang="tr-TR" dirty="0" smtClean="0"/>
              <a:t>Default olarak replace () metodu büyük-küçük harf duyarlıdır. </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6786610" cy="690546"/>
          </a:xfrm>
        </p:spPr>
        <p:txBody>
          <a:bodyPr/>
          <a:lstStyle/>
          <a:p>
            <a:r>
              <a:rPr lang="tr-TR" dirty="0" smtClean="0"/>
              <a:t>JavaScript String Methods</a:t>
            </a:r>
            <a:endParaRPr lang="tr-TR" dirty="0"/>
          </a:p>
        </p:txBody>
      </p:sp>
      <p:sp>
        <p:nvSpPr>
          <p:cNvPr id="3" name="2 İçerik Yer Tutucusu"/>
          <p:cNvSpPr>
            <a:spLocks noGrp="1"/>
          </p:cNvSpPr>
          <p:nvPr>
            <p:ph idx="1"/>
          </p:nvPr>
        </p:nvSpPr>
        <p:spPr>
          <a:xfrm>
            <a:off x="307934" y="1071546"/>
            <a:ext cx="11572956" cy="5572164"/>
          </a:xfrm>
        </p:spPr>
        <p:txBody>
          <a:bodyPr/>
          <a:lstStyle/>
          <a:p>
            <a:pPr marL="457200" indent="-457200"/>
            <a:r>
              <a:rPr lang="tr-TR" dirty="0" smtClean="0"/>
              <a:t>Bir string toUpperCase () ile büyük harfe dönüştürülür</a:t>
            </a:r>
          </a:p>
          <a:p>
            <a:pPr marL="457200" indent="-457200"/>
            <a:r>
              <a:rPr lang="tr-TR" dirty="0" smtClean="0"/>
              <a:t>Bir string, toLowerCase () ile küçük harfe dönüştürülür</a:t>
            </a:r>
          </a:p>
          <a:p>
            <a:pPr marL="457200" indent="-457200"/>
            <a:r>
              <a:rPr lang="tr-TR" dirty="0" smtClean="0"/>
              <a:t>concat () iki veya daha fazla stringi birleştirir</a:t>
            </a:r>
          </a:p>
          <a:p>
            <a:pPr marL="457200" indent="-457200"/>
            <a:r>
              <a:rPr lang="tr-TR" dirty="0" smtClean="0"/>
              <a:t>concat () metodu, artı işleci yerine kullanılabilir. Bu iki kod aynı şeyi yapar</a:t>
            </a:r>
          </a:p>
          <a:p>
            <a:pPr marL="457200" indent="-457200"/>
            <a:r>
              <a:rPr lang="tr-TR" dirty="0" smtClean="0"/>
              <a:t>Tüm string metotları yeni bir string döndürür. Orijinal stringi değiştirmezler.</a:t>
            </a:r>
          </a:p>
          <a:p>
            <a:pPr marL="457200" indent="-457200"/>
            <a:r>
              <a:rPr lang="tr-TR" dirty="0" smtClean="0"/>
              <a:t>String karakterlerini ayıklamak için 2 güvenli metod vardır:</a:t>
            </a:r>
          </a:p>
          <a:p>
            <a:pPr marL="822960" lvl="1" indent="-457200"/>
            <a:r>
              <a:rPr lang="tr-TR" dirty="0" smtClean="0"/>
              <a:t>charAt          (pozisyon)</a:t>
            </a:r>
          </a:p>
          <a:p>
            <a:pPr marL="822960" lvl="1" indent="-457200"/>
            <a:r>
              <a:rPr lang="tr-TR" dirty="0" smtClean="0"/>
              <a:t>charCodeAt (pozisyon)</a:t>
            </a:r>
          </a:p>
          <a:p>
            <a:pPr marL="457200" indent="-457200"/>
            <a:r>
              <a:rPr lang="tr-TR" dirty="0" smtClean="0"/>
              <a:t>charAt() Method:</a:t>
            </a:r>
          </a:p>
          <a:p>
            <a:pPr marL="822960" lvl="1" indent="-457200"/>
            <a:r>
              <a:rPr lang="tr-TR" dirty="0" smtClean="0"/>
              <a:t>charAt () metodu, bir stringdeki belirli bir </a:t>
            </a:r>
            <a:r>
              <a:rPr lang="tr-TR" dirty="0" err="1" smtClean="0"/>
              <a:t>index</a:t>
            </a:r>
            <a:r>
              <a:rPr lang="tr-TR" dirty="0" smtClean="0"/>
              <a:t> (dizindeki) karakteri döndürür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6786610" cy="690546"/>
          </a:xfrm>
        </p:spPr>
        <p:txBody>
          <a:bodyPr/>
          <a:lstStyle/>
          <a:p>
            <a:r>
              <a:rPr lang="tr-TR" dirty="0" smtClean="0"/>
              <a:t>JavaScript String Methods</a:t>
            </a:r>
            <a:endParaRPr lang="tr-TR" dirty="0"/>
          </a:p>
        </p:txBody>
      </p:sp>
      <p:sp>
        <p:nvSpPr>
          <p:cNvPr id="3" name="2 İçerik Yer Tutucusu"/>
          <p:cNvSpPr>
            <a:spLocks noGrp="1"/>
          </p:cNvSpPr>
          <p:nvPr>
            <p:ph idx="1"/>
          </p:nvPr>
        </p:nvSpPr>
        <p:spPr>
          <a:xfrm>
            <a:off x="522248" y="1357298"/>
            <a:ext cx="11072890" cy="4714908"/>
          </a:xfrm>
        </p:spPr>
        <p:txBody>
          <a:bodyPr/>
          <a:lstStyle/>
          <a:p>
            <a:pPr marL="457200" indent="-457200"/>
            <a:r>
              <a:rPr lang="tr-TR" dirty="0" smtClean="0"/>
              <a:t>charCodeAt() Method:</a:t>
            </a:r>
          </a:p>
          <a:p>
            <a:pPr marL="822960" lvl="1" indent="-457200"/>
            <a:r>
              <a:rPr lang="tr-TR" dirty="0" smtClean="0"/>
              <a:t>charCodeAt () metodu, bir stringdeki belirli bir dizindeki karakterin unicode’unu döndürür</a:t>
            </a:r>
          </a:p>
          <a:p>
            <a:pPr marL="457200" indent="-457200"/>
            <a:r>
              <a:rPr lang="tr-TR" dirty="0" smtClean="0"/>
              <a:t>Bir string, split() metoduyla bir diziye dönüştürülebilir:</a:t>
            </a:r>
          </a:p>
          <a:p>
            <a:pPr marL="457200" indent="-457200"/>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5372104" cy="619108"/>
          </a:xfrm>
        </p:spPr>
        <p:txBody>
          <a:bodyPr/>
          <a:lstStyle/>
          <a:p>
            <a:r>
              <a:rPr lang="tr-TR" dirty="0" smtClean="0"/>
              <a:t>JavaScript Numbers</a:t>
            </a:r>
            <a:endParaRPr lang="tr-TR" dirty="0"/>
          </a:p>
        </p:txBody>
      </p:sp>
      <p:sp>
        <p:nvSpPr>
          <p:cNvPr id="3" name="2 İçerik Yer Tutucusu"/>
          <p:cNvSpPr>
            <a:spLocks noGrp="1"/>
          </p:cNvSpPr>
          <p:nvPr>
            <p:ph idx="1"/>
          </p:nvPr>
        </p:nvSpPr>
        <p:spPr>
          <a:xfrm>
            <a:off x="307934" y="1000108"/>
            <a:ext cx="11572956" cy="5572164"/>
          </a:xfrm>
        </p:spPr>
        <p:txBody>
          <a:bodyPr/>
          <a:lstStyle/>
          <a:p>
            <a:r>
              <a:rPr lang="tr-TR" dirty="0" smtClean="0"/>
              <a:t>JavaScript'in tek bir sayı türü vardır. Sayılar, ondalıklı veya ondalıksız olarak yazılabilir.</a:t>
            </a:r>
          </a:p>
          <a:p>
            <a:r>
              <a:rPr lang="tr-TR" dirty="0" smtClean="0"/>
              <a:t>Ekstra büyük veya ekstra küçük sayılar üstel gösterimle yazılabilir</a:t>
            </a:r>
          </a:p>
          <a:p>
            <a:r>
              <a:rPr lang="tr-TR" dirty="0" smtClean="0"/>
              <a:t>Diğer birçok programlama dilinden farklı olarak JavaScript, tamsayılar, </a:t>
            </a:r>
            <a:r>
              <a:rPr lang="tr-TR" dirty="0" err="1" smtClean="0"/>
              <a:t>short</a:t>
            </a:r>
            <a:r>
              <a:rPr lang="tr-TR" dirty="0" smtClean="0"/>
              <a:t>, long, float vb. gibi farklı sayı türlerini tanımlamaz.</a:t>
            </a:r>
          </a:p>
          <a:p>
            <a:r>
              <a:rPr lang="tr-TR" dirty="0" smtClean="0"/>
              <a:t>Tamsayılar 15 haneye kadardır.</a:t>
            </a:r>
          </a:p>
          <a:p>
            <a:r>
              <a:rPr lang="tr-TR" dirty="0" smtClean="0"/>
              <a:t>Maksimum ondalık sayı 17 basamaktır. Ancak ondalıklı sayıların aritmetik işlem sonuçları her zaman% 100 doğru değildir:</a:t>
            </a:r>
          </a:p>
          <a:p>
            <a:r>
              <a:rPr lang="tr-TR" dirty="0" smtClean="0"/>
              <a:t>Bir sayı ve string eklerseniz, sonuç bir string birleştirme olacaktır</a:t>
            </a:r>
          </a:p>
          <a:p>
            <a:r>
              <a:rPr lang="tr-TR" dirty="0" smtClean="0"/>
              <a:t>JavaScript stringleri sayısal içeriğe sahip olabilir</a:t>
            </a:r>
          </a:p>
          <a:p>
            <a:r>
              <a:rPr lang="tr-TR" dirty="0" smtClean="0"/>
              <a:t>JavaScript tüm sayısal işlemlerde stringleri sayılara çevirmeye çalışacaktır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5372104" cy="619108"/>
          </a:xfrm>
        </p:spPr>
        <p:txBody>
          <a:bodyPr/>
          <a:lstStyle/>
          <a:p>
            <a:r>
              <a:rPr lang="tr-TR" dirty="0" smtClean="0"/>
              <a:t>JavaScript Numbers</a:t>
            </a:r>
            <a:endParaRPr lang="tr-TR" dirty="0"/>
          </a:p>
        </p:txBody>
      </p:sp>
      <p:sp>
        <p:nvSpPr>
          <p:cNvPr id="3" name="2 İçerik Yer Tutucusu"/>
          <p:cNvSpPr>
            <a:spLocks noGrp="1"/>
          </p:cNvSpPr>
          <p:nvPr>
            <p:ph idx="1"/>
          </p:nvPr>
        </p:nvSpPr>
        <p:spPr>
          <a:xfrm>
            <a:off x="307934" y="1000108"/>
            <a:ext cx="11572956" cy="5572164"/>
          </a:xfrm>
        </p:spPr>
        <p:txBody>
          <a:bodyPr/>
          <a:lstStyle/>
          <a:p>
            <a:r>
              <a:rPr lang="tr-TR" dirty="0" smtClean="0"/>
              <a:t>NaN, bir numaranın JavaScript’in kabul ettiği bir numara olmadığını belirten  bir kelimedir.</a:t>
            </a:r>
          </a:p>
          <a:p>
            <a:r>
              <a:rPr lang="tr-TR" dirty="0" smtClean="0"/>
              <a:t>Sayısal olmayan bir string ile aritmetik işlem yapmaya çalışmak, NaN (Bir Numara Değil) ile sonuçlanır . Ancak, string sayısal bir değer içeriyorsa sonuç bir sayı olacaktır</a:t>
            </a:r>
          </a:p>
          <a:p>
            <a:r>
              <a:rPr lang="tr-TR" dirty="0" smtClean="0"/>
              <a:t>Bir değerin bir sayı olup olmadığını öğrenmek için genel JavaScript fonksiyonu isNaN () kullanabilirsiniz</a:t>
            </a:r>
          </a:p>
          <a:p>
            <a:r>
              <a:rPr lang="tr-TR" dirty="0" smtClean="0"/>
              <a:t>NaN için dikkat edin. Eğer NaN'yi matematiksel bir işlemde kullanırsanız, sonuç da NaN olacaktır</a:t>
            </a:r>
          </a:p>
          <a:p>
            <a:r>
              <a:rPr lang="tr-TR" dirty="0" smtClean="0"/>
              <a:t>NaN bir sayı tipidir</a:t>
            </a:r>
          </a:p>
          <a:p>
            <a:r>
              <a:rPr lang="tr-TR" dirty="0" smtClean="0"/>
              <a:t>Infinity (veya -Infinity), olası en büyük sayı dışında bir sayı hesaplarsanız JavaScript'in döneceği değerdir.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5372104" cy="619108"/>
          </a:xfrm>
        </p:spPr>
        <p:txBody>
          <a:bodyPr/>
          <a:lstStyle/>
          <a:p>
            <a:r>
              <a:rPr lang="tr-TR" dirty="0" smtClean="0"/>
              <a:t>JavaScript Numbers</a:t>
            </a:r>
            <a:endParaRPr lang="tr-TR" dirty="0"/>
          </a:p>
        </p:txBody>
      </p:sp>
      <p:sp>
        <p:nvSpPr>
          <p:cNvPr id="3" name="2 İçerik Yer Tutucusu"/>
          <p:cNvSpPr>
            <a:spLocks noGrp="1"/>
          </p:cNvSpPr>
          <p:nvPr>
            <p:ph idx="1"/>
          </p:nvPr>
        </p:nvSpPr>
        <p:spPr>
          <a:xfrm>
            <a:off x="307934" y="1000108"/>
            <a:ext cx="11572956" cy="5572164"/>
          </a:xfrm>
        </p:spPr>
        <p:txBody>
          <a:bodyPr>
            <a:normAutofit fontScale="92500" lnSpcReduction="10000"/>
          </a:bodyPr>
          <a:lstStyle/>
          <a:p>
            <a:pPr>
              <a:lnSpc>
                <a:spcPct val="110000"/>
              </a:lnSpc>
            </a:pPr>
            <a:r>
              <a:rPr lang="tr-TR" dirty="0" smtClean="0"/>
              <a:t>Bir sayıyı sıfıra bölerseniz Infinity sonucunu elde edersiniz</a:t>
            </a:r>
          </a:p>
          <a:p>
            <a:pPr>
              <a:lnSpc>
                <a:spcPct val="110000"/>
              </a:lnSpc>
            </a:pPr>
            <a:r>
              <a:rPr lang="en-US" dirty="0" smtClean="0"/>
              <a:t>Infinity </a:t>
            </a:r>
            <a:r>
              <a:rPr lang="tr-TR" dirty="0" smtClean="0"/>
              <a:t>bir sayıdır.</a:t>
            </a:r>
          </a:p>
          <a:p>
            <a:pPr>
              <a:lnSpc>
                <a:spcPct val="110000"/>
              </a:lnSpc>
            </a:pPr>
            <a:r>
              <a:rPr lang="tr-TR" dirty="0" smtClean="0"/>
              <a:t>Javascript hexadecimal sayıların kullanımı nasıldır?</a:t>
            </a:r>
          </a:p>
          <a:p>
            <a:pPr>
              <a:lnSpc>
                <a:spcPct val="110000"/>
              </a:lnSpc>
            </a:pPr>
            <a:r>
              <a:rPr lang="tr-TR" dirty="0" smtClean="0"/>
              <a:t>İlk sayısı sıfır olan bir sayı yazmayın (07 gibi). Bazı JavaScript sürümleri, önde gelen sıfırlarla yazıldıysa sayıları sekizlik olarak yorumlar.</a:t>
            </a:r>
          </a:p>
          <a:p>
            <a:pPr>
              <a:lnSpc>
                <a:spcPct val="110000"/>
              </a:lnSpc>
            </a:pPr>
            <a:r>
              <a:rPr lang="tr-TR" dirty="0" smtClean="0"/>
              <a:t>Default olarak, JavaScript sayıları 10 tabanlı olarak görüntüler</a:t>
            </a:r>
          </a:p>
          <a:p>
            <a:pPr>
              <a:lnSpc>
                <a:spcPct val="110000"/>
              </a:lnSpc>
            </a:pPr>
            <a:r>
              <a:rPr lang="tr-TR" dirty="0" smtClean="0"/>
              <a:t>Sayıları 16lı (hex) taban, 8li (octal) taban veya 2li (binary) taban olarak seçmek için toString () yöntemini kullanabilirsiniz.</a:t>
            </a:r>
          </a:p>
          <a:p>
            <a:pPr>
              <a:lnSpc>
                <a:spcPct val="110000"/>
              </a:lnSpc>
            </a:pPr>
            <a:r>
              <a:rPr lang="tr-TR" dirty="0" smtClean="0"/>
              <a:t>Sayılar nesne olabilir.</a:t>
            </a:r>
          </a:p>
          <a:p>
            <a:pPr>
              <a:lnSpc>
                <a:spcPct val="110000"/>
              </a:lnSpc>
            </a:pPr>
            <a:r>
              <a:rPr lang="tr-TR" dirty="0" smtClean="0"/>
              <a:t>Normalde JavaScript numaraları, değişmezlerden yaratılan ilk değerlerdir: Ancak rakamlar, new anahtar kelimesiyle nesneler olarak da tanımlanabilir</a:t>
            </a:r>
            <a:br>
              <a:rPr lang="tr-TR" dirty="0" smtClean="0"/>
            </a:b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65058" y="214290"/>
            <a:ext cx="7358114" cy="690546"/>
          </a:xfrm>
        </p:spPr>
        <p:txBody>
          <a:bodyPr>
            <a:normAutofit/>
          </a:bodyPr>
          <a:lstStyle/>
          <a:p>
            <a:r>
              <a:rPr lang="tr-TR" dirty="0" smtClean="0"/>
              <a:t>JavaScript Number Methods</a:t>
            </a:r>
            <a:endParaRPr lang="tr-TR" dirty="0"/>
          </a:p>
        </p:txBody>
      </p:sp>
      <p:sp>
        <p:nvSpPr>
          <p:cNvPr id="3" name="2 İçerik Yer Tutucusu"/>
          <p:cNvSpPr>
            <a:spLocks noGrp="1"/>
          </p:cNvSpPr>
          <p:nvPr>
            <p:ph idx="1"/>
          </p:nvPr>
        </p:nvSpPr>
        <p:spPr>
          <a:xfrm>
            <a:off x="236496" y="1071546"/>
            <a:ext cx="11715832" cy="5429288"/>
          </a:xfrm>
        </p:spPr>
        <p:txBody>
          <a:bodyPr/>
          <a:lstStyle/>
          <a:p>
            <a:r>
              <a:rPr lang="tr-TR" dirty="0" smtClean="0"/>
              <a:t>Number metodları, sayılarla çalışmanıza yardımcı olur.</a:t>
            </a:r>
          </a:p>
          <a:p>
            <a:r>
              <a:rPr lang="tr-TR" dirty="0" smtClean="0"/>
              <a:t>İlkel değerler (3.14 veya 2017 gibi), özellik ve yöntemlere sahip olamazlar (nesne değildirler).</a:t>
            </a:r>
          </a:p>
          <a:p>
            <a:r>
              <a:rPr lang="tr-TR" dirty="0" smtClean="0"/>
              <a:t>JavaScript ile metodlar ve özellikler ilkel değerler için de mevcuttur, çünkü JavaScript, metodları ve özellikleri çalıştırırken ilkel değerleri nesneler olarak görür.</a:t>
            </a:r>
          </a:p>
          <a:p>
            <a:r>
              <a:rPr lang="tr-TR" dirty="0" smtClean="0"/>
              <a:t>toString () Metodu:</a:t>
            </a:r>
          </a:p>
          <a:p>
            <a:pPr lvl="1"/>
            <a:r>
              <a:rPr lang="tr-TR" dirty="0" smtClean="0"/>
              <a:t>toString (), bir sayıyı string olarak döndürür.</a:t>
            </a:r>
          </a:p>
          <a:p>
            <a:r>
              <a:rPr lang="tr-TR" dirty="0" smtClean="0"/>
              <a:t>toExponential() Metodu</a:t>
            </a:r>
          </a:p>
          <a:p>
            <a:r>
              <a:rPr lang="tr-TR" dirty="0" smtClean="0"/>
              <a:t>toFixed() Metodu</a:t>
            </a:r>
          </a:p>
          <a:p>
            <a:pPr lvl="1"/>
            <a:r>
              <a:rPr lang="tr-TR" dirty="0" smtClean="0"/>
              <a:t>toFixed (), belirtilen sayıda ondalık sayıyı bir string olarak  döndürür</a:t>
            </a:r>
          </a:p>
          <a:p>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65058" y="214290"/>
            <a:ext cx="7358114" cy="690546"/>
          </a:xfrm>
        </p:spPr>
        <p:txBody>
          <a:bodyPr>
            <a:normAutofit/>
          </a:bodyPr>
          <a:lstStyle/>
          <a:p>
            <a:r>
              <a:rPr lang="tr-TR" dirty="0" smtClean="0"/>
              <a:t>JavaScript Number Methods</a:t>
            </a:r>
            <a:endParaRPr lang="tr-TR" dirty="0"/>
          </a:p>
        </p:txBody>
      </p:sp>
      <p:sp>
        <p:nvSpPr>
          <p:cNvPr id="3" name="2 İçerik Yer Tutucusu"/>
          <p:cNvSpPr>
            <a:spLocks noGrp="1"/>
          </p:cNvSpPr>
          <p:nvPr>
            <p:ph idx="1"/>
          </p:nvPr>
        </p:nvSpPr>
        <p:spPr>
          <a:xfrm>
            <a:off x="236496" y="1071546"/>
            <a:ext cx="11715832" cy="5786454"/>
          </a:xfrm>
        </p:spPr>
        <p:txBody>
          <a:bodyPr>
            <a:normAutofit/>
          </a:bodyPr>
          <a:lstStyle/>
          <a:p>
            <a:r>
              <a:rPr lang="tr-TR" dirty="0" smtClean="0"/>
              <a:t>toPrecision() Metodu</a:t>
            </a:r>
          </a:p>
          <a:p>
            <a:pPr lvl="1"/>
            <a:r>
              <a:rPr lang="tr-TR" dirty="0" smtClean="0"/>
              <a:t>toPrecision (), belirtilen uzunlukta yazılan bir sayıyı bir string olarak döndürür</a:t>
            </a:r>
          </a:p>
          <a:p>
            <a:r>
              <a:rPr lang="tr-TR" dirty="0" smtClean="0"/>
              <a:t>valueOf() Metodu</a:t>
            </a:r>
          </a:p>
          <a:p>
            <a:pPr lvl="1"/>
            <a:r>
              <a:rPr lang="tr-TR" dirty="0" smtClean="0"/>
              <a:t>valueOf ()bir sayı olarak yine bir sayı döndürür</a:t>
            </a:r>
          </a:p>
          <a:p>
            <a:pPr lvl="1">
              <a:lnSpc>
                <a:spcPct val="100000"/>
              </a:lnSpc>
            </a:pPr>
            <a:r>
              <a:rPr lang="tr-TR" dirty="0" smtClean="0"/>
              <a:t>ValueOf () yöntemi, Number nesnelerini ilkel değerlere dönüştürmek için JavaScript'te dahili olarak kullanılır.</a:t>
            </a:r>
          </a:p>
          <a:p>
            <a:pPr>
              <a:lnSpc>
                <a:spcPct val="100000"/>
              </a:lnSpc>
            </a:pPr>
            <a:r>
              <a:rPr lang="tr-TR" dirty="0" smtClean="0"/>
              <a:t>Tüm JavaScript veri türlerinin bir valueOf () ve bir toString () yöntemi vardır.</a:t>
            </a:r>
          </a:p>
          <a:p>
            <a:pPr>
              <a:lnSpc>
                <a:spcPct val="100000"/>
              </a:lnSpc>
            </a:pPr>
            <a:r>
              <a:rPr lang="tr-TR" dirty="0" smtClean="0"/>
              <a:t>Değişkenleri sayılara dönüştürmek için kullanılabilecek 3 JavaScript yöntemi vardır:</a:t>
            </a:r>
          </a:p>
          <a:p>
            <a:pPr lvl="1">
              <a:lnSpc>
                <a:spcPct val="100000"/>
              </a:lnSpc>
            </a:pPr>
            <a:r>
              <a:rPr lang="tr-TR" dirty="0" smtClean="0"/>
              <a:t>Number () yöntemi</a:t>
            </a:r>
          </a:p>
          <a:p>
            <a:pPr lvl="1">
              <a:lnSpc>
                <a:spcPct val="100000"/>
              </a:lnSpc>
            </a:pPr>
            <a:r>
              <a:rPr lang="tr-TR" dirty="0" smtClean="0"/>
              <a:t>ParseInt () yöntemi</a:t>
            </a:r>
          </a:p>
          <a:p>
            <a:pPr lvl="1">
              <a:lnSpc>
                <a:spcPct val="100000"/>
              </a:lnSpc>
            </a:pPr>
            <a:r>
              <a:rPr lang="tr-TR" dirty="0" smtClean="0"/>
              <a:t>ParseFloat () yöntemi</a:t>
            </a:r>
          </a:p>
          <a:p>
            <a:pPr>
              <a:lnSpc>
                <a:spcPct val="100000"/>
              </a:lnSpc>
            </a:pPr>
            <a:r>
              <a:rPr lang="tr-TR" dirty="0" smtClean="0"/>
              <a:t>Bu yöntemler Number metodları değil, genel(global) JavaScript metodlarıdır</a:t>
            </a:r>
          </a:p>
          <a:p>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65058" y="214290"/>
            <a:ext cx="7358114" cy="690546"/>
          </a:xfrm>
        </p:spPr>
        <p:txBody>
          <a:bodyPr>
            <a:normAutofit/>
          </a:bodyPr>
          <a:lstStyle/>
          <a:p>
            <a:r>
              <a:rPr lang="tr-TR" dirty="0" smtClean="0"/>
              <a:t>JavaScript Number Methods</a:t>
            </a:r>
            <a:endParaRPr lang="tr-TR" dirty="0"/>
          </a:p>
        </p:txBody>
      </p:sp>
      <p:sp>
        <p:nvSpPr>
          <p:cNvPr id="3" name="2 İçerik Yer Tutucusu"/>
          <p:cNvSpPr>
            <a:spLocks noGrp="1"/>
          </p:cNvSpPr>
          <p:nvPr>
            <p:ph idx="1"/>
          </p:nvPr>
        </p:nvSpPr>
        <p:spPr>
          <a:xfrm>
            <a:off x="236496" y="1071546"/>
            <a:ext cx="11715832" cy="5786454"/>
          </a:xfrm>
        </p:spPr>
        <p:txBody>
          <a:bodyPr>
            <a:normAutofit/>
          </a:bodyPr>
          <a:lstStyle/>
          <a:p>
            <a:r>
              <a:rPr lang="tr-TR" dirty="0" smtClean="0"/>
              <a:t>Global Metodlar</a:t>
            </a:r>
          </a:p>
          <a:p>
            <a:pPr>
              <a:lnSpc>
                <a:spcPct val="100000"/>
              </a:lnSpc>
            </a:pPr>
            <a:r>
              <a:rPr lang="tr-TR" dirty="0" smtClean="0"/>
              <a:t>JavaScript global (genel ) metodları, tüm JavaScript veri türlerinde kullanılabilir.</a:t>
            </a:r>
          </a:p>
          <a:p>
            <a:r>
              <a:rPr lang="tr-TR" dirty="0" smtClean="0"/>
              <a:t>Rakamlarla çalışırken en uygun yöntemler şunlardır:</a:t>
            </a:r>
          </a:p>
          <a:p>
            <a:endParaRPr lang="tr-TR" dirty="0"/>
          </a:p>
        </p:txBody>
      </p:sp>
      <p:graphicFrame>
        <p:nvGraphicFramePr>
          <p:cNvPr id="4" name="3 İçerik Yer Tutucusu"/>
          <p:cNvGraphicFramePr>
            <a:graphicFrameLocks/>
          </p:cNvGraphicFramePr>
          <p:nvPr/>
        </p:nvGraphicFramePr>
        <p:xfrm>
          <a:off x="522248" y="3286124"/>
          <a:ext cx="11072890" cy="2928960"/>
        </p:xfrm>
        <a:graphic>
          <a:graphicData uri="http://schemas.openxmlformats.org/drawingml/2006/table">
            <a:tbl>
              <a:tblPr firstRow="1" bandRow="1">
                <a:tableStyleId>{68D230F3-CF80-4859-8CE7-A43EE81993B5}</a:tableStyleId>
              </a:tblPr>
              <a:tblGrid>
                <a:gridCol w="3071834">
                  <a:extLst>
                    <a:ext uri="{9D8B030D-6E8A-4147-A177-3AD203B41FA5}">
                      <a16:colId xmlns="" xmlns:a16="http://schemas.microsoft.com/office/drawing/2014/main" val="20000"/>
                    </a:ext>
                  </a:extLst>
                </a:gridCol>
                <a:gridCol w="8001056">
                  <a:extLst>
                    <a:ext uri="{9D8B030D-6E8A-4147-A177-3AD203B41FA5}">
                      <a16:colId xmlns="" xmlns:a16="http://schemas.microsoft.com/office/drawing/2014/main" val="20001"/>
                    </a:ext>
                  </a:extLst>
                </a:gridCol>
              </a:tblGrid>
              <a:tr h="732240">
                <a:tc>
                  <a:txBody>
                    <a:bodyPr/>
                    <a:lstStyle/>
                    <a:p>
                      <a:r>
                        <a:rPr lang="tr-TR" b="0" dirty="0"/>
                        <a:t>Method</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732240">
                <a:tc>
                  <a:txBody>
                    <a:bodyPr/>
                    <a:lstStyle/>
                    <a:p>
                      <a:r>
                        <a:rPr lang="tr-TR" dirty="0"/>
                        <a:t>Number()</a:t>
                      </a:r>
                    </a:p>
                  </a:txBody>
                  <a:tcPr anchor="ctr"/>
                </a:tc>
                <a:tc>
                  <a:txBody>
                    <a:bodyPr/>
                    <a:lstStyle/>
                    <a:p>
                      <a:r>
                        <a:rPr lang="tr-TR" dirty="0" smtClean="0"/>
                        <a:t>JavaScript değişkenlerini sayılara dönüştürmek</a:t>
                      </a:r>
                      <a:r>
                        <a:rPr lang="tr-TR" baseline="0" dirty="0" smtClean="0"/>
                        <a:t> için kullanılabilir</a:t>
                      </a:r>
                      <a:endParaRPr lang="en-US" dirty="0"/>
                    </a:p>
                  </a:txBody>
                  <a:tcPr anchor="ctr"/>
                </a:tc>
                <a:extLst>
                  <a:ext uri="{0D108BD9-81ED-4DB2-BD59-A6C34878D82A}">
                    <a16:rowId xmlns="" xmlns:a16="http://schemas.microsoft.com/office/drawing/2014/main" val="10001"/>
                  </a:ext>
                </a:extLst>
              </a:tr>
              <a:tr h="732240">
                <a:tc>
                  <a:txBody>
                    <a:bodyPr/>
                    <a:lstStyle/>
                    <a:p>
                      <a:r>
                        <a:rPr lang="tr-TR" dirty="0"/>
                        <a:t>parseFloat()</a:t>
                      </a:r>
                    </a:p>
                  </a:txBody>
                  <a:tcPr anchor="ctr"/>
                </a:tc>
                <a:tc>
                  <a:txBody>
                    <a:bodyPr/>
                    <a:lstStyle/>
                    <a:p>
                      <a:r>
                        <a:rPr lang="tr-TR" dirty="0" smtClean="0"/>
                        <a:t>Bağımsız değişkeni</a:t>
                      </a:r>
                      <a:r>
                        <a:rPr lang="tr-TR" baseline="0" dirty="0" smtClean="0"/>
                        <a:t> </a:t>
                      </a:r>
                      <a:r>
                        <a:rPr lang="tr-TR" dirty="0" smtClean="0"/>
                        <a:t>ayrıştırır ve kayan noktalı (ondalıklı) sayı verir</a:t>
                      </a:r>
                      <a:endParaRPr lang="en-US" dirty="0"/>
                    </a:p>
                  </a:txBody>
                  <a:tcPr anchor="ctr"/>
                </a:tc>
                <a:extLst>
                  <a:ext uri="{0D108BD9-81ED-4DB2-BD59-A6C34878D82A}">
                    <a16:rowId xmlns="" xmlns:a16="http://schemas.microsoft.com/office/drawing/2014/main" val="10002"/>
                  </a:ext>
                </a:extLst>
              </a:tr>
              <a:tr h="732240">
                <a:tc>
                  <a:txBody>
                    <a:bodyPr/>
                    <a:lstStyle/>
                    <a:p>
                      <a:r>
                        <a:rPr lang="tr-TR" dirty="0"/>
                        <a:t>parseInt()</a:t>
                      </a:r>
                    </a:p>
                  </a:txBody>
                  <a:tcPr anchor="ctr"/>
                </a:tc>
                <a:tc>
                  <a:txBody>
                    <a:bodyPr/>
                    <a:lstStyle/>
                    <a:p>
                      <a:r>
                        <a:rPr lang="tr-TR" dirty="0" smtClean="0"/>
                        <a:t>Bağımsız değişkeni ayrıştırır ve bir tam sayı döndürür</a:t>
                      </a:r>
                      <a:endParaRPr lang="en-US" dirty="0"/>
                    </a:p>
                  </a:txBody>
                  <a:tcPr anchor="ctr"/>
                </a:tc>
                <a:extLst>
                  <a:ext uri="{0D108BD9-81ED-4DB2-BD59-A6C34878D82A}">
                    <a16:rowId xmlns=""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65124" y="285728"/>
            <a:ext cx="9601200" cy="1143000"/>
          </a:xfrm>
        </p:spPr>
        <p:txBody>
          <a:bodyPr/>
          <a:lstStyle/>
          <a:p>
            <a:r>
              <a:rPr lang="tr-TR" dirty="0" smtClean="0"/>
              <a:t>JavaScript Kodlarını Tanımlayalım </a:t>
            </a:r>
            <a:endParaRPr lang="tr-TR" dirty="0"/>
          </a:p>
        </p:txBody>
      </p:sp>
      <p:sp>
        <p:nvSpPr>
          <p:cNvPr id="3" name="2 İçerik Yer Tutucusu"/>
          <p:cNvSpPr>
            <a:spLocks noGrp="1"/>
          </p:cNvSpPr>
          <p:nvPr>
            <p:ph idx="1"/>
          </p:nvPr>
        </p:nvSpPr>
        <p:spPr>
          <a:xfrm>
            <a:off x="522248" y="1714488"/>
            <a:ext cx="11215766" cy="5143512"/>
          </a:xfrm>
        </p:spPr>
        <p:txBody>
          <a:bodyPr>
            <a:normAutofit/>
          </a:bodyPr>
          <a:lstStyle/>
          <a:p>
            <a:r>
              <a:rPr lang="tr-TR" dirty="0" smtClean="0"/>
              <a:t>Komut dosyası derleme işlemi, ekranı yavaşlattığından, komut dosyaları &lt;body&gt; öğesinin altına yerleştirildiğinde, görüntüleme hızı artar.</a:t>
            </a:r>
          </a:p>
          <a:p>
            <a:r>
              <a:rPr lang="tr-TR" dirty="0" smtClean="0"/>
              <a:t>JavaScript Komut dosyaları harici dosyalara da yerleştirilebilir</a:t>
            </a:r>
          </a:p>
          <a:p>
            <a:r>
              <a:rPr lang="tr-TR" dirty="0" smtClean="0"/>
              <a:t>&lt;head&gt; veya &lt;body&gt; fark etmez harici bir komut dosyası referansını istediğiniz gibi yerleştirebilirsiniz</a:t>
            </a:r>
          </a:p>
          <a:p>
            <a:r>
              <a:rPr lang="tr-TR" dirty="0" smtClean="0"/>
              <a:t>Harici komut dosyaları &lt;script&gt; etiketleri içeremez.</a:t>
            </a:r>
          </a:p>
          <a:p>
            <a:r>
              <a:rPr lang="tr-TR" dirty="0" smtClean="0"/>
              <a:t>Harici JavaScript dosyasının Avantajları</a:t>
            </a:r>
          </a:p>
          <a:p>
            <a:pPr lvl="1"/>
            <a:r>
              <a:rPr lang="tr-TR" dirty="0" smtClean="0"/>
              <a:t>HTML ile karışıklığı ayırır</a:t>
            </a:r>
          </a:p>
          <a:p>
            <a:pPr lvl="1"/>
            <a:r>
              <a:rPr lang="tr-TR" dirty="0" smtClean="0"/>
              <a:t>HTML ve JavaScript'in okunması ve bakımı daha kolay hale getirir</a:t>
            </a:r>
          </a:p>
          <a:p>
            <a:pPr lvl="1"/>
            <a:r>
              <a:rPr lang="tr-TR" dirty="0" smtClean="0"/>
              <a:t>Önbelleklenmiş JavaScript dosyaları, sayfa yüklemelerini hızlandırabilir</a:t>
            </a:r>
          </a:p>
          <a:p>
            <a:r>
              <a:rPr lang="tr-TR" dirty="0" smtClean="0"/>
              <a:t>Harici dosyayı bir sunucudan çekebiliriz.</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65058" y="214290"/>
            <a:ext cx="5000660" cy="690546"/>
          </a:xfrm>
        </p:spPr>
        <p:txBody>
          <a:bodyPr/>
          <a:lstStyle/>
          <a:p>
            <a:r>
              <a:rPr lang="tr-TR" dirty="0" smtClean="0"/>
              <a:t>Number Properties</a:t>
            </a:r>
            <a:endParaRPr lang="tr-TR" dirty="0"/>
          </a:p>
        </p:txBody>
      </p:sp>
      <p:graphicFrame>
        <p:nvGraphicFramePr>
          <p:cNvPr id="6" name="5 İçerik Yer Tutucusu"/>
          <p:cNvGraphicFramePr>
            <a:graphicFrameLocks noGrp="1"/>
          </p:cNvGraphicFramePr>
          <p:nvPr>
            <p:ph idx="1"/>
          </p:nvPr>
        </p:nvGraphicFramePr>
        <p:xfrm>
          <a:off x="736600" y="1214438"/>
          <a:ext cx="11001376" cy="3643320"/>
        </p:xfrm>
        <a:graphic>
          <a:graphicData uri="http://schemas.openxmlformats.org/drawingml/2006/table">
            <a:tbl>
              <a:tblPr firstRow="1" bandRow="1">
                <a:tableStyleId>{68D230F3-CF80-4859-8CE7-A43EE81993B5}</a:tableStyleId>
              </a:tblPr>
              <a:tblGrid>
                <a:gridCol w="2786044">
                  <a:extLst>
                    <a:ext uri="{9D8B030D-6E8A-4147-A177-3AD203B41FA5}">
                      <a16:colId xmlns="" xmlns:a16="http://schemas.microsoft.com/office/drawing/2014/main" val="20000"/>
                    </a:ext>
                  </a:extLst>
                </a:gridCol>
                <a:gridCol w="8215332">
                  <a:extLst>
                    <a:ext uri="{9D8B030D-6E8A-4147-A177-3AD203B41FA5}">
                      <a16:colId xmlns="" xmlns:a16="http://schemas.microsoft.com/office/drawing/2014/main" val="20001"/>
                    </a:ext>
                  </a:extLst>
                </a:gridCol>
              </a:tblGrid>
              <a:tr h="607220">
                <a:tc>
                  <a:txBody>
                    <a:bodyPr/>
                    <a:lstStyle/>
                    <a:p>
                      <a:r>
                        <a:rPr lang="tr-TR" b="0" dirty="0"/>
                        <a:t>Property</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607220">
                <a:tc>
                  <a:txBody>
                    <a:bodyPr/>
                    <a:lstStyle/>
                    <a:p>
                      <a:r>
                        <a:rPr lang="tr-TR" dirty="0"/>
                        <a:t>MAX_VALUE</a:t>
                      </a:r>
                    </a:p>
                  </a:txBody>
                  <a:tcPr anchor="ctr"/>
                </a:tc>
                <a:tc>
                  <a:txBody>
                    <a:bodyPr/>
                    <a:lstStyle/>
                    <a:p>
                      <a:r>
                        <a:rPr lang="tr-TR" dirty="0" smtClean="0"/>
                        <a:t>JavaScript'te mümkün olan en büyük sayıyı döndürür</a:t>
                      </a:r>
                      <a:endParaRPr lang="en-US" dirty="0"/>
                    </a:p>
                  </a:txBody>
                  <a:tcPr anchor="ctr"/>
                </a:tc>
                <a:extLst>
                  <a:ext uri="{0D108BD9-81ED-4DB2-BD59-A6C34878D82A}">
                    <a16:rowId xmlns="" xmlns:a16="http://schemas.microsoft.com/office/drawing/2014/main" val="10001"/>
                  </a:ext>
                </a:extLst>
              </a:tr>
              <a:tr h="607220">
                <a:tc>
                  <a:txBody>
                    <a:bodyPr/>
                    <a:lstStyle/>
                    <a:p>
                      <a:r>
                        <a:rPr lang="tr-TR" dirty="0"/>
                        <a:t>MIN_VALUE</a:t>
                      </a:r>
                    </a:p>
                  </a:txBody>
                  <a:tcPr anchor="ctr"/>
                </a:tc>
                <a:tc>
                  <a:txBody>
                    <a:bodyPr/>
                    <a:lstStyle/>
                    <a:p>
                      <a:r>
                        <a:rPr lang="tr-TR" dirty="0" smtClean="0"/>
                        <a:t>JavaScript'te mümkün olan en küçük sayıyı döndürür</a:t>
                      </a:r>
                      <a:endParaRPr lang="en-US" dirty="0"/>
                    </a:p>
                  </a:txBody>
                  <a:tcPr anchor="ctr"/>
                </a:tc>
                <a:extLst>
                  <a:ext uri="{0D108BD9-81ED-4DB2-BD59-A6C34878D82A}">
                    <a16:rowId xmlns="" xmlns:a16="http://schemas.microsoft.com/office/drawing/2014/main" val="10002"/>
                  </a:ext>
                </a:extLst>
              </a:tr>
              <a:tr h="607220">
                <a:tc>
                  <a:txBody>
                    <a:bodyPr/>
                    <a:lstStyle/>
                    <a:p>
                      <a:r>
                        <a:rPr lang="tr-TR" dirty="0"/>
                        <a:t>NEGATIVE_INFINITY</a:t>
                      </a:r>
                    </a:p>
                  </a:txBody>
                  <a:tcPr anchor="ctr"/>
                </a:tc>
                <a:tc>
                  <a:txBody>
                    <a:bodyPr/>
                    <a:lstStyle/>
                    <a:p>
                      <a:r>
                        <a:rPr lang="tr-TR" dirty="0" smtClean="0"/>
                        <a:t>Negatif sonsuzluğu geri döndürür</a:t>
                      </a:r>
                      <a:endParaRPr lang="en-US" dirty="0"/>
                    </a:p>
                  </a:txBody>
                  <a:tcPr anchor="ctr"/>
                </a:tc>
                <a:extLst>
                  <a:ext uri="{0D108BD9-81ED-4DB2-BD59-A6C34878D82A}">
                    <a16:rowId xmlns="" xmlns:a16="http://schemas.microsoft.com/office/drawing/2014/main" val="10003"/>
                  </a:ext>
                </a:extLst>
              </a:tr>
              <a:tr h="607220">
                <a:tc>
                  <a:txBody>
                    <a:bodyPr/>
                    <a:lstStyle/>
                    <a:p>
                      <a:r>
                        <a:rPr lang="tr-TR" dirty="0"/>
                        <a:t>NaN</a:t>
                      </a:r>
                    </a:p>
                  </a:txBody>
                  <a:tcPr anchor="ctr"/>
                </a:tc>
                <a:tc>
                  <a:txBody>
                    <a:bodyPr/>
                    <a:lstStyle/>
                    <a:p>
                      <a:r>
                        <a:rPr lang="tr-TR" dirty="0" smtClean="0"/>
                        <a:t>"Not-a-Number" değerini gösterir</a:t>
                      </a:r>
                      <a:endParaRPr lang="tr-TR" dirty="0"/>
                    </a:p>
                  </a:txBody>
                  <a:tcPr anchor="ctr"/>
                </a:tc>
                <a:extLst>
                  <a:ext uri="{0D108BD9-81ED-4DB2-BD59-A6C34878D82A}">
                    <a16:rowId xmlns="" xmlns:a16="http://schemas.microsoft.com/office/drawing/2014/main" val="10004"/>
                  </a:ext>
                </a:extLst>
              </a:tr>
              <a:tr h="607220">
                <a:tc>
                  <a:txBody>
                    <a:bodyPr/>
                    <a:lstStyle/>
                    <a:p>
                      <a:r>
                        <a:rPr lang="tr-TR" dirty="0"/>
                        <a:t>POSITIVE_INFINITY</a:t>
                      </a:r>
                    </a:p>
                  </a:txBody>
                  <a:tcPr anchor="ctr"/>
                </a:tc>
                <a:tc>
                  <a:txBody>
                    <a:bodyPr/>
                    <a:lstStyle/>
                    <a:p>
                      <a:r>
                        <a:rPr lang="tr-TR" dirty="0" smtClean="0"/>
                        <a:t>Pozitif sonsuzluğu geri döndürür</a:t>
                      </a:r>
                      <a:endParaRPr lang="en-US" dirty="0"/>
                    </a:p>
                  </a:txBody>
                  <a:tcPr anchor="ctr"/>
                </a:tc>
                <a:extLst>
                  <a:ext uri="{0D108BD9-81ED-4DB2-BD59-A6C34878D82A}">
                    <a16:rowId xmlns=""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6229360" cy="690546"/>
          </a:xfrm>
        </p:spPr>
        <p:txBody>
          <a:bodyPr/>
          <a:lstStyle/>
          <a:p>
            <a:r>
              <a:rPr lang="tr-TR" dirty="0" smtClean="0"/>
              <a:t>JavaScript Math Object</a:t>
            </a:r>
            <a:endParaRPr lang="tr-TR" dirty="0"/>
          </a:p>
        </p:txBody>
      </p:sp>
      <p:sp>
        <p:nvSpPr>
          <p:cNvPr id="3" name="2 İçerik Yer Tutucusu"/>
          <p:cNvSpPr>
            <a:spLocks noGrp="1"/>
          </p:cNvSpPr>
          <p:nvPr>
            <p:ph idx="1"/>
          </p:nvPr>
        </p:nvSpPr>
        <p:spPr>
          <a:xfrm>
            <a:off x="307934" y="1071546"/>
            <a:ext cx="11572956" cy="5643602"/>
          </a:xfrm>
        </p:spPr>
        <p:txBody>
          <a:bodyPr/>
          <a:lstStyle/>
          <a:p>
            <a:r>
              <a:rPr lang="tr-TR" dirty="0" smtClean="0"/>
              <a:t>JavaScript Matematik nesnesi sayılar üzerinde matematiksel işlemler yapmanıza izin verir</a:t>
            </a:r>
          </a:p>
          <a:p>
            <a:r>
              <a:rPr lang="tr-TR" dirty="0" smtClean="0"/>
              <a:t>Math.PI matematikteki pi sayısını döndürür.</a:t>
            </a:r>
          </a:p>
          <a:p>
            <a:r>
              <a:rPr lang="tr-TR" dirty="0" smtClean="0"/>
              <a:t>Math.round()</a:t>
            </a:r>
          </a:p>
          <a:p>
            <a:pPr lvl="1"/>
            <a:r>
              <a:rPr lang="tr-TR" dirty="0" smtClean="0"/>
              <a:t>Math.round (x), x değişken değerini en yakın tam sayıya yuvarlanmış olarak döndürür</a:t>
            </a:r>
          </a:p>
          <a:p>
            <a:r>
              <a:rPr lang="tr-TR" dirty="0" smtClean="0"/>
              <a:t>Math.pow()</a:t>
            </a:r>
          </a:p>
          <a:p>
            <a:pPr lvl="1"/>
            <a:r>
              <a:rPr lang="tr-TR" dirty="0" smtClean="0"/>
              <a:t>Math.pow (x, y)  x </a:t>
            </a:r>
            <a:r>
              <a:rPr lang="tr-TR" baseline="30000" dirty="0" smtClean="0"/>
              <a:t>y</a:t>
            </a:r>
            <a:r>
              <a:rPr lang="tr-TR" dirty="0" smtClean="0"/>
              <a:t> değerini döndürür.</a:t>
            </a:r>
          </a:p>
          <a:p>
            <a:r>
              <a:rPr lang="tr-TR" dirty="0" smtClean="0"/>
              <a:t>Math.sqrt()</a:t>
            </a:r>
          </a:p>
          <a:p>
            <a:pPr lvl="1"/>
            <a:r>
              <a:rPr lang="tr-TR" dirty="0" smtClean="0"/>
              <a:t>Math.sqrt (x), x'in karekökünü döndürür</a:t>
            </a:r>
          </a:p>
          <a:p>
            <a:r>
              <a:rPr lang="tr-TR" dirty="0" smtClean="0"/>
              <a:t>Math.abs()</a:t>
            </a:r>
          </a:p>
          <a:p>
            <a:r>
              <a:rPr lang="tr-TR" dirty="0" smtClean="0"/>
              <a:t>Math.abs (x) x'in mutlak (pozitif) değerini döndürür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6229360" cy="690546"/>
          </a:xfrm>
        </p:spPr>
        <p:txBody>
          <a:bodyPr/>
          <a:lstStyle/>
          <a:p>
            <a:r>
              <a:rPr lang="tr-TR" dirty="0" smtClean="0"/>
              <a:t>JavaScript Math Object</a:t>
            </a:r>
            <a:endParaRPr lang="tr-TR" dirty="0"/>
          </a:p>
        </p:txBody>
      </p:sp>
      <p:sp>
        <p:nvSpPr>
          <p:cNvPr id="3" name="2 İçerik Yer Tutucusu"/>
          <p:cNvSpPr>
            <a:spLocks noGrp="1"/>
          </p:cNvSpPr>
          <p:nvPr>
            <p:ph idx="1"/>
          </p:nvPr>
        </p:nvSpPr>
        <p:spPr>
          <a:xfrm>
            <a:off x="379372" y="1214398"/>
            <a:ext cx="11572956" cy="5643602"/>
          </a:xfrm>
        </p:spPr>
        <p:txBody>
          <a:bodyPr>
            <a:normAutofit/>
          </a:bodyPr>
          <a:lstStyle/>
          <a:p>
            <a:r>
              <a:rPr lang="tr-TR" dirty="0" smtClean="0"/>
              <a:t>Math.ceil()</a:t>
            </a:r>
          </a:p>
          <a:p>
            <a:pPr lvl="1"/>
            <a:r>
              <a:rPr lang="tr-TR" dirty="0" smtClean="0"/>
              <a:t>Math.ceil (x), x değerini en yakın bir üstündeki tam sayıya yuvarlar</a:t>
            </a:r>
          </a:p>
          <a:p>
            <a:r>
              <a:rPr lang="tr-TR" dirty="0" smtClean="0"/>
              <a:t>Math.floor()</a:t>
            </a:r>
          </a:p>
          <a:p>
            <a:pPr lvl="1"/>
            <a:r>
              <a:rPr lang="tr-TR" dirty="0" smtClean="0"/>
              <a:t>Math.floor (x), x değerini en yakın bir alttaki tam sayıya yuvarlar</a:t>
            </a:r>
          </a:p>
          <a:p>
            <a:r>
              <a:rPr lang="tr-TR" dirty="0" smtClean="0"/>
              <a:t>Math.sin()</a:t>
            </a:r>
          </a:p>
          <a:p>
            <a:pPr lvl="1"/>
            <a:r>
              <a:rPr lang="tr-TR" dirty="0" smtClean="0"/>
              <a:t>Math.sin (x) x açısının (radyan cinsinden) sinüsünü (-1 ile 1 arasında bir değer) döndürür.</a:t>
            </a:r>
          </a:p>
          <a:p>
            <a:pPr lvl="1"/>
            <a:r>
              <a:rPr lang="tr-TR" dirty="0" smtClean="0"/>
              <a:t>Radyan yerine derece kullanmak isterseniz derece olarak radyana çevirmeniz gerekir:</a:t>
            </a:r>
          </a:p>
          <a:p>
            <a:pPr lvl="1"/>
            <a:r>
              <a:rPr lang="tr-TR" dirty="0" smtClean="0"/>
              <a:t>Açı radyan= Açı derece x PI / 180.</a:t>
            </a:r>
          </a:p>
          <a:p>
            <a:r>
              <a:rPr lang="tr-TR" dirty="0" smtClean="0"/>
              <a:t>Math.cos()</a:t>
            </a:r>
          </a:p>
          <a:p>
            <a:pPr lvl="1"/>
            <a:r>
              <a:rPr lang="tr-TR" dirty="0" smtClean="0"/>
              <a:t>Math.cos (x) x açısının (radyan cinsinden) kosinüsünü (-1 ile 1 arasındaki bir değer) döndürür.</a:t>
            </a:r>
          </a:p>
          <a:p>
            <a:pPr lvl="1"/>
            <a:r>
              <a:rPr lang="tr-TR" dirty="0" smtClean="0"/>
              <a:t>Radyan yerine derece kullanmak isterseniz derece olarak radyana çevirmeniz gerekir</a:t>
            </a:r>
          </a:p>
          <a:p>
            <a:pPr lvl="1"/>
            <a:r>
              <a:rPr lang="tr-TR" dirty="0" smtClean="0"/>
              <a:t>Açı radyan = Açı derece x PI / 180.</a:t>
            </a:r>
          </a:p>
          <a:p>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6229360" cy="690546"/>
          </a:xfrm>
        </p:spPr>
        <p:txBody>
          <a:bodyPr/>
          <a:lstStyle/>
          <a:p>
            <a:r>
              <a:rPr lang="tr-TR" dirty="0" smtClean="0"/>
              <a:t>JavaScript Math Object</a:t>
            </a:r>
            <a:endParaRPr lang="tr-TR" dirty="0"/>
          </a:p>
        </p:txBody>
      </p:sp>
      <p:sp>
        <p:nvSpPr>
          <p:cNvPr id="3" name="2 İçerik Yer Tutucusu"/>
          <p:cNvSpPr>
            <a:spLocks noGrp="1"/>
          </p:cNvSpPr>
          <p:nvPr>
            <p:ph idx="1"/>
          </p:nvPr>
        </p:nvSpPr>
        <p:spPr>
          <a:xfrm>
            <a:off x="379372" y="1214398"/>
            <a:ext cx="11572956" cy="5643602"/>
          </a:xfrm>
        </p:spPr>
        <p:txBody>
          <a:bodyPr>
            <a:normAutofit lnSpcReduction="10000"/>
          </a:bodyPr>
          <a:lstStyle/>
          <a:p>
            <a:r>
              <a:rPr lang="tr-TR" dirty="0" smtClean="0"/>
              <a:t>Math.min() and Math.max()</a:t>
            </a:r>
          </a:p>
          <a:p>
            <a:pPr lvl="1"/>
            <a:r>
              <a:rPr lang="tr-TR" dirty="0" smtClean="0"/>
              <a:t>Parametreler listesinde en düşük veya en yüksek değeri bulmak için Math.min () ve Math.max () kullanılabilir</a:t>
            </a:r>
          </a:p>
          <a:p>
            <a:r>
              <a:rPr lang="tr-TR" dirty="0" smtClean="0"/>
              <a:t>Math.random()</a:t>
            </a:r>
          </a:p>
          <a:p>
            <a:pPr lvl="1"/>
            <a:r>
              <a:rPr lang="tr-TR" dirty="0" smtClean="0"/>
              <a:t>Math.random (), 0 (dahil) ile 1 (hariç) arasında rastgele bir sayı döndürür</a:t>
            </a:r>
          </a:p>
          <a:p>
            <a:r>
              <a:rPr lang="tr-TR" dirty="0" smtClean="0"/>
              <a:t>JavaScript, Matematik nesnesiyle erişilebilen 8 matematiksel sabit sunmaktadır</a:t>
            </a:r>
          </a:p>
          <a:p>
            <a:r>
              <a:rPr lang="tr-TR" dirty="0" smtClean="0"/>
              <a:t>Math.E               // Euler Sayısı</a:t>
            </a:r>
            <a:br>
              <a:rPr lang="tr-TR" dirty="0" smtClean="0"/>
            </a:br>
            <a:r>
              <a:rPr lang="tr-TR" dirty="0" smtClean="0"/>
              <a:t>Math.PI              // PI</a:t>
            </a:r>
            <a:br>
              <a:rPr lang="tr-TR" dirty="0" smtClean="0"/>
            </a:br>
            <a:r>
              <a:rPr lang="tr-TR" dirty="0" smtClean="0"/>
              <a:t>Math.SQRT2      // 2’nin karekökü</a:t>
            </a:r>
            <a:br>
              <a:rPr lang="tr-TR" dirty="0" smtClean="0"/>
            </a:br>
            <a:r>
              <a:rPr lang="tr-TR" dirty="0" smtClean="0"/>
              <a:t>Math.SQRT1_2  // ½ ‘nin karekökü</a:t>
            </a:r>
            <a:br>
              <a:rPr lang="tr-TR" dirty="0" smtClean="0"/>
            </a:br>
            <a:r>
              <a:rPr lang="tr-TR" dirty="0" smtClean="0"/>
              <a:t>Math.LN2           // logaritma 2</a:t>
            </a:r>
            <a:br>
              <a:rPr lang="tr-TR" dirty="0" smtClean="0"/>
            </a:br>
            <a:r>
              <a:rPr lang="tr-TR" dirty="0" smtClean="0"/>
              <a:t>Math.LN10         // logaritma 10</a:t>
            </a:r>
            <a:br>
              <a:rPr lang="tr-TR" dirty="0" smtClean="0"/>
            </a:br>
            <a:r>
              <a:rPr lang="tr-TR" dirty="0" smtClean="0"/>
              <a:t>Math.LOG2E     // E’nin Logaritma 2 tabanındaki değeri </a:t>
            </a:r>
            <a:br>
              <a:rPr lang="tr-TR" dirty="0" smtClean="0"/>
            </a:br>
            <a:r>
              <a:rPr lang="tr-TR" dirty="0" smtClean="0"/>
              <a:t>Math.LOG10E   // E’nin logaritma 10 tabanındaki değeri</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6229360" cy="690546"/>
          </a:xfrm>
        </p:spPr>
        <p:txBody>
          <a:bodyPr/>
          <a:lstStyle/>
          <a:p>
            <a:r>
              <a:rPr lang="tr-TR" dirty="0" smtClean="0"/>
              <a:t>JavaScript Math Object</a:t>
            </a:r>
            <a:endParaRPr lang="tr-TR" dirty="0"/>
          </a:p>
        </p:txBody>
      </p:sp>
      <p:sp>
        <p:nvSpPr>
          <p:cNvPr id="3" name="2 İçerik Yer Tutucusu"/>
          <p:cNvSpPr>
            <a:spLocks noGrp="1"/>
          </p:cNvSpPr>
          <p:nvPr>
            <p:ph idx="1"/>
          </p:nvPr>
        </p:nvSpPr>
        <p:spPr>
          <a:xfrm>
            <a:off x="379372" y="1214398"/>
            <a:ext cx="11572956" cy="5643602"/>
          </a:xfrm>
        </p:spPr>
        <p:txBody>
          <a:bodyPr>
            <a:normAutofit/>
          </a:bodyPr>
          <a:lstStyle/>
          <a:p>
            <a:r>
              <a:rPr lang="tr-TR" dirty="0" smtClean="0"/>
              <a:t>Math Constructor Nerede</a:t>
            </a:r>
          </a:p>
          <a:p>
            <a:r>
              <a:rPr lang="tr-TR" dirty="0" smtClean="0"/>
              <a:t>Diğer global nesnelerin aksine, Math nesnesinin yapıcısı yoktur. Metodlar ve sabitler statiktir.</a:t>
            </a:r>
          </a:p>
          <a:p>
            <a:r>
              <a:rPr lang="tr-TR" dirty="0" smtClean="0"/>
              <a:t>Tüm metodlar ve sabitlerden önce bir Math nesnesi oluşturmadan kullanılabilir.</a:t>
            </a:r>
            <a:endParaRPr lang="tr-TR" dirty="0"/>
          </a:p>
        </p:txBody>
      </p:sp>
      <p:graphicFrame>
        <p:nvGraphicFramePr>
          <p:cNvPr id="4" name="3 İçerik Yer Tutucusu"/>
          <p:cNvGraphicFramePr>
            <a:graphicFrameLocks/>
          </p:cNvGraphicFramePr>
          <p:nvPr/>
        </p:nvGraphicFramePr>
        <p:xfrm>
          <a:off x="307934" y="3571876"/>
          <a:ext cx="11572876" cy="3000396"/>
        </p:xfrm>
        <a:graphic>
          <a:graphicData uri="http://schemas.openxmlformats.org/drawingml/2006/table">
            <a:tbl>
              <a:tblPr firstRow="1" bandRow="1">
                <a:tableStyleId>{68D230F3-CF80-4859-8CE7-A43EE81993B5}</a:tableStyleId>
              </a:tblPr>
              <a:tblGrid>
                <a:gridCol w="1857388">
                  <a:extLst>
                    <a:ext uri="{9D8B030D-6E8A-4147-A177-3AD203B41FA5}">
                      <a16:colId xmlns="" xmlns:a16="http://schemas.microsoft.com/office/drawing/2014/main" val="20000"/>
                    </a:ext>
                  </a:extLst>
                </a:gridCol>
                <a:gridCol w="9715488">
                  <a:extLst>
                    <a:ext uri="{9D8B030D-6E8A-4147-A177-3AD203B41FA5}">
                      <a16:colId xmlns="" xmlns:a16="http://schemas.microsoft.com/office/drawing/2014/main" val="20001"/>
                    </a:ext>
                  </a:extLst>
                </a:gridCol>
              </a:tblGrid>
              <a:tr h="500066">
                <a:tc>
                  <a:txBody>
                    <a:bodyPr/>
                    <a:lstStyle/>
                    <a:p>
                      <a:r>
                        <a:rPr lang="tr-TR" b="0" dirty="0"/>
                        <a:t>Method</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500066">
                <a:tc>
                  <a:txBody>
                    <a:bodyPr/>
                    <a:lstStyle/>
                    <a:p>
                      <a:r>
                        <a:rPr lang="tr-TR" dirty="0"/>
                        <a:t>abs(x)</a:t>
                      </a:r>
                    </a:p>
                  </a:txBody>
                  <a:tcPr anchor="ctr"/>
                </a:tc>
                <a:tc>
                  <a:txBody>
                    <a:bodyPr/>
                    <a:lstStyle/>
                    <a:p>
                      <a:r>
                        <a:rPr lang="tr-TR" dirty="0" smtClean="0"/>
                        <a:t>x</a:t>
                      </a:r>
                      <a:r>
                        <a:rPr lang="tr-TR" baseline="0" dirty="0" smtClean="0"/>
                        <a:t> değişken değerinin mutlak değerini döndürür</a:t>
                      </a:r>
                      <a:endParaRPr lang="en-US" dirty="0"/>
                    </a:p>
                  </a:txBody>
                  <a:tcPr anchor="ctr"/>
                </a:tc>
                <a:extLst>
                  <a:ext uri="{0D108BD9-81ED-4DB2-BD59-A6C34878D82A}">
                    <a16:rowId xmlns="" xmlns:a16="http://schemas.microsoft.com/office/drawing/2014/main" val="10001"/>
                  </a:ext>
                </a:extLst>
              </a:tr>
              <a:tr h="500066">
                <a:tc>
                  <a:txBody>
                    <a:bodyPr/>
                    <a:lstStyle/>
                    <a:p>
                      <a:r>
                        <a:rPr lang="tr-TR" dirty="0"/>
                        <a:t>acos(x)</a:t>
                      </a:r>
                    </a:p>
                  </a:txBody>
                  <a:tcPr anchor="ctr"/>
                </a:tc>
                <a:tc>
                  <a:txBody>
                    <a:bodyPr/>
                    <a:lstStyle/>
                    <a:p>
                      <a:r>
                        <a:rPr lang="tr-TR" dirty="0" smtClean="0"/>
                        <a:t>x'in arccosinusunu radyan cinsinden döndürür</a:t>
                      </a:r>
                      <a:endParaRPr lang="en-US" dirty="0"/>
                    </a:p>
                  </a:txBody>
                  <a:tcPr anchor="ctr"/>
                </a:tc>
                <a:extLst>
                  <a:ext uri="{0D108BD9-81ED-4DB2-BD59-A6C34878D82A}">
                    <a16:rowId xmlns="" xmlns:a16="http://schemas.microsoft.com/office/drawing/2014/main" val="10002"/>
                  </a:ext>
                </a:extLst>
              </a:tr>
              <a:tr h="500066">
                <a:tc>
                  <a:txBody>
                    <a:bodyPr/>
                    <a:lstStyle/>
                    <a:p>
                      <a:r>
                        <a:rPr lang="tr-TR" dirty="0"/>
                        <a:t>asin(x)</a:t>
                      </a:r>
                    </a:p>
                  </a:txBody>
                  <a:tcPr anchor="ctr"/>
                </a:tc>
                <a:tc>
                  <a:txBody>
                    <a:bodyPr/>
                    <a:lstStyle/>
                    <a:p>
                      <a:r>
                        <a:rPr lang="tr-TR" dirty="0" smtClean="0"/>
                        <a:t>x’in arcsinüsünü</a:t>
                      </a:r>
                      <a:r>
                        <a:rPr lang="tr-TR" baseline="0" dirty="0" smtClean="0"/>
                        <a:t> radyan cinsinden döndürür</a:t>
                      </a:r>
                      <a:endParaRPr lang="en-US" dirty="0"/>
                    </a:p>
                  </a:txBody>
                  <a:tcPr anchor="ctr"/>
                </a:tc>
                <a:extLst>
                  <a:ext uri="{0D108BD9-81ED-4DB2-BD59-A6C34878D82A}">
                    <a16:rowId xmlns="" xmlns:a16="http://schemas.microsoft.com/office/drawing/2014/main" val="10003"/>
                  </a:ext>
                </a:extLst>
              </a:tr>
              <a:tr h="500066">
                <a:tc>
                  <a:txBody>
                    <a:bodyPr/>
                    <a:lstStyle/>
                    <a:p>
                      <a:r>
                        <a:rPr lang="tr-TR" dirty="0"/>
                        <a:t>atan(x)</a:t>
                      </a:r>
                    </a:p>
                  </a:txBody>
                  <a:tcPr anchor="ctr"/>
                </a:tc>
                <a:tc>
                  <a:txBody>
                    <a:bodyPr/>
                    <a:lstStyle/>
                    <a:p>
                      <a:r>
                        <a:rPr lang="tr-TR" dirty="0" smtClean="0"/>
                        <a:t>-PI / 2 ve PI / 2 radyanları arasındaki sayısal bir değer olarak x'in arctanjantını döndürür</a:t>
                      </a:r>
                      <a:endParaRPr lang="en-US" dirty="0"/>
                    </a:p>
                  </a:txBody>
                  <a:tcPr anchor="ctr"/>
                </a:tc>
                <a:extLst>
                  <a:ext uri="{0D108BD9-81ED-4DB2-BD59-A6C34878D82A}">
                    <a16:rowId xmlns="" xmlns:a16="http://schemas.microsoft.com/office/drawing/2014/main" val="10004"/>
                  </a:ext>
                </a:extLst>
              </a:tr>
              <a:tr h="500066">
                <a:tc>
                  <a:txBody>
                    <a:bodyPr/>
                    <a:lstStyle/>
                    <a:p>
                      <a:r>
                        <a:rPr lang="tr-TR" dirty="0"/>
                        <a:t>atan2(y, x)</a:t>
                      </a:r>
                    </a:p>
                  </a:txBody>
                  <a:tcPr anchor="ctr"/>
                </a:tc>
                <a:tc>
                  <a:txBody>
                    <a:bodyPr/>
                    <a:lstStyle/>
                    <a:p>
                      <a:r>
                        <a:rPr lang="tr-TR" dirty="0" smtClean="0"/>
                        <a:t>Bağımsız değişkenlerinin bölümünün arctanjantını döndürür</a:t>
                      </a:r>
                      <a:endParaRPr lang="en-US" dirty="0"/>
                    </a:p>
                  </a:txBody>
                  <a:tcPr anchor="ctr"/>
                </a:tc>
                <a:extLst>
                  <a:ext uri="{0D108BD9-81ED-4DB2-BD59-A6C34878D82A}">
                    <a16:rowId xmlns=""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6229360" cy="690546"/>
          </a:xfrm>
        </p:spPr>
        <p:txBody>
          <a:bodyPr/>
          <a:lstStyle/>
          <a:p>
            <a:r>
              <a:rPr lang="tr-TR" dirty="0" smtClean="0"/>
              <a:t>JavaScript Math Object</a:t>
            </a:r>
            <a:endParaRPr lang="tr-TR" dirty="0"/>
          </a:p>
        </p:txBody>
      </p:sp>
      <p:graphicFrame>
        <p:nvGraphicFramePr>
          <p:cNvPr id="6" name="5 İçerik Yer Tutucusu"/>
          <p:cNvGraphicFramePr>
            <a:graphicFrameLocks noGrp="1"/>
          </p:cNvGraphicFramePr>
          <p:nvPr>
            <p:ph idx="1"/>
          </p:nvPr>
        </p:nvGraphicFramePr>
        <p:xfrm>
          <a:off x="307934" y="1071546"/>
          <a:ext cx="11572956" cy="5572164"/>
        </p:xfrm>
        <a:graphic>
          <a:graphicData uri="http://schemas.openxmlformats.org/drawingml/2006/table">
            <a:tbl>
              <a:tblPr firstRow="1" bandRow="1">
                <a:tableStyleId>{68D230F3-CF80-4859-8CE7-A43EE81993B5}</a:tableStyleId>
              </a:tblPr>
              <a:tblGrid>
                <a:gridCol w="2428892">
                  <a:extLst>
                    <a:ext uri="{9D8B030D-6E8A-4147-A177-3AD203B41FA5}">
                      <a16:colId xmlns="" xmlns:a16="http://schemas.microsoft.com/office/drawing/2014/main" val="20000"/>
                    </a:ext>
                  </a:extLst>
                </a:gridCol>
                <a:gridCol w="9144064">
                  <a:extLst>
                    <a:ext uri="{9D8B030D-6E8A-4147-A177-3AD203B41FA5}">
                      <a16:colId xmlns="" xmlns:a16="http://schemas.microsoft.com/office/drawing/2014/main" val="20001"/>
                    </a:ext>
                  </a:extLst>
                </a:gridCol>
              </a:tblGrid>
              <a:tr h="428628">
                <a:tc>
                  <a:txBody>
                    <a:bodyPr/>
                    <a:lstStyle/>
                    <a:p>
                      <a:r>
                        <a:rPr lang="tr-TR" sz="2000" b="0" dirty="0"/>
                        <a:t>ceil(x)</a:t>
                      </a:r>
                    </a:p>
                  </a:txBody>
                  <a:tcPr anchor="ctr"/>
                </a:tc>
                <a:tc>
                  <a:txBody>
                    <a:bodyPr/>
                    <a:lstStyle/>
                    <a:p>
                      <a:r>
                        <a:rPr lang="tr-TR" sz="2000" b="0" dirty="0" smtClean="0"/>
                        <a:t>En yakın üst tamsayıya yuvarlanmış x değerini döndürür.</a:t>
                      </a:r>
                      <a:endParaRPr lang="en-US" sz="2000" b="0" dirty="0"/>
                    </a:p>
                  </a:txBody>
                  <a:tcPr anchor="ctr"/>
                </a:tc>
                <a:extLst>
                  <a:ext uri="{0D108BD9-81ED-4DB2-BD59-A6C34878D82A}">
                    <a16:rowId xmlns="" xmlns:a16="http://schemas.microsoft.com/office/drawing/2014/main" val="10000"/>
                  </a:ext>
                </a:extLst>
              </a:tr>
              <a:tr h="428628">
                <a:tc>
                  <a:txBody>
                    <a:bodyPr/>
                    <a:lstStyle/>
                    <a:p>
                      <a:r>
                        <a:rPr lang="tr-TR" sz="2000" dirty="0" smtClean="0"/>
                        <a:t>cos(x)</a:t>
                      </a:r>
                      <a:endParaRPr lang="tr-TR" sz="2000" dirty="0"/>
                    </a:p>
                  </a:txBody>
                  <a:tcPr anchor="ctr"/>
                </a:tc>
                <a:tc>
                  <a:txBody>
                    <a:bodyPr/>
                    <a:lstStyle/>
                    <a:p>
                      <a:r>
                        <a:rPr lang="tr-TR" sz="2000" dirty="0" smtClean="0"/>
                        <a:t>x’in kosinüsünü döndürür (x, radyan cinsindendir)</a:t>
                      </a:r>
                      <a:endParaRPr lang="en-US" sz="2000" dirty="0"/>
                    </a:p>
                  </a:txBody>
                  <a:tcPr anchor="ctr"/>
                </a:tc>
                <a:extLst>
                  <a:ext uri="{0D108BD9-81ED-4DB2-BD59-A6C34878D82A}">
                    <a16:rowId xmlns="" xmlns:a16="http://schemas.microsoft.com/office/drawing/2014/main" val="10001"/>
                  </a:ext>
                </a:extLst>
              </a:tr>
              <a:tr h="428628">
                <a:tc>
                  <a:txBody>
                    <a:bodyPr/>
                    <a:lstStyle/>
                    <a:p>
                      <a:r>
                        <a:rPr lang="tr-TR" sz="2000" dirty="0"/>
                        <a:t>exp(x)</a:t>
                      </a:r>
                    </a:p>
                  </a:txBody>
                  <a:tcPr anchor="ctr"/>
                </a:tc>
                <a:tc>
                  <a:txBody>
                    <a:bodyPr/>
                    <a:lstStyle/>
                    <a:p>
                      <a:r>
                        <a:rPr lang="en-US" sz="2000" dirty="0"/>
                        <a:t>Returns the value of E</a:t>
                      </a:r>
                      <a:r>
                        <a:rPr lang="en-US" sz="2000" baseline="30000" dirty="0"/>
                        <a:t>x</a:t>
                      </a:r>
                      <a:endParaRPr lang="en-US" sz="2000" dirty="0"/>
                    </a:p>
                  </a:txBody>
                  <a:tcPr anchor="ctr"/>
                </a:tc>
                <a:extLst>
                  <a:ext uri="{0D108BD9-81ED-4DB2-BD59-A6C34878D82A}">
                    <a16:rowId xmlns="" xmlns:a16="http://schemas.microsoft.com/office/drawing/2014/main" val="10002"/>
                  </a:ext>
                </a:extLst>
              </a:tr>
              <a:tr h="428628">
                <a:tc>
                  <a:txBody>
                    <a:bodyPr/>
                    <a:lstStyle/>
                    <a:p>
                      <a:r>
                        <a:rPr lang="tr-TR" sz="2000" dirty="0"/>
                        <a:t>floor(x)</a:t>
                      </a:r>
                    </a:p>
                  </a:txBody>
                  <a:tcPr anchor="ctr"/>
                </a:tc>
                <a:tc>
                  <a:txBody>
                    <a:bodyPr/>
                    <a:lstStyle/>
                    <a:p>
                      <a:r>
                        <a:rPr lang="tr-TR" sz="2000" b="0" dirty="0" smtClean="0"/>
                        <a:t>En yakın alt tamsayıya yuvarlanmış x değerini döndürür.</a:t>
                      </a:r>
                      <a:endParaRPr lang="en-US" sz="2000" b="0" dirty="0"/>
                    </a:p>
                  </a:txBody>
                  <a:tcPr anchor="ctr"/>
                </a:tc>
                <a:extLst>
                  <a:ext uri="{0D108BD9-81ED-4DB2-BD59-A6C34878D82A}">
                    <a16:rowId xmlns="" xmlns:a16="http://schemas.microsoft.com/office/drawing/2014/main" val="10003"/>
                  </a:ext>
                </a:extLst>
              </a:tr>
              <a:tr h="428628">
                <a:tc>
                  <a:txBody>
                    <a:bodyPr/>
                    <a:lstStyle/>
                    <a:p>
                      <a:r>
                        <a:rPr lang="tr-TR" sz="2000" dirty="0"/>
                        <a:t>log(x)</a:t>
                      </a:r>
                    </a:p>
                  </a:txBody>
                  <a:tcPr anchor="ctr"/>
                </a:tc>
                <a:tc>
                  <a:txBody>
                    <a:bodyPr/>
                    <a:lstStyle/>
                    <a:p>
                      <a:r>
                        <a:rPr lang="tr-TR" sz="2000" dirty="0" smtClean="0"/>
                        <a:t>X’in “e” tabanında logaritması</a:t>
                      </a:r>
                      <a:endParaRPr lang="en-US" sz="2000" dirty="0"/>
                    </a:p>
                  </a:txBody>
                  <a:tcPr anchor="ctr"/>
                </a:tc>
                <a:extLst>
                  <a:ext uri="{0D108BD9-81ED-4DB2-BD59-A6C34878D82A}">
                    <a16:rowId xmlns="" xmlns:a16="http://schemas.microsoft.com/office/drawing/2014/main" val="10004"/>
                  </a:ext>
                </a:extLst>
              </a:tr>
              <a:tr h="428628">
                <a:tc>
                  <a:txBody>
                    <a:bodyPr/>
                    <a:lstStyle/>
                    <a:p>
                      <a:r>
                        <a:rPr lang="tr-TR" sz="2000" dirty="0"/>
                        <a:t>max(x, y, z, ..., n)</a:t>
                      </a:r>
                    </a:p>
                  </a:txBody>
                  <a:tcPr anchor="ctr"/>
                </a:tc>
                <a:tc>
                  <a:txBody>
                    <a:bodyPr/>
                    <a:lstStyle/>
                    <a:p>
                      <a:r>
                        <a:rPr lang="tr-TR" sz="2000" dirty="0" smtClean="0"/>
                        <a:t>En yüksek değere sahip olan sayıyı döndürür</a:t>
                      </a:r>
                      <a:endParaRPr lang="en-US" sz="2000" dirty="0"/>
                    </a:p>
                  </a:txBody>
                  <a:tcPr anchor="ctr"/>
                </a:tc>
                <a:extLst>
                  <a:ext uri="{0D108BD9-81ED-4DB2-BD59-A6C34878D82A}">
                    <a16:rowId xmlns="" xmlns:a16="http://schemas.microsoft.com/office/drawing/2014/main" val="10005"/>
                  </a:ext>
                </a:extLst>
              </a:tr>
              <a:tr h="428628">
                <a:tc>
                  <a:txBody>
                    <a:bodyPr/>
                    <a:lstStyle/>
                    <a:p>
                      <a:r>
                        <a:rPr lang="tr-TR" sz="2000" dirty="0"/>
                        <a:t>min(x, y, z, ..., n)</a:t>
                      </a:r>
                    </a:p>
                  </a:txBody>
                  <a:tcPr anchor="ctr"/>
                </a:tc>
                <a:tc>
                  <a:txBody>
                    <a:bodyPr/>
                    <a:lstStyle/>
                    <a:p>
                      <a:r>
                        <a:rPr lang="tr-TR" sz="2000" dirty="0" smtClean="0"/>
                        <a:t>En düşük değere  sahip olan numarayı döndürür</a:t>
                      </a:r>
                      <a:endParaRPr lang="en-US" sz="2000" dirty="0"/>
                    </a:p>
                  </a:txBody>
                  <a:tcPr anchor="ctr"/>
                </a:tc>
                <a:extLst>
                  <a:ext uri="{0D108BD9-81ED-4DB2-BD59-A6C34878D82A}">
                    <a16:rowId xmlns="" xmlns:a16="http://schemas.microsoft.com/office/drawing/2014/main" val="10006"/>
                  </a:ext>
                </a:extLst>
              </a:tr>
              <a:tr h="428628">
                <a:tc>
                  <a:txBody>
                    <a:bodyPr/>
                    <a:lstStyle/>
                    <a:p>
                      <a:r>
                        <a:rPr lang="tr-TR" sz="2000" dirty="0"/>
                        <a:t>pow(x, y)</a:t>
                      </a:r>
                    </a:p>
                  </a:txBody>
                  <a:tcPr anchor="ctr"/>
                </a:tc>
                <a:tc>
                  <a:txBody>
                    <a:bodyPr/>
                    <a:lstStyle/>
                    <a:p>
                      <a:r>
                        <a:rPr lang="tr-TR" sz="2000" dirty="0" smtClean="0"/>
                        <a:t>X üzeri y değerini döndürür x</a:t>
                      </a:r>
                      <a:r>
                        <a:rPr lang="tr-TR" sz="2000" baseline="30000" dirty="0" smtClean="0"/>
                        <a:t>y</a:t>
                      </a:r>
                      <a:endParaRPr lang="en-US" sz="2000" baseline="30000" dirty="0"/>
                    </a:p>
                  </a:txBody>
                  <a:tcPr anchor="ctr"/>
                </a:tc>
                <a:extLst>
                  <a:ext uri="{0D108BD9-81ED-4DB2-BD59-A6C34878D82A}">
                    <a16:rowId xmlns="" xmlns:a16="http://schemas.microsoft.com/office/drawing/2014/main" val="10007"/>
                  </a:ext>
                </a:extLst>
              </a:tr>
              <a:tr h="428628">
                <a:tc>
                  <a:txBody>
                    <a:bodyPr/>
                    <a:lstStyle/>
                    <a:p>
                      <a:r>
                        <a:rPr lang="tr-TR" sz="2000" dirty="0"/>
                        <a:t>random()</a:t>
                      </a:r>
                    </a:p>
                  </a:txBody>
                  <a:tcPr anchor="ctr"/>
                </a:tc>
                <a:tc>
                  <a:txBody>
                    <a:bodyPr/>
                    <a:lstStyle/>
                    <a:p>
                      <a:r>
                        <a:rPr lang="tr-TR" sz="2000" dirty="0" smtClean="0"/>
                        <a:t>0 ile 1 arasında rastgele bir sayı üretir</a:t>
                      </a:r>
                      <a:endParaRPr lang="en-US" sz="2000" dirty="0"/>
                    </a:p>
                  </a:txBody>
                  <a:tcPr anchor="ctr"/>
                </a:tc>
                <a:extLst>
                  <a:ext uri="{0D108BD9-81ED-4DB2-BD59-A6C34878D82A}">
                    <a16:rowId xmlns="" xmlns:a16="http://schemas.microsoft.com/office/drawing/2014/main" val="10008"/>
                  </a:ext>
                </a:extLst>
              </a:tr>
              <a:tr h="428628">
                <a:tc>
                  <a:txBody>
                    <a:bodyPr/>
                    <a:lstStyle/>
                    <a:p>
                      <a:r>
                        <a:rPr lang="tr-TR" sz="2000" dirty="0"/>
                        <a:t>round(x)</a:t>
                      </a:r>
                    </a:p>
                  </a:txBody>
                  <a:tcPr anchor="ctr"/>
                </a:tc>
                <a:tc>
                  <a:txBody>
                    <a:bodyPr/>
                    <a:lstStyle/>
                    <a:p>
                      <a:r>
                        <a:rPr lang="tr-TR" sz="2000" dirty="0" smtClean="0"/>
                        <a:t>X değerini, en yakın tam sayıya yuvarlatır.</a:t>
                      </a:r>
                      <a:endParaRPr lang="en-US" sz="2000" dirty="0"/>
                    </a:p>
                  </a:txBody>
                  <a:tcPr anchor="ctr"/>
                </a:tc>
                <a:extLst>
                  <a:ext uri="{0D108BD9-81ED-4DB2-BD59-A6C34878D82A}">
                    <a16:rowId xmlns="" xmlns:a16="http://schemas.microsoft.com/office/drawing/2014/main" val="10009"/>
                  </a:ext>
                </a:extLst>
              </a:tr>
              <a:tr h="428628">
                <a:tc>
                  <a:txBody>
                    <a:bodyPr/>
                    <a:lstStyle/>
                    <a:p>
                      <a:r>
                        <a:rPr lang="tr-TR" sz="2000" dirty="0"/>
                        <a:t>sin(x)</a:t>
                      </a:r>
                    </a:p>
                  </a:txBody>
                  <a:tcPr anchor="ctr"/>
                </a:tc>
                <a:tc>
                  <a:txBody>
                    <a:bodyPr/>
                    <a:lstStyle/>
                    <a:p>
                      <a:r>
                        <a:rPr lang="tr-TR" sz="2000" dirty="0" smtClean="0"/>
                        <a:t>X'in sinüsünü döndürür (x, radyan cinsindendir)</a:t>
                      </a:r>
                      <a:endParaRPr lang="en-US" sz="2000" dirty="0"/>
                    </a:p>
                  </a:txBody>
                  <a:tcPr anchor="ctr"/>
                </a:tc>
                <a:extLst>
                  <a:ext uri="{0D108BD9-81ED-4DB2-BD59-A6C34878D82A}">
                    <a16:rowId xmlns="" xmlns:a16="http://schemas.microsoft.com/office/drawing/2014/main" val="10010"/>
                  </a:ext>
                </a:extLst>
              </a:tr>
              <a:tr h="428628">
                <a:tc>
                  <a:txBody>
                    <a:bodyPr/>
                    <a:lstStyle/>
                    <a:p>
                      <a:r>
                        <a:rPr lang="tr-TR" sz="2000" dirty="0"/>
                        <a:t>sqrt(x)</a:t>
                      </a:r>
                    </a:p>
                  </a:txBody>
                  <a:tcPr anchor="ctr"/>
                </a:tc>
                <a:tc>
                  <a:txBody>
                    <a:bodyPr/>
                    <a:lstStyle/>
                    <a:p>
                      <a:r>
                        <a:rPr lang="tr-TR" sz="2000" dirty="0" smtClean="0"/>
                        <a:t>X’in karekökünü döndürür.</a:t>
                      </a:r>
                      <a:endParaRPr lang="en-US" sz="2000" dirty="0"/>
                    </a:p>
                  </a:txBody>
                  <a:tcPr anchor="ctr"/>
                </a:tc>
                <a:extLst>
                  <a:ext uri="{0D108BD9-81ED-4DB2-BD59-A6C34878D82A}">
                    <a16:rowId xmlns="" xmlns:a16="http://schemas.microsoft.com/office/drawing/2014/main" val="10011"/>
                  </a:ext>
                </a:extLst>
              </a:tr>
              <a:tr h="428628">
                <a:tc>
                  <a:txBody>
                    <a:bodyPr/>
                    <a:lstStyle/>
                    <a:p>
                      <a:r>
                        <a:rPr lang="tr-TR" sz="2000" dirty="0"/>
                        <a:t>tan(x)</a:t>
                      </a:r>
                    </a:p>
                  </a:txBody>
                  <a:tcPr anchor="ctr"/>
                </a:tc>
                <a:tc>
                  <a:txBody>
                    <a:bodyPr/>
                    <a:lstStyle/>
                    <a:p>
                      <a:r>
                        <a:rPr lang="tr-TR" sz="2000" dirty="0" smtClean="0"/>
                        <a:t>Bir açının teğetini döndürür</a:t>
                      </a:r>
                      <a:endParaRPr lang="en-US" sz="2000" dirty="0"/>
                    </a:p>
                  </a:txBody>
                  <a:tcPr anchor="ctr"/>
                </a:tc>
                <a:extLst>
                  <a:ext uri="{0D108BD9-81ED-4DB2-BD59-A6C34878D82A}">
                    <a16:rowId xmlns=""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65058" y="214290"/>
            <a:ext cx="4729162" cy="547670"/>
          </a:xfrm>
        </p:spPr>
        <p:txBody>
          <a:bodyPr>
            <a:normAutofit fontScale="90000"/>
          </a:bodyPr>
          <a:lstStyle/>
          <a:p>
            <a:r>
              <a:rPr lang="tr-TR" dirty="0" smtClean="0"/>
              <a:t>JavaScript Random</a:t>
            </a:r>
            <a:endParaRPr lang="tr-TR" dirty="0"/>
          </a:p>
        </p:txBody>
      </p:sp>
      <p:sp>
        <p:nvSpPr>
          <p:cNvPr id="3" name="2 İçerik Yer Tutucusu"/>
          <p:cNvSpPr>
            <a:spLocks noGrp="1"/>
          </p:cNvSpPr>
          <p:nvPr>
            <p:ph idx="1"/>
          </p:nvPr>
        </p:nvSpPr>
        <p:spPr>
          <a:xfrm>
            <a:off x="236496" y="1142984"/>
            <a:ext cx="11644394" cy="5500726"/>
          </a:xfrm>
        </p:spPr>
        <p:txBody>
          <a:bodyPr/>
          <a:lstStyle/>
          <a:p>
            <a:r>
              <a:rPr lang="tr-TR" dirty="0" smtClean="0"/>
              <a:t>Math.random()</a:t>
            </a:r>
          </a:p>
          <a:p>
            <a:pPr lvl="1"/>
            <a:r>
              <a:rPr lang="tr-TR" dirty="0" smtClean="0"/>
              <a:t>Math.random (), 0 (dahil) ile 1 (hariç) arasında rastgele bir sayı döndürür</a:t>
            </a:r>
          </a:p>
          <a:p>
            <a:pPr lvl="1"/>
            <a:r>
              <a:rPr lang="tr-TR" dirty="0" smtClean="0"/>
              <a:t>Math.random () her zaman 1'den daha düşük bir sayı döndürür.</a:t>
            </a:r>
          </a:p>
          <a:p>
            <a:r>
              <a:rPr lang="tr-TR" dirty="0" smtClean="0"/>
              <a:t>Math.random () ile kullanılan Math.floor (), rastgele tam sayıları döndürmek için kullanılabilir</a:t>
            </a:r>
          </a:p>
          <a:p>
            <a:r>
              <a:rPr lang="tr-TR" dirty="0" smtClean="0"/>
              <a:t>Random sayı üreten bir fonksiyon kullanışlı olabilir.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4572032" cy="619108"/>
          </a:xfrm>
        </p:spPr>
        <p:txBody>
          <a:bodyPr/>
          <a:lstStyle/>
          <a:p>
            <a:r>
              <a:rPr lang="tr-TR" dirty="0" smtClean="0"/>
              <a:t>JavaScript Dates</a:t>
            </a:r>
            <a:endParaRPr lang="tr-TR" dirty="0"/>
          </a:p>
        </p:txBody>
      </p:sp>
      <p:sp>
        <p:nvSpPr>
          <p:cNvPr id="3" name="2 İçerik Yer Tutucusu"/>
          <p:cNvSpPr>
            <a:spLocks noGrp="1"/>
          </p:cNvSpPr>
          <p:nvPr>
            <p:ph idx="1"/>
          </p:nvPr>
        </p:nvSpPr>
        <p:spPr>
          <a:xfrm>
            <a:off x="307934" y="1071546"/>
            <a:ext cx="11572956" cy="5500726"/>
          </a:xfrm>
        </p:spPr>
        <p:txBody>
          <a:bodyPr>
            <a:normAutofit/>
          </a:bodyPr>
          <a:lstStyle/>
          <a:p>
            <a:r>
              <a:rPr lang="tr-TR" dirty="0" smtClean="0"/>
              <a:t>Date nesnesi, tarihlerle (yıllar, aylar, günler, saatler, dakikalar, saniyeler ve milisaniyeler) çalışmanıza olanak tanır.</a:t>
            </a:r>
          </a:p>
          <a:p>
            <a:r>
              <a:rPr lang="tr-TR" dirty="0" smtClean="0"/>
              <a:t>Bir JavaScript tarihi string olarak yazılabilir:</a:t>
            </a:r>
          </a:p>
          <a:p>
            <a:r>
              <a:rPr lang="tr-TR" dirty="0" smtClean="0"/>
              <a:t>15 Kasım 2018 12:27:58 GMT + 0300</a:t>
            </a:r>
          </a:p>
          <a:p>
            <a:r>
              <a:rPr lang="tr-TR" dirty="0" smtClean="0"/>
              <a:t>veya sayı olarak:</a:t>
            </a:r>
          </a:p>
          <a:p>
            <a:r>
              <a:rPr lang="tr-TR" dirty="0" smtClean="0"/>
              <a:t>1506763678782</a:t>
            </a:r>
          </a:p>
          <a:p>
            <a:r>
              <a:rPr lang="tr-TR" dirty="0" smtClean="0"/>
              <a:t>Tarihler, 1 Ocak 1970'den (00:00:00) bu yana milisaniye sayısıyla yazılmıştır.</a:t>
            </a:r>
          </a:p>
          <a:p>
            <a:r>
              <a:rPr lang="tr-TR" dirty="0" smtClean="0"/>
              <a:t>Date, bir yıl, bir ay, bir gün, bir saat, bir dakika, bir saniye ve milisaniyeden oluşur.,</a:t>
            </a:r>
          </a:p>
          <a:p>
            <a:r>
              <a:rPr lang="tr-TR" dirty="0" smtClean="0"/>
              <a:t>Tarih nesneleri, new Date () constructor ile oluşturulur.</a:t>
            </a:r>
          </a:p>
          <a:p>
            <a:r>
              <a:rPr lang="tr-TR" dirty="0" smtClean="0"/>
              <a:t>Bir Date başlatmanın 4 yolu vardır:</a:t>
            </a:r>
          </a:p>
          <a:p>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4572032" cy="619108"/>
          </a:xfrm>
        </p:spPr>
        <p:txBody>
          <a:bodyPr/>
          <a:lstStyle/>
          <a:p>
            <a:r>
              <a:rPr lang="tr-TR" dirty="0" smtClean="0"/>
              <a:t>JavaScript Dates</a:t>
            </a:r>
            <a:endParaRPr lang="tr-TR" dirty="0"/>
          </a:p>
        </p:txBody>
      </p:sp>
      <p:sp>
        <p:nvSpPr>
          <p:cNvPr id="3" name="2 İçerik Yer Tutucusu"/>
          <p:cNvSpPr>
            <a:spLocks noGrp="1"/>
          </p:cNvSpPr>
          <p:nvPr>
            <p:ph idx="1"/>
          </p:nvPr>
        </p:nvSpPr>
        <p:spPr>
          <a:xfrm>
            <a:off x="307934" y="1071546"/>
            <a:ext cx="11572956" cy="5500726"/>
          </a:xfrm>
        </p:spPr>
        <p:txBody>
          <a:bodyPr>
            <a:normAutofit/>
          </a:bodyPr>
          <a:lstStyle/>
          <a:p>
            <a:r>
              <a:rPr lang="en-US" dirty="0" smtClean="0"/>
              <a:t>new Date()</a:t>
            </a:r>
            <a:br>
              <a:rPr lang="en-US" dirty="0" smtClean="0"/>
            </a:br>
            <a:r>
              <a:rPr lang="en-US" dirty="0" smtClean="0"/>
              <a:t>new Date(milliseconds)</a:t>
            </a:r>
            <a:br>
              <a:rPr lang="en-US" dirty="0" smtClean="0"/>
            </a:br>
            <a:r>
              <a:rPr lang="en-US" dirty="0" smtClean="0"/>
              <a:t>new Date(dateString)</a:t>
            </a:r>
            <a:br>
              <a:rPr lang="en-US" dirty="0" smtClean="0"/>
            </a:br>
            <a:r>
              <a:rPr lang="en-US" dirty="0" smtClean="0"/>
              <a:t>new Date(year, month, day, hours, minutes, seconds, milliseconds)</a:t>
            </a:r>
            <a:endParaRPr lang="tr-TR" dirty="0" smtClean="0"/>
          </a:p>
          <a:p>
            <a:r>
              <a:rPr lang="tr-TR" dirty="0" smtClean="0"/>
              <a:t>JavaScript tarihleri, 01 Ocak 1970, 00:00:00 Universal Time (UTC) arasındaki milisaniye cinsinden hesaplanır. Bir gün 86.400.000 milisaniye içeriyor.</a:t>
            </a:r>
          </a:p>
          <a:p>
            <a:r>
              <a:rPr lang="tr-TR" dirty="0" smtClean="0"/>
              <a:t>JavaScript, ayları 0'dan 11'e kadar sayar. Ocak ayı 0'dır. Aralık ayı 11'dir.</a:t>
            </a:r>
          </a:p>
          <a:p>
            <a:r>
              <a:rPr lang="tr-TR" dirty="0" smtClean="0"/>
              <a:t>HTML'de bir date nesnesi görüntülediğinizde, toString () metodu ile otomatik olarak bir string haline dönüştürebilirsiniz.</a:t>
            </a:r>
          </a:p>
          <a:p>
            <a:r>
              <a:rPr lang="tr-TR" dirty="0" smtClean="0"/>
              <a:t>toUTCString () metodu, bir tarihi UTC stringine dönüştürür (bir tarih göstergesi standardı).</a:t>
            </a:r>
          </a:p>
          <a:p>
            <a:r>
              <a:rPr lang="tr-TR" dirty="0" smtClean="0"/>
              <a:t>toDateString () metodu, bir tarihin daha okunabilir bir biçime dönüştürülmesini sağlar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6286544" cy="619108"/>
          </a:xfrm>
        </p:spPr>
        <p:txBody>
          <a:bodyPr/>
          <a:lstStyle/>
          <a:p>
            <a:r>
              <a:rPr lang="tr-TR" dirty="0" smtClean="0"/>
              <a:t>JavaScript Date Formats</a:t>
            </a:r>
            <a:endParaRPr lang="tr-TR" dirty="0"/>
          </a:p>
        </p:txBody>
      </p:sp>
      <p:graphicFrame>
        <p:nvGraphicFramePr>
          <p:cNvPr id="4" name="3 İçerik Yer Tutucusu"/>
          <p:cNvGraphicFramePr>
            <a:graphicFrameLocks noGrp="1"/>
          </p:cNvGraphicFramePr>
          <p:nvPr>
            <p:ph idx="1"/>
            <p:extLst>
              <p:ext uri="{D42A27DB-BD31-4B8C-83A1-F6EECF244321}">
                <p14:modId xmlns:p14="http://schemas.microsoft.com/office/powerpoint/2010/main" val="1558185720"/>
              </p:ext>
            </p:extLst>
          </p:nvPr>
        </p:nvGraphicFramePr>
        <p:xfrm>
          <a:off x="307934" y="1857364"/>
          <a:ext cx="11501438" cy="2357440"/>
        </p:xfrm>
        <a:graphic>
          <a:graphicData uri="http://schemas.openxmlformats.org/drawingml/2006/table">
            <a:tbl>
              <a:tblPr firstRow="1" bandRow="1">
                <a:tableStyleId>{68D230F3-CF80-4859-8CE7-A43EE81993B5}</a:tableStyleId>
              </a:tblPr>
              <a:tblGrid>
                <a:gridCol w="2214537">
                  <a:extLst>
                    <a:ext uri="{9D8B030D-6E8A-4147-A177-3AD203B41FA5}">
                      <a16:colId xmlns="" xmlns:a16="http://schemas.microsoft.com/office/drawing/2014/main" val="20000"/>
                    </a:ext>
                  </a:extLst>
                </a:gridCol>
                <a:gridCol w="9286901">
                  <a:extLst>
                    <a:ext uri="{9D8B030D-6E8A-4147-A177-3AD203B41FA5}">
                      <a16:colId xmlns="" xmlns:a16="http://schemas.microsoft.com/office/drawing/2014/main" val="20001"/>
                    </a:ext>
                  </a:extLst>
                </a:gridCol>
              </a:tblGrid>
              <a:tr h="471488">
                <a:tc>
                  <a:txBody>
                    <a:bodyPr/>
                    <a:lstStyle/>
                    <a:p>
                      <a:r>
                        <a:rPr lang="tr-TR" sz="2000" b="0" dirty="0"/>
                        <a:t>Type</a:t>
                      </a:r>
                    </a:p>
                  </a:txBody>
                  <a:tcPr anchor="ctr"/>
                </a:tc>
                <a:tc>
                  <a:txBody>
                    <a:bodyPr/>
                    <a:lstStyle/>
                    <a:p>
                      <a:r>
                        <a:rPr lang="tr-TR" sz="2000" b="0" dirty="0"/>
                        <a:t>Example</a:t>
                      </a:r>
                    </a:p>
                  </a:txBody>
                  <a:tcPr anchor="ctr"/>
                </a:tc>
                <a:extLst>
                  <a:ext uri="{0D108BD9-81ED-4DB2-BD59-A6C34878D82A}">
                    <a16:rowId xmlns="" xmlns:a16="http://schemas.microsoft.com/office/drawing/2014/main" val="10000"/>
                  </a:ext>
                </a:extLst>
              </a:tr>
              <a:tr h="471488">
                <a:tc>
                  <a:txBody>
                    <a:bodyPr/>
                    <a:lstStyle/>
                    <a:p>
                      <a:r>
                        <a:rPr lang="tr-TR" sz="2000" dirty="0"/>
                        <a:t>ISO Date</a:t>
                      </a:r>
                    </a:p>
                  </a:txBody>
                  <a:tcPr anchor="ctr"/>
                </a:tc>
                <a:tc>
                  <a:txBody>
                    <a:bodyPr/>
                    <a:lstStyle/>
                    <a:p>
                      <a:r>
                        <a:rPr lang="tr-TR" sz="2000" dirty="0"/>
                        <a:t>"</a:t>
                      </a:r>
                      <a:r>
                        <a:rPr lang="tr-TR" sz="2000" dirty="0" smtClean="0"/>
                        <a:t>2018-11-15" </a:t>
                      </a:r>
                      <a:r>
                        <a:rPr lang="tr-TR" sz="2000" dirty="0"/>
                        <a:t>(The International Standard)</a:t>
                      </a:r>
                    </a:p>
                  </a:txBody>
                  <a:tcPr anchor="ctr"/>
                </a:tc>
                <a:extLst>
                  <a:ext uri="{0D108BD9-81ED-4DB2-BD59-A6C34878D82A}">
                    <a16:rowId xmlns="" xmlns:a16="http://schemas.microsoft.com/office/drawing/2014/main" val="10001"/>
                  </a:ext>
                </a:extLst>
              </a:tr>
              <a:tr h="471488">
                <a:tc>
                  <a:txBody>
                    <a:bodyPr/>
                    <a:lstStyle/>
                    <a:p>
                      <a:r>
                        <a:rPr lang="tr-TR" sz="2000" dirty="0"/>
                        <a:t>Short Date</a:t>
                      </a:r>
                    </a:p>
                  </a:txBody>
                  <a:tcPr anchor="ctr"/>
                </a:tc>
                <a:tc>
                  <a:txBody>
                    <a:bodyPr/>
                    <a:lstStyle/>
                    <a:p>
                      <a:r>
                        <a:rPr lang="tr-TR" sz="2000" dirty="0" smtClean="0"/>
                        <a:t>“15/11/2018"</a:t>
                      </a:r>
                      <a:endParaRPr lang="tr-TR" sz="2000" dirty="0"/>
                    </a:p>
                  </a:txBody>
                  <a:tcPr anchor="ctr"/>
                </a:tc>
                <a:extLst>
                  <a:ext uri="{0D108BD9-81ED-4DB2-BD59-A6C34878D82A}">
                    <a16:rowId xmlns="" xmlns:a16="http://schemas.microsoft.com/office/drawing/2014/main" val="10002"/>
                  </a:ext>
                </a:extLst>
              </a:tr>
              <a:tr h="471488">
                <a:tc>
                  <a:txBody>
                    <a:bodyPr/>
                    <a:lstStyle/>
                    <a:p>
                      <a:r>
                        <a:rPr lang="tr-TR" sz="2000" dirty="0"/>
                        <a:t>Long Date</a:t>
                      </a:r>
                    </a:p>
                  </a:txBody>
                  <a:tcPr anchor="ctr"/>
                </a:tc>
                <a:tc>
                  <a:txBody>
                    <a:bodyPr/>
                    <a:lstStyle/>
                    <a:p>
                      <a:r>
                        <a:rPr lang="pt-BR" sz="2000" dirty="0" smtClean="0"/>
                        <a:t>“</a:t>
                      </a:r>
                      <a:r>
                        <a:rPr lang="tr-TR" sz="2000" dirty="0" err="1" smtClean="0"/>
                        <a:t>Nov</a:t>
                      </a:r>
                      <a:r>
                        <a:rPr lang="pt-BR" sz="2000" dirty="0" smtClean="0"/>
                        <a:t> </a:t>
                      </a:r>
                      <a:r>
                        <a:rPr lang="tr-TR" sz="2000" dirty="0" smtClean="0"/>
                        <a:t>15</a:t>
                      </a:r>
                      <a:r>
                        <a:rPr lang="pt-BR" sz="2000" dirty="0" smtClean="0"/>
                        <a:t> 201</a:t>
                      </a:r>
                      <a:r>
                        <a:rPr lang="tr-TR" sz="2000" dirty="0" smtClean="0"/>
                        <a:t>8</a:t>
                      </a:r>
                      <a:r>
                        <a:rPr lang="pt-BR" sz="2000" dirty="0" smtClean="0"/>
                        <a:t>" </a:t>
                      </a:r>
                      <a:r>
                        <a:rPr lang="pt-BR" sz="2000" dirty="0"/>
                        <a:t>or </a:t>
                      </a:r>
                      <a:r>
                        <a:rPr lang="pt-BR" sz="2000" dirty="0" smtClean="0"/>
                        <a:t>“</a:t>
                      </a:r>
                      <a:r>
                        <a:rPr lang="tr-TR" sz="2000" dirty="0" smtClean="0"/>
                        <a:t>15</a:t>
                      </a:r>
                      <a:r>
                        <a:rPr lang="tr-TR" sz="2000" baseline="0" dirty="0" smtClean="0"/>
                        <a:t> </a:t>
                      </a:r>
                      <a:r>
                        <a:rPr lang="tr-TR" sz="2000" baseline="0" dirty="0" err="1" smtClean="0"/>
                        <a:t>Nov</a:t>
                      </a:r>
                      <a:r>
                        <a:rPr lang="tr-TR" sz="2000" baseline="0" dirty="0" smtClean="0"/>
                        <a:t> </a:t>
                      </a:r>
                      <a:r>
                        <a:rPr lang="pt-BR" sz="2000" dirty="0" smtClean="0"/>
                        <a:t>201</a:t>
                      </a:r>
                      <a:r>
                        <a:rPr lang="tr-TR" sz="2000" dirty="0" smtClean="0"/>
                        <a:t>8</a:t>
                      </a:r>
                      <a:r>
                        <a:rPr lang="pt-BR" sz="2000" dirty="0" smtClean="0"/>
                        <a:t>"</a:t>
                      </a:r>
                      <a:endParaRPr lang="pt-BR" sz="2000" dirty="0"/>
                    </a:p>
                  </a:txBody>
                  <a:tcPr anchor="ctr"/>
                </a:tc>
                <a:extLst>
                  <a:ext uri="{0D108BD9-81ED-4DB2-BD59-A6C34878D82A}">
                    <a16:rowId xmlns="" xmlns:a16="http://schemas.microsoft.com/office/drawing/2014/main" val="10003"/>
                  </a:ext>
                </a:extLst>
              </a:tr>
              <a:tr h="471488">
                <a:tc>
                  <a:txBody>
                    <a:bodyPr/>
                    <a:lstStyle/>
                    <a:p>
                      <a:r>
                        <a:rPr lang="tr-TR" sz="2000" dirty="0"/>
                        <a:t>Full Date</a:t>
                      </a:r>
                    </a:p>
                  </a:txBody>
                  <a:tcPr anchor="ctr"/>
                </a:tc>
                <a:tc>
                  <a:txBody>
                    <a:bodyPr/>
                    <a:lstStyle/>
                    <a:p>
                      <a:r>
                        <a:rPr lang="tr-TR" sz="2000" dirty="0" smtClean="0"/>
                        <a:t>“</a:t>
                      </a:r>
                      <a:r>
                        <a:rPr lang="tr-TR" sz="2000" dirty="0" err="1" smtClean="0"/>
                        <a:t>Saturday</a:t>
                      </a:r>
                      <a:r>
                        <a:rPr lang="tr-TR" sz="2000" dirty="0" smtClean="0"/>
                        <a:t> </a:t>
                      </a:r>
                      <a:r>
                        <a:rPr lang="tr-TR" sz="2000" smtClean="0"/>
                        <a:t>November</a:t>
                      </a:r>
                      <a:r>
                        <a:rPr lang="tr-TR" sz="2000" dirty="0" smtClean="0"/>
                        <a:t> 30</a:t>
                      </a:r>
                      <a:r>
                        <a:rPr lang="tr-TR" sz="2000" baseline="0" dirty="0" smtClean="0"/>
                        <a:t> </a:t>
                      </a:r>
                      <a:r>
                        <a:rPr lang="tr-TR" sz="2000" dirty="0" smtClean="0"/>
                        <a:t>2017"</a:t>
                      </a:r>
                      <a:endParaRPr lang="tr-TR" sz="2000" dirty="0"/>
                    </a:p>
                  </a:txBody>
                  <a:tcPr anchor="ctr"/>
                </a:tc>
                <a:extLst>
                  <a:ext uri="{0D108BD9-81ED-4DB2-BD59-A6C34878D82A}">
                    <a16:rowId xmlns="" xmlns:a16="http://schemas.microsoft.com/office/drawing/2014/main" val="10004"/>
                  </a:ext>
                </a:extLst>
              </a:tr>
            </a:tbl>
          </a:graphicData>
        </a:graphic>
      </p:graphicFrame>
      <p:sp>
        <p:nvSpPr>
          <p:cNvPr id="5" name="4 Metin kutusu"/>
          <p:cNvSpPr txBox="1"/>
          <p:nvPr/>
        </p:nvSpPr>
        <p:spPr>
          <a:xfrm>
            <a:off x="379372" y="1214422"/>
            <a:ext cx="7779694" cy="461665"/>
          </a:xfrm>
          <a:prstGeom prst="rect">
            <a:avLst/>
          </a:prstGeom>
          <a:noFill/>
        </p:spPr>
        <p:txBody>
          <a:bodyPr wrap="none" rtlCol="0">
            <a:spAutoFit/>
          </a:bodyPr>
          <a:lstStyle/>
          <a:p>
            <a:r>
              <a:rPr lang="tr-TR" sz="2400" dirty="0" smtClean="0"/>
              <a:t>Genellikle 4 çeşit JavaScript tarih giriş biçimi vardır</a:t>
            </a:r>
            <a:endParaRPr lang="tr-TR" sz="2400" dirty="0"/>
          </a:p>
        </p:txBody>
      </p:sp>
      <p:sp>
        <p:nvSpPr>
          <p:cNvPr id="6" name="5 Metin kutusu"/>
          <p:cNvSpPr txBox="1"/>
          <p:nvPr/>
        </p:nvSpPr>
        <p:spPr>
          <a:xfrm>
            <a:off x="379372" y="4572008"/>
            <a:ext cx="10348923" cy="830997"/>
          </a:xfrm>
          <a:prstGeom prst="rect">
            <a:avLst/>
          </a:prstGeom>
          <a:noFill/>
        </p:spPr>
        <p:txBody>
          <a:bodyPr wrap="none" rtlCol="0">
            <a:spAutoFit/>
          </a:bodyPr>
          <a:lstStyle/>
          <a:p>
            <a:r>
              <a:rPr lang="tr-TR" sz="2400" dirty="0" smtClean="0"/>
              <a:t>ISO biçimi JavaScript'in sıkı bir standardını izlemektedir.</a:t>
            </a:r>
            <a:br>
              <a:rPr lang="tr-TR" sz="2400" dirty="0" smtClean="0"/>
            </a:br>
            <a:r>
              <a:rPr lang="tr-TR" sz="2400" dirty="0" smtClean="0"/>
              <a:t>Diğer biçimler o kadar iyi tanımlanmamıştır ve tarayıcıya özgü olabilir.</a:t>
            </a:r>
            <a:endParaRPr lang="tr-TR" sz="2400" dirty="0"/>
          </a:p>
        </p:txBody>
      </p:sp>
      <p:sp>
        <p:nvSpPr>
          <p:cNvPr id="7" name="6 Metin kutusu"/>
          <p:cNvSpPr txBox="1"/>
          <p:nvPr/>
        </p:nvSpPr>
        <p:spPr>
          <a:xfrm>
            <a:off x="379372" y="5500702"/>
            <a:ext cx="11501518" cy="830997"/>
          </a:xfrm>
          <a:prstGeom prst="rect">
            <a:avLst/>
          </a:prstGeom>
          <a:noFill/>
        </p:spPr>
        <p:txBody>
          <a:bodyPr wrap="square" rtlCol="0">
            <a:spAutoFit/>
          </a:bodyPr>
          <a:lstStyle/>
          <a:p>
            <a:r>
              <a:rPr lang="tr-TR" sz="2400" dirty="0" smtClean="0"/>
              <a:t>ISO 8601, tarih ve saatlerin temsili için uluslararası standarttır.</a:t>
            </a:r>
            <a:br>
              <a:rPr lang="tr-TR" sz="2400" dirty="0" smtClean="0"/>
            </a:br>
            <a:r>
              <a:rPr lang="tr-TR" sz="2400" dirty="0" smtClean="0"/>
              <a:t>ISO 8601 sözdizimi (YYYY-AA-GG) tercih edilen JavaScript tarih biçimidir</a:t>
            </a:r>
            <a:endParaRPr lang="tr-TR"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85728"/>
            <a:ext cx="5014914" cy="1143000"/>
          </a:xfrm>
        </p:spPr>
        <p:txBody>
          <a:bodyPr/>
          <a:lstStyle/>
          <a:p>
            <a:r>
              <a:rPr lang="tr-TR" dirty="0" smtClean="0"/>
              <a:t>JavaScript Outputs</a:t>
            </a:r>
            <a:endParaRPr lang="tr-TR" dirty="0"/>
          </a:p>
        </p:txBody>
      </p:sp>
      <p:sp>
        <p:nvSpPr>
          <p:cNvPr id="3" name="2 İçerik Yer Tutucusu"/>
          <p:cNvSpPr>
            <a:spLocks noGrp="1"/>
          </p:cNvSpPr>
          <p:nvPr>
            <p:ph idx="1"/>
          </p:nvPr>
        </p:nvSpPr>
        <p:spPr>
          <a:xfrm>
            <a:off x="307934" y="1828800"/>
            <a:ext cx="11430080" cy="4600596"/>
          </a:xfrm>
        </p:spPr>
        <p:txBody>
          <a:bodyPr/>
          <a:lstStyle/>
          <a:p>
            <a:r>
              <a:rPr lang="tr-TR" dirty="0" smtClean="0"/>
              <a:t>Bir HTML öğesine innerHTML kullanarak yazma.</a:t>
            </a:r>
          </a:p>
          <a:p>
            <a:r>
              <a:rPr lang="tr-TR" dirty="0" smtClean="0"/>
              <a:t>document.write () kullanarak HTML çıktısına yazma.</a:t>
            </a:r>
          </a:p>
          <a:p>
            <a:r>
              <a:rPr lang="tr-TR" dirty="0" smtClean="0"/>
              <a:t>window.alert () kullanarak bir uyarı kutusuna yazma.</a:t>
            </a:r>
          </a:p>
          <a:p>
            <a:r>
              <a:rPr lang="tr-TR" dirty="0" smtClean="0"/>
              <a:t>console.log () kullanarak tarayıcı konsoluna yazma.</a:t>
            </a:r>
          </a:p>
          <a:p>
            <a:pPr marL="457200" indent="-457200">
              <a:buFont typeface="+mj-lt"/>
              <a:buAutoNum type="arabicPeriod"/>
            </a:pPr>
            <a:r>
              <a:rPr lang="tr-TR" dirty="0" smtClean="0"/>
              <a:t>innerHTML:</a:t>
            </a:r>
          </a:p>
          <a:p>
            <a:pPr marL="822960" lvl="1" indent="-457200">
              <a:lnSpc>
                <a:spcPct val="100000"/>
              </a:lnSpc>
            </a:pPr>
            <a:r>
              <a:rPr lang="tr-TR" dirty="0" smtClean="0"/>
              <a:t>JavaScript, bir HTML öğesine erişmek için document.getElementById (id) yöntemini kullanır</a:t>
            </a:r>
          </a:p>
          <a:p>
            <a:pPr marL="822960" lvl="1" indent="-457200">
              <a:lnSpc>
                <a:spcPct val="100000"/>
              </a:lnSpc>
            </a:pPr>
            <a:r>
              <a:rPr lang="tr-TR" dirty="0" smtClean="0"/>
              <a:t>Id özniteliği HTML öğesini tanımlar. InnerHTML özelliği HTML içeriğini tanımlar</a:t>
            </a:r>
          </a:p>
          <a:p>
            <a:pPr marL="822960" lvl="1" indent="-457200">
              <a:lnSpc>
                <a:spcPct val="100000"/>
              </a:lnSpc>
            </a:pPr>
            <a:r>
              <a:rPr lang="tr-TR" dirty="0" smtClean="0"/>
              <a:t>En yaygın yöntemdir.</a:t>
            </a:r>
          </a:p>
          <a:p>
            <a:pPr marL="822960" lvl="1" indent="-457200"/>
            <a:endParaRPr lang="tr-TR" b="1" dirty="0" smtClean="0"/>
          </a:p>
          <a:p>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6286544" cy="619108"/>
          </a:xfrm>
        </p:spPr>
        <p:txBody>
          <a:bodyPr/>
          <a:lstStyle/>
          <a:p>
            <a:r>
              <a:rPr lang="tr-TR" dirty="0" smtClean="0"/>
              <a:t>JavaScript Date Formats</a:t>
            </a:r>
            <a:endParaRPr lang="tr-TR" dirty="0"/>
          </a:p>
        </p:txBody>
      </p:sp>
      <p:sp>
        <p:nvSpPr>
          <p:cNvPr id="8" name="7 İçerik Yer Tutucusu"/>
          <p:cNvSpPr>
            <a:spLocks noGrp="1"/>
          </p:cNvSpPr>
          <p:nvPr>
            <p:ph idx="1"/>
          </p:nvPr>
        </p:nvSpPr>
        <p:spPr>
          <a:xfrm>
            <a:off x="338470" y="1119117"/>
            <a:ext cx="11470981" cy="5524594"/>
          </a:xfrm>
        </p:spPr>
        <p:txBody>
          <a:bodyPr>
            <a:normAutofit lnSpcReduction="10000"/>
          </a:bodyPr>
          <a:lstStyle/>
          <a:p>
            <a:r>
              <a:rPr lang="tr-TR" dirty="0" smtClean="0"/>
              <a:t>ISO tarihleri saat, dakika ve saniye eklenerek yazılabilir (YYYY-MM-DDTHH:MM:SSZ)</a:t>
            </a:r>
          </a:p>
          <a:p>
            <a:pPr lvl="1"/>
            <a:r>
              <a:rPr lang="tr-TR" dirty="0" smtClean="0"/>
              <a:t>Tarih ve saat, büyük T harfi ile ayrılır.</a:t>
            </a:r>
          </a:p>
          <a:p>
            <a:pPr lvl="1"/>
            <a:r>
              <a:rPr lang="tr-TR" dirty="0" smtClean="0"/>
              <a:t>UTC saati, büyük harf Z ile tanımlanır.</a:t>
            </a:r>
          </a:p>
          <a:p>
            <a:pPr lvl="1"/>
            <a:r>
              <a:rPr lang="tr-TR" dirty="0" smtClean="0"/>
              <a:t>UTC'ye göre zamanı değiştirmek isterseniz, Z'yi kaldırın ve bunun yerine + HH: MM veya -HH: MM'y ekleyin</a:t>
            </a:r>
          </a:p>
          <a:p>
            <a:r>
              <a:rPr lang="en-US" dirty="0" smtClean="0"/>
              <a:t>UTC (Universal Time Coordinated) GMT (Greenwich Mean Time)</a:t>
            </a:r>
            <a:r>
              <a:rPr lang="tr-TR" dirty="0" smtClean="0"/>
              <a:t> ile aynı</a:t>
            </a:r>
          </a:p>
          <a:p>
            <a:r>
              <a:rPr lang="tr-TR" dirty="0" smtClean="0"/>
              <a:t>Uyarı ! Bir tarih-saat stringinde T veya Z'yi atlamak, farklı tarayıcılarda farklı sonuçlar verebilir.</a:t>
            </a:r>
          </a:p>
          <a:p>
            <a:r>
              <a:rPr lang="tr-TR" dirty="0" smtClean="0"/>
              <a:t>Bir tarih belirlerken, saat dilimi belirtilmediğinde JavaScript, tarayıcının saat dilimini kullanır.</a:t>
            </a:r>
          </a:p>
          <a:p>
            <a:r>
              <a:rPr lang="tr-TR" dirty="0" smtClean="0"/>
              <a:t>Bir tarih elde ederken, saat dilimi belirtilmediğinde sonuç tarayıcının saat dilimine dönüştürülür.</a:t>
            </a:r>
          </a:p>
          <a:p>
            <a:r>
              <a:rPr lang="tr-TR" dirty="0" smtClean="0"/>
              <a:t>Bazı tarayıcılarda, önünde sıfır olmayan aylar veya günler bir hata üretebilir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65058" y="214290"/>
            <a:ext cx="6372236" cy="690546"/>
          </a:xfrm>
        </p:spPr>
        <p:txBody>
          <a:bodyPr/>
          <a:lstStyle/>
          <a:p>
            <a:r>
              <a:rPr lang="tr-TR" dirty="0" smtClean="0"/>
              <a:t>JavaScript Date Methods</a:t>
            </a:r>
            <a:endParaRPr lang="tr-TR" dirty="0"/>
          </a:p>
        </p:txBody>
      </p:sp>
      <p:sp>
        <p:nvSpPr>
          <p:cNvPr id="3" name="2 İçerik Yer Tutucusu"/>
          <p:cNvSpPr>
            <a:spLocks noGrp="1"/>
          </p:cNvSpPr>
          <p:nvPr>
            <p:ph idx="1"/>
          </p:nvPr>
        </p:nvSpPr>
        <p:spPr>
          <a:xfrm>
            <a:off x="236496" y="1071546"/>
            <a:ext cx="11644394" cy="5500726"/>
          </a:xfrm>
        </p:spPr>
        <p:txBody>
          <a:bodyPr/>
          <a:lstStyle/>
          <a:p>
            <a:r>
              <a:rPr lang="tr-TR" dirty="0" smtClean="0"/>
              <a:t>Tarih metodları, tarih değerlerini almanıza ve ayarlamanızı (yıllar, aylar, günler, saatler, dakikalar, saniye, milisaniye) sağlar</a:t>
            </a:r>
          </a:p>
          <a:p>
            <a:r>
              <a:rPr lang="tr-TR" dirty="0" smtClean="0"/>
              <a:t>Date get Metodları:</a:t>
            </a:r>
            <a:endParaRPr lang="tr-TR" dirty="0"/>
          </a:p>
        </p:txBody>
      </p:sp>
      <p:graphicFrame>
        <p:nvGraphicFramePr>
          <p:cNvPr id="4" name="3 İçerik Yer Tutucusu"/>
          <p:cNvGraphicFramePr>
            <a:graphicFrameLocks/>
          </p:cNvGraphicFramePr>
          <p:nvPr/>
        </p:nvGraphicFramePr>
        <p:xfrm>
          <a:off x="665124" y="2571744"/>
          <a:ext cx="11001452" cy="4000527"/>
        </p:xfrm>
        <a:graphic>
          <a:graphicData uri="http://schemas.openxmlformats.org/drawingml/2006/table">
            <a:tbl>
              <a:tblPr firstRow="1" bandRow="1">
                <a:tableStyleId>{68D230F3-CF80-4859-8CE7-A43EE81993B5}</a:tableStyleId>
              </a:tblPr>
              <a:tblGrid>
                <a:gridCol w="2857520">
                  <a:extLst>
                    <a:ext uri="{9D8B030D-6E8A-4147-A177-3AD203B41FA5}">
                      <a16:colId xmlns="" xmlns:a16="http://schemas.microsoft.com/office/drawing/2014/main" val="20000"/>
                    </a:ext>
                  </a:extLst>
                </a:gridCol>
                <a:gridCol w="8143932">
                  <a:extLst>
                    <a:ext uri="{9D8B030D-6E8A-4147-A177-3AD203B41FA5}">
                      <a16:colId xmlns="" xmlns:a16="http://schemas.microsoft.com/office/drawing/2014/main" val="20001"/>
                    </a:ext>
                  </a:extLst>
                </a:gridCol>
              </a:tblGrid>
              <a:tr h="444503">
                <a:tc>
                  <a:txBody>
                    <a:bodyPr/>
                    <a:lstStyle/>
                    <a:p>
                      <a:r>
                        <a:rPr lang="tr-TR" sz="2000" b="0" dirty="0"/>
                        <a:t>getDate()</a:t>
                      </a:r>
                    </a:p>
                  </a:txBody>
                  <a:tcPr anchor="ctr"/>
                </a:tc>
                <a:tc>
                  <a:txBody>
                    <a:bodyPr/>
                    <a:lstStyle/>
                    <a:p>
                      <a:r>
                        <a:rPr lang="tr-TR" sz="2000" b="0" dirty="0" smtClean="0"/>
                        <a:t>Günü sayı olarak alır (1-31)</a:t>
                      </a:r>
                      <a:endParaRPr lang="en-US" sz="2000" b="0" dirty="0"/>
                    </a:p>
                  </a:txBody>
                  <a:tcPr anchor="ctr"/>
                </a:tc>
                <a:extLst>
                  <a:ext uri="{0D108BD9-81ED-4DB2-BD59-A6C34878D82A}">
                    <a16:rowId xmlns="" xmlns:a16="http://schemas.microsoft.com/office/drawing/2014/main" val="10000"/>
                  </a:ext>
                </a:extLst>
              </a:tr>
              <a:tr h="444503">
                <a:tc>
                  <a:txBody>
                    <a:bodyPr/>
                    <a:lstStyle/>
                    <a:p>
                      <a:r>
                        <a:rPr lang="tr-TR" sz="2000" dirty="0"/>
                        <a:t>getDay()</a:t>
                      </a:r>
                    </a:p>
                  </a:txBody>
                  <a:tcPr anchor="ctr"/>
                </a:tc>
                <a:tc>
                  <a:txBody>
                    <a:bodyPr/>
                    <a:lstStyle/>
                    <a:p>
                      <a:r>
                        <a:rPr lang="tr-TR" sz="2000" dirty="0" smtClean="0"/>
                        <a:t>Haftanın gününü bir sayı olarak alır (0-6)</a:t>
                      </a:r>
                      <a:endParaRPr lang="en-US" sz="2000" dirty="0"/>
                    </a:p>
                  </a:txBody>
                  <a:tcPr anchor="ctr"/>
                </a:tc>
                <a:extLst>
                  <a:ext uri="{0D108BD9-81ED-4DB2-BD59-A6C34878D82A}">
                    <a16:rowId xmlns="" xmlns:a16="http://schemas.microsoft.com/office/drawing/2014/main" val="10001"/>
                  </a:ext>
                </a:extLst>
              </a:tr>
              <a:tr h="444503">
                <a:tc>
                  <a:txBody>
                    <a:bodyPr/>
                    <a:lstStyle/>
                    <a:p>
                      <a:r>
                        <a:rPr lang="tr-TR" sz="2000" dirty="0"/>
                        <a:t>getFullYear()</a:t>
                      </a:r>
                    </a:p>
                  </a:txBody>
                  <a:tcPr anchor="ctr"/>
                </a:tc>
                <a:tc>
                  <a:txBody>
                    <a:bodyPr/>
                    <a:lstStyle/>
                    <a:p>
                      <a:r>
                        <a:rPr lang="tr-TR" sz="2000" dirty="0" smtClean="0"/>
                        <a:t>Dört haneli yılı alır</a:t>
                      </a:r>
                      <a:r>
                        <a:rPr lang="tr-TR" sz="2000" baseline="0" dirty="0" smtClean="0"/>
                        <a:t> (yyyy)</a:t>
                      </a:r>
                      <a:endParaRPr lang="en-US" sz="2000" dirty="0"/>
                    </a:p>
                  </a:txBody>
                  <a:tcPr anchor="ctr"/>
                </a:tc>
                <a:extLst>
                  <a:ext uri="{0D108BD9-81ED-4DB2-BD59-A6C34878D82A}">
                    <a16:rowId xmlns="" xmlns:a16="http://schemas.microsoft.com/office/drawing/2014/main" val="10002"/>
                  </a:ext>
                </a:extLst>
              </a:tr>
              <a:tr h="444503">
                <a:tc>
                  <a:txBody>
                    <a:bodyPr/>
                    <a:lstStyle/>
                    <a:p>
                      <a:r>
                        <a:rPr lang="tr-TR" sz="2000" dirty="0"/>
                        <a:t>getHours()</a:t>
                      </a:r>
                    </a:p>
                  </a:txBody>
                  <a:tcPr anchor="ctr"/>
                </a:tc>
                <a:tc>
                  <a:txBody>
                    <a:bodyPr/>
                    <a:lstStyle/>
                    <a:p>
                      <a:r>
                        <a:rPr lang="tr-TR" sz="2000" dirty="0" smtClean="0"/>
                        <a:t>Saati alır </a:t>
                      </a:r>
                      <a:r>
                        <a:rPr lang="tr-TR" sz="2000" dirty="0"/>
                        <a:t>(0-23)</a:t>
                      </a:r>
                    </a:p>
                  </a:txBody>
                  <a:tcPr anchor="ctr"/>
                </a:tc>
                <a:extLst>
                  <a:ext uri="{0D108BD9-81ED-4DB2-BD59-A6C34878D82A}">
                    <a16:rowId xmlns="" xmlns:a16="http://schemas.microsoft.com/office/drawing/2014/main" val="10003"/>
                  </a:ext>
                </a:extLst>
              </a:tr>
              <a:tr h="444503">
                <a:tc>
                  <a:txBody>
                    <a:bodyPr/>
                    <a:lstStyle/>
                    <a:p>
                      <a:r>
                        <a:rPr lang="tr-TR" sz="2000" dirty="0"/>
                        <a:t>getMilliseconds()</a:t>
                      </a:r>
                    </a:p>
                  </a:txBody>
                  <a:tcPr anchor="ctr"/>
                </a:tc>
                <a:tc>
                  <a:txBody>
                    <a:bodyPr/>
                    <a:lstStyle/>
                    <a:p>
                      <a:r>
                        <a:rPr lang="tr-TR" sz="2000" dirty="0" smtClean="0"/>
                        <a:t>Milisaniyeni alır</a:t>
                      </a:r>
                      <a:r>
                        <a:rPr lang="tr-TR" sz="2000" baseline="0" dirty="0" smtClean="0"/>
                        <a:t> </a:t>
                      </a:r>
                      <a:r>
                        <a:rPr lang="tr-TR" sz="2000" dirty="0" smtClean="0"/>
                        <a:t>(0-999</a:t>
                      </a:r>
                      <a:r>
                        <a:rPr lang="tr-TR" sz="2000" dirty="0"/>
                        <a:t>)</a:t>
                      </a:r>
                    </a:p>
                  </a:txBody>
                  <a:tcPr anchor="ctr"/>
                </a:tc>
                <a:extLst>
                  <a:ext uri="{0D108BD9-81ED-4DB2-BD59-A6C34878D82A}">
                    <a16:rowId xmlns="" xmlns:a16="http://schemas.microsoft.com/office/drawing/2014/main" val="10004"/>
                  </a:ext>
                </a:extLst>
              </a:tr>
              <a:tr h="444503">
                <a:tc>
                  <a:txBody>
                    <a:bodyPr/>
                    <a:lstStyle/>
                    <a:p>
                      <a:r>
                        <a:rPr lang="tr-TR" sz="2000" dirty="0"/>
                        <a:t>getMinutes()</a:t>
                      </a:r>
                    </a:p>
                  </a:txBody>
                  <a:tcPr anchor="ctr"/>
                </a:tc>
                <a:tc>
                  <a:txBody>
                    <a:bodyPr/>
                    <a:lstStyle/>
                    <a:p>
                      <a:r>
                        <a:rPr lang="tr-TR" sz="2000" dirty="0" smtClean="0"/>
                        <a:t>Dakikaları alır (0-59)</a:t>
                      </a:r>
                      <a:endParaRPr lang="tr-TR" sz="2000" dirty="0"/>
                    </a:p>
                  </a:txBody>
                  <a:tcPr anchor="ctr"/>
                </a:tc>
                <a:extLst>
                  <a:ext uri="{0D108BD9-81ED-4DB2-BD59-A6C34878D82A}">
                    <a16:rowId xmlns="" xmlns:a16="http://schemas.microsoft.com/office/drawing/2014/main" val="10005"/>
                  </a:ext>
                </a:extLst>
              </a:tr>
              <a:tr h="444503">
                <a:tc>
                  <a:txBody>
                    <a:bodyPr/>
                    <a:lstStyle/>
                    <a:p>
                      <a:r>
                        <a:rPr lang="tr-TR" sz="2000" dirty="0"/>
                        <a:t>getMonth()</a:t>
                      </a:r>
                    </a:p>
                  </a:txBody>
                  <a:tcPr anchor="ctr"/>
                </a:tc>
                <a:tc>
                  <a:txBody>
                    <a:bodyPr/>
                    <a:lstStyle/>
                    <a:p>
                      <a:r>
                        <a:rPr lang="tr-TR" sz="2000" dirty="0" smtClean="0"/>
                        <a:t>ayı alır (0-11)</a:t>
                      </a:r>
                      <a:endParaRPr lang="tr-TR" sz="2000" dirty="0"/>
                    </a:p>
                  </a:txBody>
                  <a:tcPr anchor="ctr"/>
                </a:tc>
                <a:extLst>
                  <a:ext uri="{0D108BD9-81ED-4DB2-BD59-A6C34878D82A}">
                    <a16:rowId xmlns="" xmlns:a16="http://schemas.microsoft.com/office/drawing/2014/main" val="10006"/>
                  </a:ext>
                </a:extLst>
              </a:tr>
              <a:tr h="444503">
                <a:tc>
                  <a:txBody>
                    <a:bodyPr/>
                    <a:lstStyle/>
                    <a:p>
                      <a:r>
                        <a:rPr lang="tr-TR" sz="2000" dirty="0"/>
                        <a:t>getSeconds()</a:t>
                      </a:r>
                    </a:p>
                  </a:txBody>
                  <a:tcPr anchor="ctr"/>
                </a:tc>
                <a:tc>
                  <a:txBody>
                    <a:bodyPr/>
                    <a:lstStyle/>
                    <a:p>
                      <a:r>
                        <a:rPr lang="tr-TR" sz="2000" dirty="0" smtClean="0"/>
                        <a:t>Saniyeyi alır (0-59</a:t>
                      </a:r>
                      <a:r>
                        <a:rPr lang="tr-TR" sz="2000" dirty="0"/>
                        <a:t>)</a:t>
                      </a:r>
                    </a:p>
                  </a:txBody>
                  <a:tcPr anchor="ctr"/>
                </a:tc>
                <a:extLst>
                  <a:ext uri="{0D108BD9-81ED-4DB2-BD59-A6C34878D82A}">
                    <a16:rowId xmlns="" xmlns:a16="http://schemas.microsoft.com/office/drawing/2014/main" val="10007"/>
                  </a:ext>
                </a:extLst>
              </a:tr>
              <a:tr h="444503">
                <a:tc>
                  <a:txBody>
                    <a:bodyPr/>
                    <a:lstStyle/>
                    <a:p>
                      <a:r>
                        <a:rPr lang="tr-TR" sz="2000" dirty="0"/>
                        <a:t>getTime()</a:t>
                      </a:r>
                    </a:p>
                  </a:txBody>
                  <a:tcPr anchor="ctr"/>
                </a:tc>
                <a:tc>
                  <a:txBody>
                    <a:bodyPr/>
                    <a:lstStyle/>
                    <a:p>
                      <a:r>
                        <a:rPr lang="tr-TR" sz="2000" dirty="0" smtClean="0"/>
                        <a:t>Zamanı al (1 Ocak 1970'ten bu yana milisaniye olarak)</a:t>
                      </a:r>
                      <a:endParaRPr lang="en-US" sz="2000" dirty="0"/>
                    </a:p>
                  </a:txBody>
                  <a:tcPr anchor="ctr"/>
                </a:tc>
                <a:extLst>
                  <a:ext uri="{0D108BD9-81ED-4DB2-BD59-A6C34878D82A}">
                    <a16:rowId xmlns=""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65058" y="214290"/>
            <a:ext cx="6372236" cy="690546"/>
          </a:xfrm>
        </p:spPr>
        <p:txBody>
          <a:bodyPr/>
          <a:lstStyle/>
          <a:p>
            <a:r>
              <a:rPr lang="tr-TR" dirty="0" smtClean="0"/>
              <a:t>JavaScript Date Methods</a:t>
            </a:r>
            <a:endParaRPr lang="tr-TR" dirty="0"/>
          </a:p>
        </p:txBody>
      </p:sp>
      <p:sp>
        <p:nvSpPr>
          <p:cNvPr id="3" name="2 İçerik Yer Tutucusu"/>
          <p:cNvSpPr>
            <a:spLocks noGrp="1"/>
          </p:cNvSpPr>
          <p:nvPr>
            <p:ph idx="1"/>
          </p:nvPr>
        </p:nvSpPr>
        <p:spPr>
          <a:xfrm>
            <a:off x="236496" y="1071546"/>
            <a:ext cx="11644394" cy="5500726"/>
          </a:xfrm>
        </p:spPr>
        <p:txBody>
          <a:bodyPr/>
          <a:lstStyle/>
          <a:p>
            <a:r>
              <a:rPr lang="tr-TR" dirty="0" smtClean="0"/>
              <a:t>getTime Metodu:</a:t>
            </a:r>
          </a:p>
          <a:p>
            <a:pPr lvl="1"/>
            <a:r>
              <a:rPr lang="tr-TR" dirty="0" smtClean="0"/>
              <a:t>getTime (), 1 Ocak 1970'ten bu yana milisaniye sayısını döndürür</a:t>
            </a:r>
          </a:p>
          <a:p>
            <a:r>
              <a:rPr lang="tr-TR" dirty="0" smtClean="0"/>
              <a:t>getFullYear() Metodu:</a:t>
            </a:r>
          </a:p>
          <a:p>
            <a:pPr lvl="1"/>
            <a:r>
              <a:rPr lang="tr-TR" dirty="0" smtClean="0"/>
              <a:t>getFullYear (), yılı dört haneli bir sayı olarak döndürür</a:t>
            </a:r>
          </a:p>
          <a:p>
            <a:r>
              <a:rPr lang="tr-TR" dirty="0" smtClean="0"/>
              <a:t>getDay Metod:</a:t>
            </a:r>
          </a:p>
          <a:p>
            <a:pPr lvl="1"/>
            <a:r>
              <a:rPr lang="tr-TR" dirty="0" smtClean="0"/>
              <a:t>getDay () hafta içi günleri bir sayı (0-6) olarak döndürür</a:t>
            </a:r>
          </a:p>
          <a:p>
            <a:r>
              <a:rPr lang="tr-TR" dirty="0" smtClean="0"/>
              <a:t>JavaScript'te, haftanın ilk günü (0), "Pazar“dır; dünyanın bazı ülkelerinde haftanın ilk gününü "Pazartesi" olarak kabul etmiş olsalar bile</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65058" y="214290"/>
            <a:ext cx="6372236" cy="690546"/>
          </a:xfrm>
        </p:spPr>
        <p:txBody>
          <a:bodyPr/>
          <a:lstStyle/>
          <a:p>
            <a:r>
              <a:rPr lang="tr-TR" dirty="0" smtClean="0"/>
              <a:t>JavaScript Date Methods</a:t>
            </a:r>
            <a:endParaRPr lang="tr-TR" dirty="0"/>
          </a:p>
        </p:txBody>
      </p:sp>
      <p:graphicFrame>
        <p:nvGraphicFramePr>
          <p:cNvPr id="4" name="3 İçerik Yer Tutucusu"/>
          <p:cNvGraphicFramePr>
            <a:graphicFrameLocks noGrp="1"/>
          </p:cNvGraphicFramePr>
          <p:nvPr>
            <p:ph idx="1"/>
          </p:nvPr>
        </p:nvGraphicFramePr>
        <p:xfrm>
          <a:off x="236496" y="2214554"/>
          <a:ext cx="11644312" cy="3566160"/>
        </p:xfrm>
        <a:graphic>
          <a:graphicData uri="http://schemas.openxmlformats.org/drawingml/2006/table">
            <a:tbl>
              <a:tblPr firstRow="1" bandRow="1">
                <a:tableStyleId>{68D230F3-CF80-4859-8CE7-A43EE81993B5}</a:tableStyleId>
              </a:tblPr>
              <a:tblGrid>
                <a:gridCol w="2214578">
                  <a:extLst>
                    <a:ext uri="{9D8B030D-6E8A-4147-A177-3AD203B41FA5}">
                      <a16:colId xmlns="" xmlns:a16="http://schemas.microsoft.com/office/drawing/2014/main" val="20000"/>
                    </a:ext>
                  </a:extLst>
                </a:gridCol>
                <a:gridCol w="9429734">
                  <a:extLst>
                    <a:ext uri="{9D8B030D-6E8A-4147-A177-3AD203B41FA5}">
                      <a16:colId xmlns="" xmlns:a16="http://schemas.microsoft.com/office/drawing/2014/main" val="20001"/>
                    </a:ext>
                  </a:extLst>
                </a:gridCol>
              </a:tblGrid>
              <a:tr h="370840">
                <a:tc>
                  <a:txBody>
                    <a:bodyPr/>
                    <a:lstStyle/>
                    <a:p>
                      <a:r>
                        <a:rPr lang="tr-TR" sz="2000" b="0" dirty="0"/>
                        <a:t>Method</a:t>
                      </a:r>
                    </a:p>
                  </a:txBody>
                  <a:tcPr anchor="ctr"/>
                </a:tc>
                <a:tc>
                  <a:txBody>
                    <a:bodyPr/>
                    <a:lstStyle/>
                    <a:p>
                      <a:r>
                        <a:rPr lang="tr-TR" sz="2000" b="0" dirty="0"/>
                        <a:t>Description</a:t>
                      </a:r>
                    </a:p>
                  </a:txBody>
                  <a:tcPr anchor="ctr"/>
                </a:tc>
                <a:extLst>
                  <a:ext uri="{0D108BD9-81ED-4DB2-BD59-A6C34878D82A}">
                    <a16:rowId xmlns="" xmlns:a16="http://schemas.microsoft.com/office/drawing/2014/main" val="10000"/>
                  </a:ext>
                </a:extLst>
              </a:tr>
              <a:tr h="370840">
                <a:tc>
                  <a:txBody>
                    <a:bodyPr/>
                    <a:lstStyle/>
                    <a:p>
                      <a:r>
                        <a:rPr lang="tr-TR" sz="2000" dirty="0"/>
                        <a:t>setDate()</a:t>
                      </a:r>
                    </a:p>
                  </a:txBody>
                  <a:tcPr anchor="ctr"/>
                </a:tc>
                <a:tc>
                  <a:txBody>
                    <a:bodyPr/>
                    <a:lstStyle/>
                    <a:p>
                      <a:r>
                        <a:rPr lang="tr-TR" sz="2000" dirty="0" smtClean="0"/>
                        <a:t>Günü bir sayı olarak ayarlayın (1-31)</a:t>
                      </a:r>
                      <a:endParaRPr lang="en-US" sz="2000" dirty="0"/>
                    </a:p>
                  </a:txBody>
                  <a:tcPr anchor="ctr"/>
                </a:tc>
                <a:extLst>
                  <a:ext uri="{0D108BD9-81ED-4DB2-BD59-A6C34878D82A}">
                    <a16:rowId xmlns="" xmlns:a16="http://schemas.microsoft.com/office/drawing/2014/main" val="10001"/>
                  </a:ext>
                </a:extLst>
              </a:tr>
              <a:tr h="370840">
                <a:tc>
                  <a:txBody>
                    <a:bodyPr/>
                    <a:lstStyle/>
                    <a:p>
                      <a:r>
                        <a:rPr lang="tr-TR" sz="2000" dirty="0"/>
                        <a:t>setFullYear()</a:t>
                      </a:r>
                    </a:p>
                  </a:txBody>
                  <a:tcPr anchor="ctr"/>
                </a:tc>
                <a:tc>
                  <a:txBody>
                    <a:bodyPr/>
                    <a:lstStyle/>
                    <a:p>
                      <a:r>
                        <a:rPr lang="tr-TR" sz="2000" dirty="0" smtClean="0"/>
                        <a:t>Yılın ayarlanması (isteğe bağlı olarak ay ve gün)</a:t>
                      </a:r>
                      <a:endParaRPr lang="en-US" sz="2000" dirty="0"/>
                    </a:p>
                  </a:txBody>
                  <a:tcPr anchor="ctr"/>
                </a:tc>
                <a:extLst>
                  <a:ext uri="{0D108BD9-81ED-4DB2-BD59-A6C34878D82A}">
                    <a16:rowId xmlns="" xmlns:a16="http://schemas.microsoft.com/office/drawing/2014/main" val="10002"/>
                  </a:ext>
                </a:extLst>
              </a:tr>
              <a:tr h="370840">
                <a:tc>
                  <a:txBody>
                    <a:bodyPr/>
                    <a:lstStyle/>
                    <a:p>
                      <a:r>
                        <a:rPr lang="tr-TR" sz="2000" dirty="0"/>
                        <a:t>setHours()</a:t>
                      </a:r>
                    </a:p>
                  </a:txBody>
                  <a:tcPr anchor="ctr"/>
                </a:tc>
                <a:tc>
                  <a:txBody>
                    <a:bodyPr/>
                    <a:lstStyle/>
                    <a:p>
                      <a:r>
                        <a:rPr lang="tr-TR" sz="2000" dirty="0" smtClean="0"/>
                        <a:t>Saati ayarlamak</a:t>
                      </a:r>
                      <a:r>
                        <a:rPr lang="tr-TR" sz="2000" baseline="0" dirty="0" smtClean="0"/>
                        <a:t> için </a:t>
                      </a:r>
                      <a:r>
                        <a:rPr lang="tr-TR" sz="2000" dirty="0" smtClean="0"/>
                        <a:t>(0-23</a:t>
                      </a:r>
                      <a:r>
                        <a:rPr lang="tr-TR" sz="2000" dirty="0"/>
                        <a:t>)</a:t>
                      </a:r>
                    </a:p>
                  </a:txBody>
                  <a:tcPr anchor="ctr"/>
                </a:tc>
                <a:extLst>
                  <a:ext uri="{0D108BD9-81ED-4DB2-BD59-A6C34878D82A}">
                    <a16:rowId xmlns="" xmlns:a16="http://schemas.microsoft.com/office/drawing/2014/main" val="10003"/>
                  </a:ext>
                </a:extLst>
              </a:tr>
              <a:tr h="370840">
                <a:tc>
                  <a:txBody>
                    <a:bodyPr/>
                    <a:lstStyle/>
                    <a:p>
                      <a:r>
                        <a:rPr lang="tr-TR" sz="2000" dirty="0"/>
                        <a:t>setMilliseconds()</a:t>
                      </a:r>
                    </a:p>
                  </a:txBody>
                  <a:tcPr anchor="ctr"/>
                </a:tc>
                <a:tc>
                  <a:txBody>
                    <a:bodyPr/>
                    <a:lstStyle/>
                    <a:p>
                      <a:r>
                        <a:rPr lang="tr-TR" sz="2000" dirty="0" smtClean="0"/>
                        <a:t>Milisaniyeyi ayarlamak için (0-999</a:t>
                      </a:r>
                      <a:r>
                        <a:rPr lang="tr-TR" sz="2000" dirty="0"/>
                        <a:t>)</a:t>
                      </a:r>
                    </a:p>
                  </a:txBody>
                  <a:tcPr anchor="ctr"/>
                </a:tc>
                <a:extLst>
                  <a:ext uri="{0D108BD9-81ED-4DB2-BD59-A6C34878D82A}">
                    <a16:rowId xmlns="" xmlns:a16="http://schemas.microsoft.com/office/drawing/2014/main" val="10004"/>
                  </a:ext>
                </a:extLst>
              </a:tr>
              <a:tr h="370840">
                <a:tc>
                  <a:txBody>
                    <a:bodyPr/>
                    <a:lstStyle/>
                    <a:p>
                      <a:r>
                        <a:rPr lang="tr-TR" sz="2000" dirty="0"/>
                        <a:t>setMinutes()</a:t>
                      </a:r>
                    </a:p>
                  </a:txBody>
                  <a:tcPr anchor="ctr"/>
                </a:tc>
                <a:tc>
                  <a:txBody>
                    <a:bodyPr/>
                    <a:lstStyle/>
                    <a:p>
                      <a:r>
                        <a:rPr lang="tr-TR" sz="2000" dirty="0" smtClean="0"/>
                        <a:t>Dakikayı ayarlamak için (0-59</a:t>
                      </a:r>
                      <a:r>
                        <a:rPr lang="tr-TR" sz="2000" dirty="0"/>
                        <a:t>)</a:t>
                      </a:r>
                    </a:p>
                  </a:txBody>
                  <a:tcPr anchor="ctr"/>
                </a:tc>
                <a:extLst>
                  <a:ext uri="{0D108BD9-81ED-4DB2-BD59-A6C34878D82A}">
                    <a16:rowId xmlns="" xmlns:a16="http://schemas.microsoft.com/office/drawing/2014/main" val="10005"/>
                  </a:ext>
                </a:extLst>
              </a:tr>
              <a:tr h="370840">
                <a:tc>
                  <a:txBody>
                    <a:bodyPr/>
                    <a:lstStyle/>
                    <a:p>
                      <a:r>
                        <a:rPr lang="tr-TR" sz="2000" dirty="0"/>
                        <a:t>setMonth()</a:t>
                      </a:r>
                    </a:p>
                  </a:txBody>
                  <a:tcPr anchor="ctr"/>
                </a:tc>
                <a:tc>
                  <a:txBody>
                    <a:bodyPr/>
                    <a:lstStyle/>
                    <a:p>
                      <a:r>
                        <a:rPr lang="tr-TR" sz="2000" dirty="0" smtClean="0"/>
                        <a:t>Ayı ayarlamak için (0-11</a:t>
                      </a:r>
                      <a:r>
                        <a:rPr lang="tr-TR" sz="2000" dirty="0"/>
                        <a:t>)</a:t>
                      </a:r>
                    </a:p>
                  </a:txBody>
                  <a:tcPr anchor="ctr"/>
                </a:tc>
                <a:extLst>
                  <a:ext uri="{0D108BD9-81ED-4DB2-BD59-A6C34878D82A}">
                    <a16:rowId xmlns="" xmlns:a16="http://schemas.microsoft.com/office/drawing/2014/main" val="10006"/>
                  </a:ext>
                </a:extLst>
              </a:tr>
              <a:tr h="370840">
                <a:tc>
                  <a:txBody>
                    <a:bodyPr/>
                    <a:lstStyle/>
                    <a:p>
                      <a:r>
                        <a:rPr lang="tr-TR" sz="2000" dirty="0"/>
                        <a:t>setSeconds()</a:t>
                      </a:r>
                    </a:p>
                  </a:txBody>
                  <a:tcPr anchor="ctr"/>
                </a:tc>
                <a:tc>
                  <a:txBody>
                    <a:bodyPr/>
                    <a:lstStyle/>
                    <a:p>
                      <a:r>
                        <a:rPr lang="tr-TR" sz="2000" dirty="0" smtClean="0"/>
                        <a:t>Saniyeyi ayarlamak için (0-59</a:t>
                      </a:r>
                      <a:r>
                        <a:rPr lang="tr-TR" sz="2000" dirty="0"/>
                        <a:t>)</a:t>
                      </a:r>
                    </a:p>
                  </a:txBody>
                  <a:tcPr anchor="ctr"/>
                </a:tc>
                <a:extLst>
                  <a:ext uri="{0D108BD9-81ED-4DB2-BD59-A6C34878D82A}">
                    <a16:rowId xmlns="" xmlns:a16="http://schemas.microsoft.com/office/drawing/2014/main" val="10007"/>
                  </a:ext>
                </a:extLst>
              </a:tr>
              <a:tr h="370840">
                <a:tc>
                  <a:txBody>
                    <a:bodyPr/>
                    <a:lstStyle/>
                    <a:p>
                      <a:r>
                        <a:rPr lang="tr-TR" sz="2000" dirty="0"/>
                        <a:t>setTime()</a:t>
                      </a:r>
                    </a:p>
                  </a:txBody>
                  <a:tcPr anchor="ctr"/>
                </a:tc>
                <a:tc>
                  <a:txBody>
                    <a:bodyPr/>
                    <a:lstStyle/>
                    <a:p>
                      <a:r>
                        <a:rPr lang="tr-TR" sz="2000" dirty="0" smtClean="0"/>
                        <a:t>Zamanı ayarlayın (1 Ocak 1970'den bu yana milisaniye olarak)</a:t>
                      </a:r>
                      <a:endParaRPr lang="en-US" sz="2000" dirty="0"/>
                    </a:p>
                  </a:txBody>
                  <a:tcPr anchor="ctr"/>
                </a:tc>
                <a:extLst>
                  <a:ext uri="{0D108BD9-81ED-4DB2-BD59-A6C34878D82A}">
                    <a16:rowId xmlns="" xmlns:a16="http://schemas.microsoft.com/office/drawing/2014/main" val="10008"/>
                  </a:ext>
                </a:extLst>
              </a:tr>
            </a:tbl>
          </a:graphicData>
        </a:graphic>
      </p:graphicFrame>
      <p:sp>
        <p:nvSpPr>
          <p:cNvPr id="5" name="4 Metin kutusu"/>
          <p:cNvSpPr txBox="1"/>
          <p:nvPr/>
        </p:nvSpPr>
        <p:spPr>
          <a:xfrm>
            <a:off x="307934" y="1357298"/>
            <a:ext cx="3456395" cy="523220"/>
          </a:xfrm>
          <a:prstGeom prst="rect">
            <a:avLst/>
          </a:prstGeom>
          <a:noFill/>
        </p:spPr>
        <p:txBody>
          <a:bodyPr wrap="none" rtlCol="0">
            <a:spAutoFit/>
          </a:bodyPr>
          <a:lstStyle/>
          <a:p>
            <a:r>
              <a:rPr lang="tr-TR" sz="2800" dirty="0" smtClean="0"/>
              <a:t>Date Set Metodları:</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65058" y="214290"/>
            <a:ext cx="6372236" cy="690546"/>
          </a:xfrm>
        </p:spPr>
        <p:txBody>
          <a:bodyPr/>
          <a:lstStyle/>
          <a:p>
            <a:r>
              <a:rPr lang="tr-TR" dirty="0" smtClean="0"/>
              <a:t>JavaScript Date Methods</a:t>
            </a:r>
            <a:endParaRPr lang="tr-TR" dirty="0"/>
          </a:p>
        </p:txBody>
      </p:sp>
      <p:sp>
        <p:nvSpPr>
          <p:cNvPr id="6" name="5 İçerik Yer Tutucusu"/>
          <p:cNvSpPr>
            <a:spLocks noGrp="1"/>
          </p:cNvSpPr>
          <p:nvPr>
            <p:ph idx="1"/>
          </p:nvPr>
        </p:nvSpPr>
        <p:spPr>
          <a:xfrm>
            <a:off x="307934" y="1214422"/>
            <a:ext cx="11572956" cy="5286412"/>
          </a:xfrm>
        </p:spPr>
        <p:txBody>
          <a:bodyPr/>
          <a:lstStyle/>
          <a:p>
            <a:r>
              <a:rPr lang="tr-TR" sz="2000" dirty="0" smtClean="0"/>
              <a:t>setFullYear() Metodu:</a:t>
            </a:r>
          </a:p>
          <a:p>
            <a:pPr lvl="1"/>
            <a:r>
              <a:rPr lang="tr-TR" dirty="0" smtClean="0"/>
              <a:t>setFullYear () bir tarih nesnesini belirli bir tarihe ayarlar.</a:t>
            </a:r>
          </a:p>
          <a:p>
            <a:r>
              <a:rPr lang="tr-TR" sz="2000" dirty="0" smtClean="0"/>
              <a:t>setDate() Metodu:</a:t>
            </a:r>
          </a:p>
          <a:p>
            <a:pPr lvl="1"/>
            <a:r>
              <a:rPr lang="tr-TR" dirty="0" smtClean="0"/>
              <a:t>setDate () ayın gününü (1-31) ayarlar</a:t>
            </a:r>
          </a:p>
          <a:p>
            <a:pPr lvl="1"/>
            <a:r>
              <a:rPr lang="tr-TR" dirty="0" smtClean="0"/>
              <a:t>Bir tarihe gün eklemek için setDate () metodu da kullanılabilir</a:t>
            </a:r>
          </a:p>
          <a:p>
            <a:r>
              <a:rPr lang="tr-TR" sz="2000" dirty="0" smtClean="0"/>
              <a:t>Geçerli bir tarih dizesine sahipseniz, Date.parse () yöntemini kullanarak milisaniyeye çevirin.</a:t>
            </a:r>
          </a:p>
          <a:p>
            <a:r>
              <a:rPr lang="tr-TR" sz="2000" dirty="0" smtClean="0"/>
              <a:t>Date.parse (), şimdiki tarih ile  1 Ocak 1970 arasındaki milisaniyenin sayısını döndürür. Daha sonra, bir tarih nesnesine dönüştürmek için milisaniyenin sayısını kullanabilirsiniz:</a:t>
            </a:r>
          </a:p>
          <a:p>
            <a:r>
              <a:rPr lang="tr-TR" dirty="0" smtClean="0"/>
              <a:t>Compare Dates:</a:t>
            </a:r>
          </a:p>
          <a:p>
            <a:r>
              <a:rPr lang="tr-TR" dirty="0" smtClean="0"/>
              <a:t>Tarihler kolayca karşılaştırılabilir.</a:t>
            </a:r>
          </a:p>
          <a:p>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5086352" cy="619108"/>
          </a:xfrm>
        </p:spPr>
        <p:txBody>
          <a:bodyPr>
            <a:normAutofit/>
          </a:bodyPr>
          <a:lstStyle/>
          <a:p>
            <a:r>
              <a:rPr lang="tr-TR" dirty="0" smtClean="0"/>
              <a:t>UTC Date Metodları</a:t>
            </a:r>
            <a:endParaRPr lang="tr-TR" dirty="0"/>
          </a:p>
        </p:txBody>
      </p:sp>
      <p:graphicFrame>
        <p:nvGraphicFramePr>
          <p:cNvPr id="4" name="3 İçerik Yer Tutucusu"/>
          <p:cNvGraphicFramePr>
            <a:graphicFrameLocks noGrp="1"/>
          </p:cNvGraphicFramePr>
          <p:nvPr>
            <p:ph idx="1"/>
          </p:nvPr>
        </p:nvGraphicFramePr>
        <p:xfrm>
          <a:off x="522288" y="1285873"/>
          <a:ext cx="11072812" cy="4572018"/>
        </p:xfrm>
        <a:graphic>
          <a:graphicData uri="http://schemas.openxmlformats.org/drawingml/2006/table">
            <a:tbl>
              <a:tblPr firstRow="1" bandRow="1">
                <a:tableStyleId>{68D230F3-CF80-4859-8CE7-A43EE81993B5}</a:tableStyleId>
              </a:tblPr>
              <a:tblGrid>
                <a:gridCol w="2643166">
                  <a:extLst>
                    <a:ext uri="{9D8B030D-6E8A-4147-A177-3AD203B41FA5}">
                      <a16:colId xmlns="" xmlns:a16="http://schemas.microsoft.com/office/drawing/2014/main" val="20000"/>
                    </a:ext>
                  </a:extLst>
                </a:gridCol>
                <a:gridCol w="8429646">
                  <a:extLst>
                    <a:ext uri="{9D8B030D-6E8A-4147-A177-3AD203B41FA5}">
                      <a16:colId xmlns="" xmlns:a16="http://schemas.microsoft.com/office/drawing/2014/main" val="20001"/>
                    </a:ext>
                  </a:extLst>
                </a:gridCol>
              </a:tblGrid>
              <a:tr h="508002">
                <a:tc>
                  <a:txBody>
                    <a:bodyPr/>
                    <a:lstStyle/>
                    <a:p>
                      <a:r>
                        <a:rPr lang="tr-TR" b="0" dirty="0"/>
                        <a:t>Method</a:t>
                      </a:r>
                    </a:p>
                  </a:txBody>
                  <a:tcPr anchor="ctr"/>
                </a:tc>
                <a:tc>
                  <a:txBody>
                    <a:bodyPr/>
                    <a:lstStyle/>
                    <a:p>
                      <a:r>
                        <a:rPr lang="tr-TR" b="0" dirty="0"/>
                        <a:t>Description</a:t>
                      </a:r>
                    </a:p>
                  </a:txBody>
                  <a:tcPr anchor="ctr"/>
                </a:tc>
                <a:extLst>
                  <a:ext uri="{0D108BD9-81ED-4DB2-BD59-A6C34878D82A}">
                    <a16:rowId xmlns="" xmlns:a16="http://schemas.microsoft.com/office/drawing/2014/main" val="10000"/>
                  </a:ext>
                </a:extLst>
              </a:tr>
              <a:tr h="508002">
                <a:tc>
                  <a:txBody>
                    <a:bodyPr/>
                    <a:lstStyle/>
                    <a:p>
                      <a:r>
                        <a:rPr lang="tr-TR" dirty="0"/>
                        <a:t>getUTCDate()</a:t>
                      </a:r>
                    </a:p>
                  </a:txBody>
                  <a:tcPr anchor="ctr"/>
                </a:tc>
                <a:tc>
                  <a:txBody>
                    <a:bodyPr/>
                    <a:lstStyle/>
                    <a:p>
                      <a:r>
                        <a:rPr lang="tr-TR" dirty="0" smtClean="0"/>
                        <a:t>getDate () ile aynı, ancak UTC tarihini döndürür</a:t>
                      </a:r>
                      <a:endParaRPr lang="en-US" dirty="0"/>
                    </a:p>
                  </a:txBody>
                  <a:tcPr anchor="ctr"/>
                </a:tc>
                <a:extLst>
                  <a:ext uri="{0D108BD9-81ED-4DB2-BD59-A6C34878D82A}">
                    <a16:rowId xmlns="" xmlns:a16="http://schemas.microsoft.com/office/drawing/2014/main" val="10001"/>
                  </a:ext>
                </a:extLst>
              </a:tr>
              <a:tr h="508002">
                <a:tc>
                  <a:txBody>
                    <a:bodyPr/>
                    <a:lstStyle/>
                    <a:p>
                      <a:r>
                        <a:rPr lang="tr-TR" dirty="0"/>
                        <a:t>getUTCDay()</a:t>
                      </a:r>
                    </a:p>
                  </a:txBody>
                  <a:tcPr anchor="ctr"/>
                </a:tc>
                <a:tc>
                  <a:txBody>
                    <a:bodyPr/>
                    <a:lstStyle/>
                    <a:p>
                      <a:r>
                        <a:rPr lang="tr-TR" dirty="0" smtClean="0"/>
                        <a:t>getDay () ile aynı, ancak UTC gününü döndürür</a:t>
                      </a:r>
                      <a:endParaRPr lang="en-US" dirty="0"/>
                    </a:p>
                  </a:txBody>
                  <a:tcPr anchor="ctr"/>
                </a:tc>
                <a:extLst>
                  <a:ext uri="{0D108BD9-81ED-4DB2-BD59-A6C34878D82A}">
                    <a16:rowId xmlns="" xmlns:a16="http://schemas.microsoft.com/office/drawing/2014/main" val="10002"/>
                  </a:ext>
                </a:extLst>
              </a:tr>
              <a:tr h="508002">
                <a:tc>
                  <a:txBody>
                    <a:bodyPr/>
                    <a:lstStyle/>
                    <a:p>
                      <a:r>
                        <a:rPr lang="tr-TR" dirty="0"/>
                        <a:t>getUTCFullYear()</a:t>
                      </a:r>
                    </a:p>
                  </a:txBody>
                  <a:tcPr anchor="ctr"/>
                </a:tc>
                <a:tc>
                  <a:txBody>
                    <a:bodyPr/>
                    <a:lstStyle/>
                    <a:p>
                      <a:r>
                        <a:rPr lang="tr-TR" dirty="0" smtClean="0"/>
                        <a:t>getFullYear () ile aynı, ancak UTC yılını döndürür</a:t>
                      </a:r>
                      <a:endParaRPr lang="en-US" dirty="0"/>
                    </a:p>
                  </a:txBody>
                  <a:tcPr anchor="ctr"/>
                </a:tc>
                <a:extLst>
                  <a:ext uri="{0D108BD9-81ED-4DB2-BD59-A6C34878D82A}">
                    <a16:rowId xmlns="" xmlns:a16="http://schemas.microsoft.com/office/drawing/2014/main" val="10003"/>
                  </a:ext>
                </a:extLst>
              </a:tr>
              <a:tr h="508002">
                <a:tc>
                  <a:txBody>
                    <a:bodyPr/>
                    <a:lstStyle/>
                    <a:p>
                      <a:r>
                        <a:rPr lang="tr-TR" dirty="0"/>
                        <a:t>getUTCHours()</a:t>
                      </a:r>
                    </a:p>
                  </a:txBody>
                  <a:tcPr anchor="ctr"/>
                </a:tc>
                <a:tc>
                  <a:txBody>
                    <a:bodyPr/>
                    <a:lstStyle/>
                    <a:p>
                      <a:r>
                        <a:rPr lang="tr-TR" dirty="0" smtClean="0"/>
                        <a:t>getHours () ile aynı, ancak UTC saatini döndürür</a:t>
                      </a:r>
                      <a:endParaRPr lang="en-US" dirty="0"/>
                    </a:p>
                  </a:txBody>
                  <a:tcPr anchor="ctr"/>
                </a:tc>
                <a:extLst>
                  <a:ext uri="{0D108BD9-81ED-4DB2-BD59-A6C34878D82A}">
                    <a16:rowId xmlns="" xmlns:a16="http://schemas.microsoft.com/office/drawing/2014/main" val="10004"/>
                  </a:ext>
                </a:extLst>
              </a:tr>
              <a:tr h="508002">
                <a:tc>
                  <a:txBody>
                    <a:bodyPr/>
                    <a:lstStyle/>
                    <a:p>
                      <a:r>
                        <a:rPr lang="tr-TR" dirty="0"/>
                        <a:t>getUTCMilliseconds()</a:t>
                      </a:r>
                    </a:p>
                  </a:txBody>
                  <a:tcPr anchor="ctr"/>
                </a:tc>
                <a:tc>
                  <a:txBody>
                    <a:bodyPr/>
                    <a:lstStyle/>
                    <a:p>
                      <a:r>
                        <a:rPr lang="tr-TR" dirty="0" smtClean="0"/>
                        <a:t>getMilliseconds () ile aynı, ancak UTC milisaniyeleri döndürür</a:t>
                      </a:r>
                      <a:endParaRPr lang="en-US" dirty="0"/>
                    </a:p>
                  </a:txBody>
                  <a:tcPr anchor="ctr"/>
                </a:tc>
                <a:extLst>
                  <a:ext uri="{0D108BD9-81ED-4DB2-BD59-A6C34878D82A}">
                    <a16:rowId xmlns="" xmlns:a16="http://schemas.microsoft.com/office/drawing/2014/main" val="10005"/>
                  </a:ext>
                </a:extLst>
              </a:tr>
              <a:tr h="508002">
                <a:tc>
                  <a:txBody>
                    <a:bodyPr/>
                    <a:lstStyle/>
                    <a:p>
                      <a:r>
                        <a:rPr lang="tr-TR" dirty="0"/>
                        <a:t>getUTCMinutes()</a:t>
                      </a:r>
                    </a:p>
                  </a:txBody>
                  <a:tcPr anchor="ctr"/>
                </a:tc>
                <a:tc>
                  <a:txBody>
                    <a:bodyPr/>
                    <a:lstStyle/>
                    <a:p>
                      <a:r>
                        <a:rPr lang="tr-TR" dirty="0" smtClean="0"/>
                        <a:t>getMinutes () ile aynı, ancak UTC dakikasını döndürür</a:t>
                      </a:r>
                      <a:endParaRPr lang="en-US" dirty="0"/>
                    </a:p>
                  </a:txBody>
                  <a:tcPr anchor="ctr"/>
                </a:tc>
                <a:extLst>
                  <a:ext uri="{0D108BD9-81ED-4DB2-BD59-A6C34878D82A}">
                    <a16:rowId xmlns="" xmlns:a16="http://schemas.microsoft.com/office/drawing/2014/main" val="10006"/>
                  </a:ext>
                </a:extLst>
              </a:tr>
              <a:tr h="508002">
                <a:tc>
                  <a:txBody>
                    <a:bodyPr/>
                    <a:lstStyle/>
                    <a:p>
                      <a:r>
                        <a:rPr lang="tr-TR" dirty="0"/>
                        <a:t>getUTCMonth()</a:t>
                      </a:r>
                    </a:p>
                  </a:txBody>
                  <a:tcPr anchor="ctr"/>
                </a:tc>
                <a:tc>
                  <a:txBody>
                    <a:bodyPr/>
                    <a:lstStyle/>
                    <a:p>
                      <a:r>
                        <a:rPr lang="tr-TR" dirty="0" smtClean="0"/>
                        <a:t>getMonth () ile aynı, ancak UTC ayını döndürür</a:t>
                      </a:r>
                      <a:endParaRPr lang="en-US" dirty="0"/>
                    </a:p>
                  </a:txBody>
                  <a:tcPr anchor="ctr"/>
                </a:tc>
                <a:extLst>
                  <a:ext uri="{0D108BD9-81ED-4DB2-BD59-A6C34878D82A}">
                    <a16:rowId xmlns="" xmlns:a16="http://schemas.microsoft.com/office/drawing/2014/main" val="10007"/>
                  </a:ext>
                </a:extLst>
              </a:tr>
              <a:tr h="508002">
                <a:tc>
                  <a:txBody>
                    <a:bodyPr/>
                    <a:lstStyle/>
                    <a:p>
                      <a:r>
                        <a:rPr lang="tr-TR" dirty="0"/>
                        <a:t>getUTCSeconds()</a:t>
                      </a:r>
                    </a:p>
                  </a:txBody>
                  <a:tcPr anchor="ctr"/>
                </a:tc>
                <a:tc>
                  <a:txBody>
                    <a:bodyPr/>
                    <a:lstStyle/>
                    <a:p>
                      <a:r>
                        <a:rPr lang="tr-TR" dirty="0" smtClean="0"/>
                        <a:t>getSeconds () ile aynı, ancak UTC saniye döndürür</a:t>
                      </a:r>
                      <a:endParaRPr lang="en-US" dirty="0"/>
                    </a:p>
                  </a:txBody>
                  <a:tcPr anchor="ctr"/>
                </a:tc>
                <a:extLst>
                  <a:ext uri="{0D108BD9-81ED-4DB2-BD59-A6C34878D82A}">
                    <a16:rowId xmlns=""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4800600" cy="690546"/>
          </a:xfrm>
        </p:spPr>
        <p:txBody>
          <a:bodyPr/>
          <a:lstStyle/>
          <a:p>
            <a:r>
              <a:rPr lang="tr-TR" dirty="0" smtClean="0"/>
              <a:t>JavaScript Arrays</a:t>
            </a:r>
            <a:endParaRPr lang="tr-TR" dirty="0"/>
          </a:p>
        </p:txBody>
      </p:sp>
      <p:sp>
        <p:nvSpPr>
          <p:cNvPr id="3" name="2 İçerik Yer Tutucusu"/>
          <p:cNvSpPr>
            <a:spLocks noGrp="1"/>
          </p:cNvSpPr>
          <p:nvPr>
            <p:ph idx="1"/>
          </p:nvPr>
        </p:nvSpPr>
        <p:spPr>
          <a:xfrm>
            <a:off x="379372" y="1142984"/>
            <a:ext cx="11501518" cy="5357850"/>
          </a:xfrm>
        </p:spPr>
        <p:txBody>
          <a:bodyPr/>
          <a:lstStyle/>
          <a:p>
            <a:r>
              <a:rPr lang="tr-TR" dirty="0" smtClean="0"/>
              <a:t>JavaScript dizileri, birden çok değeri tek bir değişkende depolamak için kullanılır.</a:t>
            </a:r>
          </a:p>
          <a:p>
            <a:r>
              <a:rPr lang="tr-TR" dirty="0" smtClean="0"/>
              <a:t>What is an Array?</a:t>
            </a:r>
          </a:p>
          <a:p>
            <a:r>
              <a:rPr lang="tr-TR" dirty="0" smtClean="0"/>
              <a:t>Bir array, bir seferde birden fazla değer tutabilen özel bir değişkendir.</a:t>
            </a:r>
          </a:p>
          <a:p>
            <a:r>
              <a:rPr lang="tr-TR" dirty="0" smtClean="0"/>
              <a:t>Öğelerin bir listesini (örneğin dil isimleri listesi) varsa, dilleri tek tek değişkenlere kaydetmek şuna benzer:</a:t>
            </a:r>
          </a:p>
          <a:p>
            <a:pPr lvl="1"/>
            <a:r>
              <a:rPr lang="tr-TR" dirty="0" smtClean="0"/>
              <a:t>var lang1= “JS";</a:t>
            </a:r>
            <a:br>
              <a:rPr lang="tr-TR" dirty="0" smtClean="0"/>
            </a:br>
            <a:r>
              <a:rPr lang="tr-TR" dirty="0" smtClean="0"/>
              <a:t>var lang2 = “</a:t>
            </a:r>
            <a:r>
              <a:rPr lang="tr-TR" dirty="0" err="1" smtClean="0"/>
              <a:t>Angular</a:t>
            </a:r>
            <a:r>
              <a:rPr lang="tr-TR" dirty="0" smtClean="0"/>
              <a:t> JS";</a:t>
            </a:r>
            <a:br>
              <a:rPr lang="tr-TR" dirty="0" smtClean="0"/>
            </a:br>
            <a:r>
              <a:rPr lang="tr-TR" dirty="0" smtClean="0"/>
              <a:t>var lang3 = “</a:t>
            </a:r>
            <a:r>
              <a:rPr lang="tr-TR" dirty="0" err="1" smtClean="0"/>
              <a:t>React</a:t>
            </a:r>
            <a:r>
              <a:rPr lang="tr-TR" dirty="0" smtClean="0"/>
              <a:t> JS";</a:t>
            </a:r>
          </a:p>
          <a:p>
            <a:pPr lvl="1">
              <a:buNone/>
            </a:pPr>
            <a:r>
              <a:rPr lang="tr-TR" dirty="0" smtClean="0"/>
              <a:t>    var lang4 = “</a:t>
            </a:r>
            <a:r>
              <a:rPr lang="tr-TR" dirty="0" err="1" smtClean="0"/>
              <a:t>Vue</a:t>
            </a:r>
            <a:r>
              <a:rPr lang="tr-TR" dirty="0" smtClean="0"/>
              <a:t> JS";</a:t>
            </a:r>
            <a:br>
              <a:rPr lang="tr-TR" dirty="0" smtClean="0"/>
            </a:br>
            <a:r>
              <a:rPr lang="tr-TR" dirty="0" smtClean="0"/>
              <a:t>var lang5 = “</a:t>
            </a:r>
            <a:r>
              <a:rPr lang="tr-TR" dirty="0" err="1" smtClean="0"/>
              <a:t>Node</a:t>
            </a:r>
            <a:r>
              <a:rPr lang="tr-TR" dirty="0" smtClean="0"/>
              <a:t> JS";</a:t>
            </a:r>
            <a:br>
              <a:rPr lang="tr-TR" dirty="0" smtClean="0"/>
            </a:br>
            <a:r>
              <a:rPr lang="tr-TR" dirty="0" smtClean="0"/>
              <a:t>var lang6 = “PHP";</a:t>
            </a:r>
          </a:p>
          <a:p>
            <a:pPr lvl="1">
              <a:buNone/>
            </a:pPr>
            <a:r>
              <a:rPr lang="tr-TR" dirty="0" smtClean="0"/>
              <a:t>    var lang7 = “</a:t>
            </a:r>
            <a:r>
              <a:rPr lang="tr-TR" dirty="0" err="1" smtClean="0"/>
              <a:t>Asp.Net</a:t>
            </a:r>
            <a:r>
              <a:rPr lang="tr-TR" dirty="0" smtClean="0"/>
              <a:t>";</a:t>
            </a:r>
          </a:p>
          <a:p>
            <a:pPr lvl="1">
              <a:buNone/>
            </a:pPr>
            <a:r>
              <a:rPr lang="tr-TR" dirty="0" smtClean="0"/>
              <a:t>    var lang8 = “JSP";</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4800600" cy="690546"/>
          </a:xfrm>
        </p:spPr>
        <p:txBody>
          <a:bodyPr/>
          <a:lstStyle/>
          <a:p>
            <a:r>
              <a:rPr lang="tr-TR" dirty="0" smtClean="0"/>
              <a:t>JavaScript Arrays</a:t>
            </a:r>
            <a:endParaRPr lang="tr-TR" dirty="0"/>
          </a:p>
        </p:txBody>
      </p:sp>
      <p:sp>
        <p:nvSpPr>
          <p:cNvPr id="3" name="2 İçerik Yer Tutucusu"/>
          <p:cNvSpPr>
            <a:spLocks noGrp="1"/>
          </p:cNvSpPr>
          <p:nvPr>
            <p:ph idx="1"/>
          </p:nvPr>
        </p:nvSpPr>
        <p:spPr>
          <a:xfrm>
            <a:off x="379372" y="1142984"/>
            <a:ext cx="11501518" cy="5357850"/>
          </a:xfrm>
        </p:spPr>
        <p:txBody>
          <a:bodyPr/>
          <a:lstStyle/>
          <a:p>
            <a:r>
              <a:rPr lang="tr-TR" dirty="0" smtClean="0"/>
              <a:t>Ancak, diller arasında dolaşmak ve belirli bir dili bulmak isterseniz ne olur? Ya 7 dil değil de ,</a:t>
            </a:r>
            <a:r>
              <a:rPr lang="tr-TR" smtClean="0"/>
              <a:t>700 dil </a:t>
            </a:r>
            <a:r>
              <a:rPr lang="tr-TR" dirty="0" smtClean="0"/>
              <a:t>varsa?</a:t>
            </a:r>
          </a:p>
          <a:p>
            <a:r>
              <a:rPr lang="tr-TR" sz="2800" dirty="0" smtClean="0">
                <a:solidFill>
                  <a:srgbClr val="FF0000"/>
                </a:solidFill>
              </a:rPr>
              <a:t>Çözüm bir </a:t>
            </a:r>
            <a:r>
              <a:rPr lang="tr-TR" sz="2800" dirty="0" err="1" smtClean="0">
                <a:solidFill>
                  <a:srgbClr val="FF0000"/>
                </a:solidFill>
              </a:rPr>
              <a:t>arraydir</a:t>
            </a:r>
            <a:endParaRPr lang="tr-TR" sz="2800" dirty="0" smtClean="0">
              <a:solidFill>
                <a:srgbClr val="FF0000"/>
              </a:solidFill>
            </a:endParaRPr>
          </a:p>
          <a:p>
            <a:r>
              <a:rPr lang="tr-TR" dirty="0" smtClean="0"/>
              <a:t>Bir array, tek bir adla birçok değer tutabilir ve bir array numarasına başvurarak değerlere erişebilirsiniz.</a:t>
            </a:r>
          </a:p>
          <a:p>
            <a:r>
              <a:rPr lang="tr-TR" dirty="0" smtClean="0"/>
              <a:t>var </a:t>
            </a:r>
            <a:r>
              <a:rPr lang="tr-TR" i="1" dirty="0" smtClean="0"/>
              <a:t>array_name</a:t>
            </a:r>
            <a:r>
              <a:rPr lang="tr-TR" dirty="0" smtClean="0"/>
              <a:t> = [</a:t>
            </a:r>
            <a:r>
              <a:rPr lang="tr-TR" i="1" dirty="0" smtClean="0"/>
              <a:t>item1</a:t>
            </a:r>
            <a:r>
              <a:rPr lang="tr-TR" dirty="0" smtClean="0"/>
              <a:t>, </a:t>
            </a:r>
            <a:r>
              <a:rPr lang="tr-TR" i="1" dirty="0" smtClean="0"/>
              <a:t>item2</a:t>
            </a:r>
            <a:r>
              <a:rPr lang="tr-TR" dirty="0" smtClean="0"/>
              <a:t>, ...];  </a:t>
            </a:r>
          </a:p>
          <a:p>
            <a:r>
              <a:rPr lang="tr-TR" dirty="0" smtClean="0"/>
              <a:t>Bir bildirim birden çok satıra yayılabilir:</a:t>
            </a:r>
          </a:p>
          <a:p>
            <a:r>
              <a:rPr lang="tr-TR" dirty="0" smtClean="0"/>
              <a:t>new Array() nesnesi. new Array () kullanmaya aslında gerek yoktur.</a:t>
            </a:r>
            <a:br>
              <a:rPr lang="tr-TR" dirty="0" smtClean="0"/>
            </a:br>
            <a:r>
              <a:rPr lang="tr-TR" dirty="0" smtClean="0"/>
              <a:t>Basitlik, okunabilirlik ve yürütme hızı için birinci yöntemi kullanın (array tamsayı yöntemi).</a:t>
            </a:r>
          </a:p>
          <a:p>
            <a:r>
              <a:rPr lang="tr-TR" dirty="0" smtClean="0"/>
              <a:t>Dizin numarasına bakarak bir array öğesine bulursunuz.</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4800600" cy="690546"/>
          </a:xfrm>
        </p:spPr>
        <p:txBody>
          <a:bodyPr/>
          <a:lstStyle/>
          <a:p>
            <a:r>
              <a:rPr lang="tr-TR" dirty="0" smtClean="0"/>
              <a:t>JavaScript Arrays</a:t>
            </a:r>
            <a:endParaRPr lang="tr-TR" dirty="0"/>
          </a:p>
        </p:txBody>
      </p:sp>
      <p:sp>
        <p:nvSpPr>
          <p:cNvPr id="3" name="2 İçerik Yer Tutucusu"/>
          <p:cNvSpPr>
            <a:spLocks noGrp="1"/>
          </p:cNvSpPr>
          <p:nvPr>
            <p:ph idx="1"/>
          </p:nvPr>
        </p:nvSpPr>
        <p:spPr>
          <a:xfrm>
            <a:off x="379372" y="1142984"/>
            <a:ext cx="11501518" cy="5357850"/>
          </a:xfrm>
        </p:spPr>
        <p:txBody>
          <a:bodyPr/>
          <a:lstStyle/>
          <a:p>
            <a:r>
              <a:rPr lang="tr-TR" dirty="0" smtClean="0"/>
              <a:t>[0], bir dizideki ilk öğedir. [1] ikinci sırada. Array dizinleri 0 ile başlar.</a:t>
            </a:r>
          </a:p>
          <a:p>
            <a:r>
              <a:rPr lang="tr-TR" dirty="0" smtClean="0"/>
              <a:t>Javascript ile, arrayin adını yazarak arrayin tamamına erişebilirsiniz</a:t>
            </a:r>
          </a:p>
          <a:p>
            <a:r>
              <a:rPr lang="tr-TR" dirty="0" smtClean="0"/>
              <a:t>Arrayler, nesnelerin özel bir türüdür. JavaScript'deki typeof operatörü, arrayler için "object" döndürür.</a:t>
            </a:r>
          </a:p>
          <a:p>
            <a:r>
              <a:rPr lang="tr-TR" dirty="0" smtClean="0"/>
              <a:t>Arrayler "öğelerine" erişmek için sayıları kullanır.</a:t>
            </a:r>
          </a:p>
          <a:p>
            <a:r>
              <a:rPr lang="tr-TR" dirty="0" smtClean="0"/>
              <a:t>Nesneler " öğelerine " erişmek için isimleri kullanır.</a:t>
            </a:r>
          </a:p>
          <a:p>
            <a:r>
              <a:rPr lang="tr-TR" dirty="0" smtClean="0"/>
              <a:t>JavaScript değişkenleri nesneler olabilir. Arrayler, özel nesne türleridir. Bu nedenle, aynı Array'de farklı türde değişkenlere sahip olabilirsiniz.</a:t>
            </a:r>
          </a:p>
          <a:p>
            <a:pPr lvl="1"/>
            <a:r>
              <a:rPr lang="tr-TR" dirty="0" smtClean="0"/>
              <a:t>Bir array’de nesnelere sahip olabilirsiniz. </a:t>
            </a:r>
          </a:p>
          <a:p>
            <a:pPr lvl="1"/>
            <a:r>
              <a:rPr lang="tr-TR" dirty="0" smtClean="0"/>
              <a:t>Array'da fonksiyonlara sahip olabilirsiniz.</a:t>
            </a:r>
          </a:p>
          <a:p>
            <a:pPr lvl="1"/>
            <a:r>
              <a:rPr lang="tr-TR" dirty="0" smtClean="0"/>
              <a:t> Bir array’de arraylere sahip olabilirsiniz</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7000924" cy="690546"/>
          </a:xfrm>
        </p:spPr>
        <p:txBody>
          <a:bodyPr>
            <a:normAutofit fontScale="90000"/>
          </a:bodyPr>
          <a:lstStyle/>
          <a:p>
            <a:r>
              <a:rPr lang="tr-TR" dirty="0" smtClean="0"/>
              <a:t>Array Properties and Methods</a:t>
            </a:r>
            <a:endParaRPr lang="tr-TR" dirty="0"/>
          </a:p>
        </p:txBody>
      </p:sp>
      <p:sp>
        <p:nvSpPr>
          <p:cNvPr id="3" name="2 İçerik Yer Tutucusu"/>
          <p:cNvSpPr>
            <a:spLocks noGrp="1"/>
          </p:cNvSpPr>
          <p:nvPr>
            <p:ph idx="1"/>
          </p:nvPr>
        </p:nvSpPr>
        <p:spPr>
          <a:xfrm>
            <a:off x="379372" y="1142984"/>
            <a:ext cx="11501518" cy="5357850"/>
          </a:xfrm>
        </p:spPr>
        <p:txBody>
          <a:bodyPr>
            <a:normAutofit/>
          </a:bodyPr>
          <a:lstStyle/>
          <a:p>
            <a:r>
              <a:rPr lang="en-US" sz="2000" dirty="0" smtClean="0"/>
              <a:t>myArray[0] = Date.now;</a:t>
            </a:r>
            <a:br>
              <a:rPr lang="en-US" sz="2000" dirty="0" smtClean="0"/>
            </a:br>
            <a:r>
              <a:rPr lang="en-US" sz="2000" dirty="0" smtClean="0"/>
              <a:t>myArray[1] = </a:t>
            </a:r>
            <a:r>
              <a:rPr lang="tr-TR" sz="2000" dirty="0" smtClean="0"/>
              <a:t>special</a:t>
            </a:r>
            <a:r>
              <a:rPr lang="en-US" sz="2000" dirty="0" smtClean="0"/>
              <a:t>Function;</a:t>
            </a:r>
            <a:br>
              <a:rPr lang="en-US" sz="2000" dirty="0" smtClean="0"/>
            </a:br>
            <a:r>
              <a:rPr lang="en-US" sz="2000" dirty="0" smtClean="0"/>
              <a:t>myArray[2] = my</a:t>
            </a:r>
            <a:r>
              <a:rPr lang="tr-TR" sz="2000" dirty="0" smtClean="0"/>
              <a:t>Books</a:t>
            </a:r>
            <a:r>
              <a:rPr lang="en-US" sz="2000" dirty="0" smtClean="0"/>
              <a:t>;</a:t>
            </a:r>
            <a:endParaRPr lang="tr-TR" sz="2000" dirty="0" smtClean="0"/>
          </a:p>
          <a:p>
            <a:r>
              <a:rPr lang="tr-TR" sz="2000" dirty="0" smtClean="0"/>
              <a:t>JavaScript arraylerin asıl gücü, dilin içine gömülen array özellik ve metodlarından alır</a:t>
            </a:r>
          </a:p>
          <a:p>
            <a:r>
              <a:rPr lang="tr-TR" sz="2000" dirty="0" smtClean="0"/>
              <a:t>Bir arrayin length özelliği, bir arrayin uzunluğunu (array öğelerinin sayısı) döndürür.</a:t>
            </a:r>
          </a:p>
          <a:p>
            <a:r>
              <a:rPr lang="tr-TR" sz="2000" dirty="0" smtClean="0"/>
              <a:t>Bir arrayin içinden geçmenin en iyi yolu "for" döngüsü kullanmaktır</a:t>
            </a:r>
          </a:p>
          <a:p>
            <a:r>
              <a:rPr lang="tr-TR" sz="2000" dirty="0" smtClean="0"/>
              <a:t>Bir arraye yeni bir öğe eklemek için en kolay yol push metodunu kullanmaktır</a:t>
            </a:r>
          </a:p>
          <a:p>
            <a:r>
              <a:rPr lang="tr-TR" sz="2000" dirty="0" smtClean="0"/>
              <a:t>Yeni öğe, length özelliğini kullanarak  da bir arraye eklenebilir</a:t>
            </a:r>
          </a:p>
          <a:p>
            <a:r>
              <a:rPr lang="tr-TR" sz="2000" dirty="0" smtClean="0"/>
              <a:t>Yüksek indeksli öğeler eklemek, bir array’de tanımlanmamış "delikler" oluşturabilir.</a:t>
            </a:r>
          </a:p>
          <a:p>
            <a:r>
              <a:rPr lang="tr-TR" sz="2000" dirty="0" smtClean="0"/>
              <a:t>JavaScript'te, arrayler numaralı dizinleri kullanır. (nesne ve array arasındaki fark)</a:t>
            </a:r>
          </a:p>
          <a:p>
            <a:r>
              <a:rPr lang="tr-TR" sz="2000" dirty="0" smtClean="0"/>
              <a:t>JavaScript'te, nesneler adlandırılmış dizinler kullanır. (nesne ve array arasındaki fark)</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79372" y="357166"/>
            <a:ext cx="5014914" cy="1143000"/>
          </a:xfrm>
        </p:spPr>
        <p:txBody>
          <a:bodyPr/>
          <a:lstStyle/>
          <a:p>
            <a:r>
              <a:rPr lang="tr-TR" dirty="0" smtClean="0"/>
              <a:t>JavaScript Outputs</a:t>
            </a:r>
            <a:endParaRPr lang="tr-TR" dirty="0"/>
          </a:p>
        </p:txBody>
      </p:sp>
      <p:sp>
        <p:nvSpPr>
          <p:cNvPr id="3" name="2 İçerik Yer Tutucusu"/>
          <p:cNvSpPr>
            <a:spLocks noGrp="1"/>
          </p:cNvSpPr>
          <p:nvPr>
            <p:ph idx="1"/>
          </p:nvPr>
        </p:nvSpPr>
        <p:spPr>
          <a:xfrm>
            <a:off x="307934" y="1828800"/>
            <a:ext cx="11430080" cy="4600596"/>
          </a:xfrm>
        </p:spPr>
        <p:txBody>
          <a:bodyPr/>
          <a:lstStyle/>
          <a:p>
            <a:pPr marL="457200" indent="-457200">
              <a:buFont typeface="+mj-lt"/>
              <a:buAutoNum type="arabicPeriod" startAt="2"/>
            </a:pPr>
            <a:r>
              <a:rPr lang="tr-TR" dirty="0" smtClean="0"/>
              <a:t>document.write</a:t>
            </a:r>
            <a:r>
              <a:rPr lang="tr-TR" b="1" dirty="0" smtClean="0"/>
              <a:t>():</a:t>
            </a:r>
          </a:p>
          <a:p>
            <a:pPr marL="822960" lvl="1" indent="-457200"/>
            <a:r>
              <a:rPr lang="tr-TR" sz="2200" dirty="0" smtClean="0"/>
              <a:t>Test amacıyla document.write () fonksiyonunu kullanmakta yarar var</a:t>
            </a:r>
          </a:p>
          <a:p>
            <a:pPr marL="822960" lvl="1" indent="-457200"/>
            <a:r>
              <a:rPr lang="tr-TR" sz="2200" dirty="0" smtClean="0"/>
              <a:t>Bir HTML belgesi tamamen yüklendikten sonra document.write () öğesinin kullanılması mevcut tüm HTML'i silecektir</a:t>
            </a:r>
            <a:endParaRPr lang="tr-TR" sz="2200" b="1" dirty="0" smtClean="0"/>
          </a:p>
          <a:p>
            <a:pPr marL="457200" indent="-457200">
              <a:buFont typeface="+mj-lt"/>
              <a:buAutoNum type="arabicPeriod" startAt="2"/>
            </a:pPr>
            <a:r>
              <a:rPr lang="tr-TR" dirty="0" smtClean="0"/>
              <a:t>window.alert():</a:t>
            </a:r>
          </a:p>
          <a:p>
            <a:pPr marL="822960" lvl="1" indent="-457200"/>
            <a:r>
              <a:rPr lang="tr-TR" dirty="0" smtClean="0"/>
              <a:t>Verileri görüntülemek için bir uyarı kutusu kullanabilirsiniz</a:t>
            </a:r>
          </a:p>
          <a:p>
            <a:pPr marL="457200" indent="-457200">
              <a:buFont typeface="+mj-lt"/>
              <a:buAutoNum type="arabicPeriod" startAt="2"/>
            </a:pPr>
            <a:r>
              <a:rPr lang="tr-TR" dirty="0" smtClean="0"/>
              <a:t>console.log():</a:t>
            </a:r>
          </a:p>
          <a:p>
            <a:pPr marL="822960" lvl="1" indent="-457200">
              <a:lnSpc>
                <a:spcPct val="150000"/>
              </a:lnSpc>
            </a:pPr>
            <a:r>
              <a:rPr lang="tr-TR" dirty="0" smtClean="0"/>
              <a:t>Hata ayıklama amacıyla, verileri görüntülemek için console.log () yöntemini kullanabilirsiniz.</a:t>
            </a:r>
          </a:p>
          <a:p>
            <a:pPr marL="457200" indent="-457200">
              <a:buNone/>
            </a:pPr>
            <a:endParaRPr lang="tr-TR" dirty="0" smtClean="0"/>
          </a:p>
          <a:p>
            <a:pPr marL="457200" indent="-457200">
              <a:buFont typeface="+mj-lt"/>
              <a:buAutoNum type="arabicPeriod" startAt="2"/>
            </a:pPr>
            <a:endParaRPr lang="tr-TR" b="1" dirty="0" smtClean="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7000924" cy="690546"/>
          </a:xfrm>
        </p:spPr>
        <p:txBody>
          <a:bodyPr>
            <a:normAutofit fontScale="90000"/>
          </a:bodyPr>
          <a:lstStyle/>
          <a:p>
            <a:r>
              <a:rPr lang="tr-TR" dirty="0" smtClean="0"/>
              <a:t>Array Properties and Methods</a:t>
            </a:r>
            <a:endParaRPr lang="tr-TR" dirty="0"/>
          </a:p>
        </p:txBody>
      </p:sp>
      <p:sp>
        <p:nvSpPr>
          <p:cNvPr id="3" name="2 İçerik Yer Tutucusu"/>
          <p:cNvSpPr>
            <a:spLocks noGrp="1"/>
          </p:cNvSpPr>
          <p:nvPr>
            <p:ph idx="1"/>
          </p:nvPr>
        </p:nvSpPr>
        <p:spPr>
          <a:xfrm>
            <a:off x="379372" y="1142984"/>
            <a:ext cx="11501518" cy="5357850"/>
          </a:xfrm>
        </p:spPr>
        <p:txBody>
          <a:bodyPr>
            <a:normAutofit/>
          </a:bodyPr>
          <a:lstStyle/>
          <a:p>
            <a:r>
              <a:rPr lang="tr-TR" sz="2000" dirty="0" smtClean="0"/>
              <a:t>JavaScript‘e new Array () kullanmaya gerek yoktur. Bunun yerine [ ]  işaretlerini kullan.</a:t>
            </a:r>
          </a:p>
          <a:p>
            <a:r>
              <a:rPr lang="en-US" sz="2000" dirty="0" err="1" smtClean="0"/>
              <a:t>var</a:t>
            </a:r>
            <a:r>
              <a:rPr lang="en-US" sz="2000" dirty="0" smtClean="0"/>
              <a:t> </a:t>
            </a:r>
            <a:r>
              <a:rPr lang="tr-TR" sz="2000" dirty="0" err="1" smtClean="0"/>
              <a:t>langs</a:t>
            </a:r>
            <a:r>
              <a:rPr lang="tr-TR" sz="2000" dirty="0" smtClean="0"/>
              <a:t> </a:t>
            </a:r>
            <a:r>
              <a:rPr lang="en-US" sz="2000" dirty="0" smtClean="0"/>
              <a:t>= new Array();  // </a:t>
            </a:r>
            <a:r>
              <a:rPr lang="tr-TR" sz="2000" dirty="0" smtClean="0"/>
              <a:t>Kötü kullanım</a:t>
            </a:r>
            <a:r>
              <a:rPr lang="en-US" sz="2000" dirty="0" smtClean="0"/>
              <a:t/>
            </a:r>
            <a:br>
              <a:rPr lang="en-US" sz="2000" dirty="0" smtClean="0"/>
            </a:br>
            <a:r>
              <a:rPr lang="en-US" sz="2000" dirty="0" err="1" smtClean="0"/>
              <a:t>var</a:t>
            </a:r>
            <a:r>
              <a:rPr lang="en-US" sz="2000" dirty="0" smtClean="0"/>
              <a:t> </a:t>
            </a:r>
            <a:r>
              <a:rPr lang="tr-TR" sz="2000" dirty="0" err="1" smtClean="0"/>
              <a:t>langs</a:t>
            </a:r>
            <a:r>
              <a:rPr lang="tr-TR" sz="2000" dirty="0" smtClean="0"/>
              <a:t> </a:t>
            </a:r>
            <a:r>
              <a:rPr lang="en-US" sz="2000" dirty="0" smtClean="0"/>
              <a:t>= [</a:t>
            </a:r>
            <a:r>
              <a:rPr lang="tr-TR" sz="2000" dirty="0" smtClean="0"/>
              <a:t> </a:t>
            </a:r>
            <a:r>
              <a:rPr lang="en-US" sz="2000" dirty="0" smtClean="0"/>
              <a:t>];                 </a:t>
            </a:r>
            <a:r>
              <a:rPr lang="tr-TR" sz="2000" dirty="0" smtClean="0"/>
              <a:t> </a:t>
            </a:r>
            <a:r>
              <a:rPr lang="en-US" sz="2000" dirty="0" smtClean="0"/>
              <a:t> // </a:t>
            </a:r>
            <a:r>
              <a:rPr lang="tr-TR" sz="2000" dirty="0" smtClean="0"/>
              <a:t>İyi Kullanım</a:t>
            </a:r>
            <a:r>
              <a:rPr lang="en-US" sz="2000" dirty="0" smtClean="0"/>
              <a:t>  </a:t>
            </a:r>
            <a:endParaRPr lang="tr-TR" sz="2000" dirty="0" smtClean="0"/>
          </a:p>
          <a:p>
            <a:r>
              <a:rPr lang="tr-TR" sz="2000" dirty="0" smtClean="0"/>
              <a:t>Çoğu yazılımcı  şu soruyu soruyor : Bir değişkenin bir array olup olmadığını nasıl öğrenebilirim?</a:t>
            </a:r>
          </a:p>
          <a:p>
            <a:r>
              <a:rPr lang="tr-TR" sz="2000" dirty="0" smtClean="0"/>
              <a:t>Sorun şu ki JavaScript operatörü typeof, arraylerde  "object" i döndürür. Çünkü bir JavaScript array’i bir nesne olduğu için  “object ”döndürür</a:t>
            </a:r>
          </a:p>
          <a:p>
            <a:r>
              <a:rPr lang="tr-TR" sz="2000" dirty="0" smtClean="0"/>
              <a:t>Solution:</a:t>
            </a:r>
          </a:p>
          <a:p>
            <a:pPr lvl="1"/>
            <a:r>
              <a:rPr lang="tr-TR" dirty="0" smtClean="0"/>
              <a:t>Bu sorunu çözmek için ECMAScript 5 yeni bir Array.isArray () metodu tanımlamaktadır</a:t>
            </a:r>
            <a:endParaRPr lang="en-US" dirty="0" smtClean="0"/>
          </a:p>
          <a:p>
            <a:pPr lvl="1"/>
            <a:r>
              <a:rPr lang="tr-TR" dirty="0" smtClean="0"/>
              <a:t>Bu çözümle ilgili sorun, eski tarayıcılarda ECMAScript 5'in desteklenmemesi.</a:t>
            </a:r>
          </a:p>
          <a:p>
            <a:pPr lvl="1">
              <a:lnSpc>
                <a:spcPct val="100000"/>
              </a:lnSpc>
            </a:pPr>
            <a:r>
              <a:rPr lang="tr-TR" dirty="0" smtClean="0"/>
              <a:t>Bu sorunu çözmek için kendi isArray () fonksiyonunuzu oluşturabilirsiniz Böylece Nesne prototipi "Array" kelimesini içeriyorsa, true döndürür.</a:t>
            </a:r>
          </a:p>
          <a:p>
            <a:pPr lvl="1">
              <a:lnSpc>
                <a:spcPct val="100000"/>
              </a:lnSpc>
            </a:pPr>
            <a:r>
              <a:rPr lang="tr-TR" dirty="0" smtClean="0"/>
              <a:t>instanceof</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547670"/>
          </a:xfrm>
        </p:spPr>
        <p:txBody>
          <a:bodyPr>
            <a:normAutofit fontScale="90000"/>
          </a:bodyPr>
          <a:lstStyle/>
          <a:p>
            <a:r>
              <a:rPr lang="tr-TR" dirty="0" smtClean="0"/>
              <a:t>JavaScript Array Methods</a:t>
            </a:r>
            <a:endParaRPr lang="tr-TR" dirty="0"/>
          </a:p>
        </p:txBody>
      </p:sp>
      <p:sp>
        <p:nvSpPr>
          <p:cNvPr id="3" name="2 İçerik Yer Tutucusu"/>
          <p:cNvSpPr>
            <a:spLocks noGrp="1"/>
          </p:cNvSpPr>
          <p:nvPr>
            <p:ph idx="1"/>
          </p:nvPr>
        </p:nvSpPr>
        <p:spPr>
          <a:xfrm>
            <a:off x="307934" y="1071546"/>
            <a:ext cx="11501518" cy="5572164"/>
          </a:xfrm>
        </p:spPr>
        <p:txBody>
          <a:bodyPr>
            <a:normAutofit/>
          </a:bodyPr>
          <a:lstStyle/>
          <a:p>
            <a:r>
              <a:rPr lang="tr-TR" dirty="0" smtClean="0"/>
              <a:t>JavaScript arraylerin gücü, array fonksiyonlarında yatmaktadır.</a:t>
            </a:r>
          </a:p>
          <a:p>
            <a:r>
              <a:rPr lang="tr-TR" dirty="0" smtClean="0"/>
              <a:t>JavaScript metodu toString () bir array’i (virgülle ayrılmış) array değerlerine dönüştürür.</a:t>
            </a:r>
          </a:p>
          <a:p>
            <a:r>
              <a:rPr lang="tr-TR" dirty="0" smtClean="0"/>
              <a:t>join () metodu ayrıca tüm array öğelerini bir array’e katar. toString () gibi davranır, buna ek olarak ayırıcı işaretini belirtebilirsiniz</a:t>
            </a:r>
          </a:p>
          <a:p>
            <a:r>
              <a:rPr lang="tr-TR" dirty="0" smtClean="0"/>
              <a:t>Arrayler ile çalışırken, öğeleri kaldırmak ve yeni öğeler eklemek kolaydır.</a:t>
            </a:r>
          </a:p>
          <a:p>
            <a:r>
              <a:rPr lang="tr-TR" dirty="0" smtClean="0"/>
              <a:t>pop () metodu, bir array’dan son öğeyi kaldırır</a:t>
            </a:r>
          </a:p>
          <a:p>
            <a:r>
              <a:rPr lang="tr-TR" dirty="0" smtClean="0"/>
              <a:t>pop () metodu, "çıkarılan" değeri geri döndürür</a:t>
            </a:r>
          </a:p>
          <a:p>
            <a:r>
              <a:rPr lang="tr-TR" dirty="0" smtClean="0"/>
              <a:t>push () metodu, bir array’a yeni bir öğe ekler (tabi sonuna ekler)</a:t>
            </a:r>
          </a:p>
          <a:p>
            <a:r>
              <a:rPr lang="tr-TR" dirty="0" smtClean="0"/>
              <a:t>push () metodu yeni array uzunluğunu döndürür</a:t>
            </a:r>
          </a:p>
          <a:p>
            <a:pPr>
              <a:lnSpc>
                <a:spcPct val="110000"/>
              </a:lnSpc>
            </a:pPr>
            <a:r>
              <a:rPr lang="tr-TR" dirty="0" smtClean="0"/>
              <a:t>Shift () metodu, ilk array öğesini kaldırır ve diğer tüm öğeleri sola kaydırır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547670"/>
          </a:xfrm>
        </p:spPr>
        <p:txBody>
          <a:bodyPr>
            <a:normAutofit fontScale="90000"/>
          </a:bodyPr>
          <a:lstStyle/>
          <a:p>
            <a:r>
              <a:rPr lang="tr-TR" dirty="0" smtClean="0"/>
              <a:t>JavaScript Array Methods</a:t>
            </a:r>
            <a:endParaRPr lang="tr-TR" dirty="0"/>
          </a:p>
        </p:txBody>
      </p:sp>
      <p:sp>
        <p:nvSpPr>
          <p:cNvPr id="3" name="2 İçerik Yer Tutucusu"/>
          <p:cNvSpPr>
            <a:spLocks noGrp="1"/>
          </p:cNvSpPr>
          <p:nvPr>
            <p:ph idx="1"/>
          </p:nvPr>
        </p:nvSpPr>
        <p:spPr>
          <a:xfrm>
            <a:off x="307934" y="1071546"/>
            <a:ext cx="11501518" cy="5572164"/>
          </a:xfrm>
        </p:spPr>
        <p:txBody>
          <a:bodyPr>
            <a:normAutofit/>
          </a:bodyPr>
          <a:lstStyle/>
          <a:p>
            <a:r>
              <a:rPr lang="tr-TR" dirty="0" smtClean="0"/>
              <a:t>Shift () metodu, "kaydırılmış" olan dizeyi döndürür</a:t>
            </a:r>
          </a:p>
          <a:p>
            <a:r>
              <a:rPr lang="tr-TR" dirty="0" smtClean="0"/>
              <a:t>unshift () metodu, bir array’a yeni bir öğe (başlangıç kısmına) ekler ve eski öğeleri "değiştirir“</a:t>
            </a:r>
          </a:p>
          <a:p>
            <a:r>
              <a:rPr lang="tr-TR" dirty="0" smtClean="0"/>
              <a:t>unshift () metodu, yeni array uzunluğunu döndürür.</a:t>
            </a:r>
          </a:p>
          <a:p>
            <a:r>
              <a:rPr lang="tr-TR" dirty="0" smtClean="0"/>
              <a:t>Element değiştirme nasıl sağlanır?</a:t>
            </a:r>
          </a:p>
          <a:p>
            <a:r>
              <a:rPr lang="tr-TR" dirty="0" smtClean="0"/>
              <a:t>JavaScript arrayleri nesneler olduğundan öğeler JavaScript silme operatörü kullanılarak silinebilir</a:t>
            </a:r>
          </a:p>
          <a:p>
            <a:r>
              <a:rPr lang="tr-TR" dirty="0" smtClean="0"/>
              <a:t>delete kullanmak, arrayda tanımlanmamış delikler bırakabilir. Onun yerine pop () veya shift () kullanın.</a:t>
            </a:r>
          </a:p>
          <a:p>
            <a:r>
              <a:rPr lang="tr-TR" dirty="0" smtClean="0"/>
              <a:t>Bir array’a yeni öğeler eklemek için splice () metodu kullanılabilir</a:t>
            </a:r>
          </a:p>
          <a:p>
            <a:r>
              <a:rPr lang="tr-TR" dirty="0" smtClean="0"/>
              <a:t>Akıllı parametre ayarı ile arrayda "delikler" bırakmadan elemanları kaldırmak için splice () kullanabilirsiniz</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547670"/>
          </a:xfrm>
        </p:spPr>
        <p:txBody>
          <a:bodyPr>
            <a:normAutofit fontScale="90000"/>
          </a:bodyPr>
          <a:lstStyle/>
          <a:p>
            <a:r>
              <a:rPr lang="tr-TR" dirty="0" smtClean="0"/>
              <a:t>JavaScript Array Methods</a:t>
            </a:r>
            <a:endParaRPr lang="tr-TR" dirty="0"/>
          </a:p>
        </p:txBody>
      </p:sp>
      <p:sp>
        <p:nvSpPr>
          <p:cNvPr id="3" name="2 İçerik Yer Tutucusu"/>
          <p:cNvSpPr>
            <a:spLocks noGrp="1"/>
          </p:cNvSpPr>
          <p:nvPr>
            <p:ph idx="1"/>
          </p:nvPr>
        </p:nvSpPr>
        <p:spPr>
          <a:xfrm>
            <a:off x="307934" y="1071546"/>
            <a:ext cx="11501518" cy="5572164"/>
          </a:xfrm>
        </p:spPr>
        <p:txBody>
          <a:bodyPr>
            <a:normAutofit/>
          </a:bodyPr>
          <a:lstStyle/>
          <a:p>
            <a:r>
              <a:rPr lang="tr-TR" dirty="0" smtClean="0"/>
              <a:t>concat () metodu, var olan arrayleri birleştirerek yeni bir array oluşturur</a:t>
            </a:r>
          </a:p>
          <a:p>
            <a:pPr lvl="1"/>
            <a:r>
              <a:rPr lang="tr-TR" dirty="0" smtClean="0"/>
              <a:t>concat () metodu, mevcut arrayleri değiştirmez. Her zaman yeni bir array döndürür.</a:t>
            </a:r>
          </a:p>
          <a:p>
            <a:pPr lvl="1"/>
            <a:r>
              <a:rPr lang="tr-TR" dirty="0" smtClean="0"/>
              <a:t>concat () metodu da değerleri argüman olarak alabilir</a:t>
            </a:r>
          </a:p>
          <a:p>
            <a:r>
              <a:rPr lang="tr-TR" dirty="0" smtClean="0"/>
              <a:t>slice() metodu, bir array’i yeni bir array’e ayırır. Adı üstünde dilimleme yapar.</a:t>
            </a:r>
          </a:p>
          <a:p>
            <a:pPr lvl="1"/>
            <a:r>
              <a:rPr lang="tr-TR" dirty="0" smtClean="0"/>
              <a:t>slice() metodu yeni bir array oluşturur. Kaynak array’de herhangi bir öğeyi kaldırmaz.</a:t>
            </a:r>
          </a:p>
          <a:p>
            <a:pPr lvl="1"/>
            <a:r>
              <a:rPr lang="tr-TR" dirty="0" smtClean="0"/>
              <a:t>slice() metodu iki argüman alabilir. slice(par1,par2) gibi..</a:t>
            </a:r>
          </a:p>
          <a:p>
            <a:pPr lvl="1"/>
            <a:r>
              <a:rPr lang="tr-TR" dirty="0" smtClean="0"/>
              <a:t>Metod, daha sonra başlangıç parametresinden ve son parametreye kadar (ancak son parametre dahil değil) elemanları seçer.</a:t>
            </a:r>
          </a:p>
          <a:p>
            <a:r>
              <a:rPr lang="tr-TR" dirty="0" smtClean="0"/>
              <a:t>JavaScript dizisinde en yüksek veya en düşük değeri bulmak için yerleşik fonksiyonlar yoktur.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85728"/>
            <a:ext cx="6643734" cy="690546"/>
          </a:xfrm>
        </p:spPr>
        <p:txBody>
          <a:bodyPr/>
          <a:lstStyle/>
          <a:p>
            <a:r>
              <a:rPr lang="tr-TR" dirty="0" smtClean="0"/>
              <a:t>JavaScript Sorting Arrays</a:t>
            </a:r>
            <a:endParaRPr lang="tr-TR" dirty="0"/>
          </a:p>
        </p:txBody>
      </p:sp>
      <p:sp>
        <p:nvSpPr>
          <p:cNvPr id="3" name="2 İçerik Yer Tutucusu"/>
          <p:cNvSpPr>
            <a:spLocks noGrp="1"/>
          </p:cNvSpPr>
          <p:nvPr>
            <p:ph idx="1"/>
          </p:nvPr>
        </p:nvSpPr>
        <p:spPr>
          <a:xfrm>
            <a:off x="236496" y="1214422"/>
            <a:ext cx="11787270" cy="5357850"/>
          </a:xfrm>
        </p:spPr>
        <p:txBody>
          <a:bodyPr>
            <a:normAutofit lnSpcReduction="10000"/>
          </a:bodyPr>
          <a:lstStyle/>
          <a:p>
            <a:r>
              <a:rPr lang="tr-TR" dirty="0" smtClean="0"/>
              <a:t>sort () metodu en güçlü array metodlarından biridir.</a:t>
            </a:r>
          </a:p>
          <a:p>
            <a:r>
              <a:rPr lang="tr-TR" dirty="0" smtClean="0"/>
              <a:t>sort () metodu , bir array’i alfabetik olarak sıralar</a:t>
            </a:r>
          </a:p>
          <a:p>
            <a:r>
              <a:rPr lang="tr-TR" dirty="0" smtClean="0"/>
              <a:t>reverse () metodu, bir arraydaki öğeleri tersine çevirir.</a:t>
            </a:r>
          </a:p>
          <a:p>
            <a:r>
              <a:rPr lang="tr-TR" dirty="0" smtClean="0"/>
              <a:t>Default olarak, sort() fonksiyonu değerleri stringler olarak sıralar. Bu stringler için iyi işliyor.</a:t>
            </a:r>
          </a:p>
          <a:p>
            <a:r>
              <a:rPr lang="tr-TR" dirty="0" smtClean="0"/>
              <a:t>Bununla birlikte, rakamlar stringler halinde sıralanırsa, "2" değeri "1" ‘den büyük olduğu için "25", "100" değerinden büyük kabul edilecektir.</a:t>
            </a:r>
          </a:p>
          <a:p>
            <a:r>
              <a:rPr lang="tr-TR" dirty="0" smtClean="0"/>
              <a:t>Bu nedenle, sort() metodu sayıları sıralarken yanlış sonuç çıkarır.</a:t>
            </a:r>
          </a:p>
          <a:p>
            <a:r>
              <a:rPr lang="tr-TR" dirty="0" smtClean="0"/>
              <a:t>Arrayleri rastgele sıralayabiliriz</a:t>
            </a:r>
          </a:p>
          <a:p>
            <a:r>
              <a:rPr lang="tr-TR" dirty="0" smtClean="0"/>
              <a:t>Bir arraydaki max veya min değerini bulmak için yerleşik fonksiyonlar yoktur.</a:t>
            </a:r>
          </a:p>
          <a:p>
            <a:r>
              <a:rPr lang="tr-TR" dirty="0" smtClean="0"/>
              <a:t>Bununla birlikte, bir arrayı sıraladıktan sonra, en yüksek ve en düşük değerleri elde etmek için dizini kullanabilirsiniz.</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85728"/>
            <a:ext cx="6643734" cy="690546"/>
          </a:xfrm>
        </p:spPr>
        <p:txBody>
          <a:bodyPr/>
          <a:lstStyle/>
          <a:p>
            <a:r>
              <a:rPr lang="tr-TR" dirty="0" smtClean="0"/>
              <a:t>JavaScript Sorting Arrays</a:t>
            </a:r>
            <a:endParaRPr lang="tr-TR" dirty="0"/>
          </a:p>
        </p:txBody>
      </p:sp>
      <p:sp>
        <p:nvSpPr>
          <p:cNvPr id="3" name="2 İçerik Yer Tutucusu"/>
          <p:cNvSpPr>
            <a:spLocks noGrp="1"/>
          </p:cNvSpPr>
          <p:nvPr>
            <p:ph idx="1"/>
          </p:nvPr>
        </p:nvSpPr>
        <p:spPr>
          <a:xfrm>
            <a:off x="236496" y="1214422"/>
            <a:ext cx="11787270" cy="5357850"/>
          </a:xfrm>
        </p:spPr>
        <p:txBody>
          <a:bodyPr>
            <a:normAutofit/>
          </a:bodyPr>
          <a:lstStyle/>
          <a:p>
            <a:r>
              <a:rPr lang="tr-TR" dirty="0" smtClean="0"/>
              <a:t>Bütün bir arrayı sıralama yalnızca en yüksek (veya en düşük) değeri bulmak istiyorsanız çok verimsiz bir yöntemdir.</a:t>
            </a:r>
          </a:p>
          <a:p>
            <a:r>
              <a:rPr lang="tr-TR" dirty="0" smtClean="0"/>
              <a:t>Bir arraydaki en yüksek sayıyı bulmak için Math.max.apply kullanabilirsiniz</a:t>
            </a:r>
          </a:p>
          <a:p>
            <a:r>
              <a:rPr lang="tr-TR" dirty="0" smtClean="0"/>
              <a:t>Bir arraydaki en düşük sayıyı bulmak için Math.min.apply kullanabilirsiniz</a:t>
            </a:r>
          </a:p>
          <a:p>
            <a:r>
              <a:rPr lang="tr-TR" dirty="0" smtClean="0"/>
              <a:t>JavaScript arrayleri genellikle nesneler içerir</a:t>
            </a:r>
          </a:p>
          <a:p>
            <a:r>
              <a:rPr lang="tr-TR" dirty="0" smtClean="0"/>
              <a:t>Nesneler farklı veri türlerine sahip özelliklere sahip olsa bile, diziyi sıralamak için sort () yöntemi kullanılabilir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85728"/>
            <a:ext cx="5229228" cy="619108"/>
          </a:xfrm>
        </p:spPr>
        <p:txBody>
          <a:bodyPr/>
          <a:lstStyle/>
          <a:p>
            <a:r>
              <a:rPr lang="tr-TR" dirty="0" smtClean="0"/>
              <a:t>JavaScript Booleans</a:t>
            </a:r>
            <a:endParaRPr lang="tr-TR" dirty="0"/>
          </a:p>
        </p:txBody>
      </p:sp>
      <p:sp>
        <p:nvSpPr>
          <p:cNvPr id="3" name="2 İçerik Yer Tutucusu"/>
          <p:cNvSpPr>
            <a:spLocks noGrp="1"/>
          </p:cNvSpPr>
          <p:nvPr>
            <p:ph idx="1"/>
          </p:nvPr>
        </p:nvSpPr>
        <p:spPr>
          <a:xfrm>
            <a:off x="307934" y="1142984"/>
            <a:ext cx="11501518" cy="5429288"/>
          </a:xfrm>
        </p:spPr>
        <p:txBody>
          <a:bodyPr/>
          <a:lstStyle/>
          <a:p>
            <a:r>
              <a:rPr lang="tr-TR" dirty="0" smtClean="0"/>
              <a:t>JavaScript Boolean iki değerden birini temsil eder: true veya false</a:t>
            </a:r>
          </a:p>
          <a:p>
            <a:r>
              <a:rPr lang="tr-TR" dirty="0" smtClean="0"/>
              <a:t>Genellikle, programlamada, yalnızca iki değerden birine sahip olabilecek bir veri türüne ihtiyaç duyarsınız, örneğin:</a:t>
            </a:r>
          </a:p>
          <a:p>
            <a:pPr lvl="1"/>
            <a:r>
              <a:rPr lang="en-US" dirty="0" smtClean="0"/>
              <a:t>YES / NO</a:t>
            </a:r>
          </a:p>
          <a:p>
            <a:pPr lvl="1"/>
            <a:r>
              <a:rPr lang="en-US" dirty="0" smtClean="0"/>
              <a:t>ON / OFF</a:t>
            </a:r>
          </a:p>
          <a:p>
            <a:pPr lvl="1"/>
            <a:r>
              <a:rPr lang="en-US" dirty="0" smtClean="0"/>
              <a:t>TRUE / FALSE</a:t>
            </a:r>
            <a:endParaRPr lang="tr-TR" dirty="0" smtClean="0"/>
          </a:p>
          <a:p>
            <a:r>
              <a:rPr lang="tr-TR" dirty="0" smtClean="0"/>
              <a:t>Bunun için, JavaScript bir Boolean veri türüne sahiptir. Değerleri yalnızca true (doğru) veya false (yanlış) olabilir.</a:t>
            </a:r>
          </a:p>
          <a:p>
            <a:r>
              <a:rPr lang="tr-TR" dirty="0" smtClean="0"/>
              <a:t>Bir ifadenin (veya bir değişkenin) doğru olup olmadığını öğrenmek için Boolean () fonksiyonunu kullanabilirsiniz</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79372" y="285728"/>
            <a:ext cx="11144328" cy="690546"/>
          </a:xfrm>
        </p:spPr>
        <p:txBody>
          <a:bodyPr>
            <a:normAutofit/>
          </a:bodyPr>
          <a:lstStyle/>
          <a:p>
            <a:r>
              <a:rPr lang="tr-TR" sz="2800" dirty="0" smtClean="0"/>
              <a:t>Karşılaştırmalar ve Koşullar (Comparisons and Conditions)</a:t>
            </a:r>
            <a:endParaRPr lang="tr-TR" sz="2800" dirty="0"/>
          </a:p>
        </p:txBody>
      </p:sp>
      <p:graphicFrame>
        <p:nvGraphicFramePr>
          <p:cNvPr id="4" name="3 İçerik Yer Tutucusu"/>
          <p:cNvGraphicFramePr>
            <a:graphicFrameLocks noGrp="1"/>
          </p:cNvGraphicFramePr>
          <p:nvPr>
            <p:ph idx="1"/>
          </p:nvPr>
        </p:nvGraphicFramePr>
        <p:xfrm>
          <a:off x="522288" y="1428750"/>
          <a:ext cx="11072811" cy="2357440"/>
        </p:xfrm>
        <a:graphic>
          <a:graphicData uri="http://schemas.openxmlformats.org/drawingml/2006/table">
            <a:tbl>
              <a:tblPr firstRow="1" bandRow="1">
                <a:tableStyleId>{68D230F3-CF80-4859-8CE7-A43EE81993B5}</a:tableStyleId>
              </a:tblPr>
              <a:tblGrid>
                <a:gridCol w="3690937">
                  <a:extLst>
                    <a:ext uri="{9D8B030D-6E8A-4147-A177-3AD203B41FA5}">
                      <a16:colId xmlns="" xmlns:a16="http://schemas.microsoft.com/office/drawing/2014/main" val="20000"/>
                    </a:ext>
                  </a:extLst>
                </a:gridCol>
                <a:gridCol w="3690937">
                  <a:extLst>
                    <a:ext uri="{9D8B030D-6E8A-4147-A177-3AD203B41FA5}">
                      <a16:colId xmlns="" xmlns:a16="http://schemas.microsoft.com/office/drawing/2014/main" val="20001"/>
                    </a:ext>
                  </a:extLst>
                </a:gridCol>
                <a:gridCol w="3690937">
                  <a:extLst>
                    <a:ext uri="{9D8B030D-6E8A-4147-A177-3AD203B41FA5}">
                      <a16:colId xmlns="" xmlns:a16="http://schemas.microsoft.com/office/drawing/2014/main" val="20002"/>
                    </a:ext>
                  </a:extLst>
                </a:gridCol>
              </a:tblGrid>
              <a:tr h="589360">
                <a:tc>
                  <a:txBody>
                    <a:bodyPr/>
                    <a:lstStyle/>
                    <a:p>
                      <a:r>
                        <a:rPr lang="tr-TR" b="0" dirty="0"/>
                        <a:t>Operator</a:t>
                      </a:r>
                    </a:p>
                  </a:txBody>
                  <a:tcPr anchor="ctr"/>
                </a:tc>
                <a:tc>
                  <a:txBody>
                    <a:bodyPr/>
                    <a:lstStyle/>
                    <a:p>
                      <a:r>
                        <a:rPr lang="tr-TR" b="0" dirty="0"/>
                        <a:t>Description</a:t>
                      </a:r>
                    </a:p>
                  </a:txBody>
                  <a:tcPr anchor="ctr"/>
                </a:tc>
                <a:tc>
                  <a:txBody>
                    <a:bodyPr/>
                    <a:lstStyle/>
                    <a:p>
                      <a:r>
                        <a:rPr lang="tr-TR" b="0" dirty="0"/>
                        <a:t>Example</a:t>
                      </a:r>
                    </a:p>
                  </a:txBody>
                  <a:tcPr anchor="ctr"/>
                </a:tc>
                <a:extLst>
                  <a:ext uri="{0D108BD9-81ED-4DB2-BD59-A6C34878D82A}">
                    <a16:rowId xmlns="" xmlns:a16="http://schemas.microsoft.com/office/drawing/2014/main" val="10000"/>
                  </a:ext>
                </a:extLst>
              </a:tr>
              <a:tr h="589360">
                <a:tc>
                  <a:txBody>
                    <a:bodyPr/>
                    <a:lstStyle/>
                    <a:p>
                      <a:r>
                        <a:rPr lang="tr-TR" dirty="0"/>
                        <a:t>==</a:t>
                      </a:r>
                    </a:p>
                  </a:txBody>
                  <a:tcPr anchor="ctr"/>
                </a:tc>
                <a:tc>
                  <a:txBody>
                    <a:bodyPr/>
                    <a:lstStyle/>
                    <a:p>
                      <a:r>
                        <a:rPr lang="tr-TR" dirty="0"/>
                        <a:t>equal to</a:t>
                      </a:r>
                    </a:p>
                  </a:txBody>
                  <a:tcPr anchor="ctr"/>
                </a:tc>
                <a:tc>
                  <a:txBody>
                    <a:bodyPr/>
                    <a:lstStyle/>
                    <a:p>
                      <a:r>
                        <a:rPr lang="tr-TR" dirty="0"/>
                        <a:t>if (day == "Monday")</a:t>
                      </a:r>
                    </a:p>
                  </a:txBody>
                  <a:tcPr anchor="ctr"/>
                </a:tc>
                <a:extLst>
                  <a:ext uri="{0D108BD9-81ED-4DB2-BD59-A6C34878D82A}">
                    <a16:rowId xmlns="" xmlns:a16="http://schemas.microsoft.com/office/drawing/2014/main" val="10001"/>
                  </a:ext>
                </a:extLst>
              </a:tr>
              <a:tr h="589360">
                <a:tc>
                  <a:txBody>
                    <a:bodyPr/>
                    <a:lstStyle/>
                    <a:p>
                      <a:r>
                        <a:rPr lang="tr-TR" dirty="0"/>
                        <a:t>&gt;</a:t>
                      </a:r>
                    </a:p>
                  </a:txBody>
                  <a:tcPr anchor="ctr"/>
                </a:tc>
                <a:tc>
                  <a:txBody>
                    <a:bodyPr/>
                    <a:lstStyle/>
                    <a:p>
                      <a:r>
                        <a:rPr lang="tr-TR" dirty="0"/>
                        <a:t>greater than</a:t>
                      </a:r>
                    </a:p>
                  </a:txBody>
                  <a:tcPr anchor="ctr"/>
                </a:tc>
                <a:tc>
                  <a:txBody>
                    <a:bodyPr/>
                    <a:lstStyle/>
                    <a:p>
                      <a:r>
                        <a:rPr lang="tr-TR" dirty="0"/>
                        <a:t>if (salary &gt; 9000)</a:t>
                      </a:r>
                    </a:p>
                  </a:txBody>
                  <a:tcPr anchor="ctr"/>
                </a:tc>
                <a:extLst>
                  <a:ext uri="{0D108BD9-81ED-4DB2-BD59-A6C34878D82A}">
                    <a16:rowId xmlns="" xmlns:a16="http://schemas.microsoft.com/office/drawing/2014/main" val="10002"/>
                  </a:ext>
                </a:extLst>
              </a:tr>
              <a:tr h="589360">
                <a:tc>
                  <a:txBody>
                    <a:bodyPr/>
                    <a:lstStyle/>
                    <a:p>
                      <a:r>
                        <a:rPr lang="tr-TR" dirty="0"/>
                        <a:t>&lt;</a:t>
                      </a:r>
                    </a:p>
                  </a:txBody>
                  <a:tcPr anchor="ctr"/>
                </a:tc>
                <a:tc>
                  <a:txBody>
                    <a:bodyPr/>
                    <a:lstStyle/>
                    <a:p>
                      <a:r>
                        <a:rPr lang="tr-TR" dirty="0"/>
                        <a:t>less than</a:t>
                      </a:r>
                    </a:p>
                  </a:txBody>
                  <a:tcPr anchor="ctr"/>
                </a:tc>
                <a:tc>
                  <a:txBody>
                    <a:bodyPr/>
                    <a:lstStyle/>
                    <a:p>
                      <a:r>
                        <a:rPr lang="tr-TR" dirty="0"/>
                        <a:t>if (age &lt; 18)</a:t>
                      </a:r>
                    </a:p>
                  </a:txBody>
                  <a:tcPr anchor="ctr"/>
                </a:tc>
                <a:extLst>
                  <a:ext uri="{0D108BD9-81ED-4DB2-BD59-A6C34878D82A}">
                    <a16:rowId xmlns="" xmlns:a16="http://schemas.microsoft.com/office/drawing/2014/main" val="10003"/>
                  </a:ext>
                </a:extLst>
              </a:tr>
            </a:tbl>
          </a:graphicData>
        </a:graphic>
      </p:graphicFrame>
      <p:sp>
        <p:nvSpPr>
          <p:cNvPr id="5" name="4 Metin kutusu"/>
          <p:cNvSpPr txBox="1"/>
          <p:nvPr/>
        </p:nvSpPr>
        <p:spPr>
          <a:xfrm>
            <a:off x="450810" y="4214818"/>
            <a:ext cx="11144328" cy="830997"/>
          </a:xfrm>
          <a:prstGeom prst="rect">
            <a:avLst/>
          </a:prstGeom>
          <a:noFill/>
        </p:spPr>
        <p:txBody>
          <a:bodyPr wrap="square" rtlCol="0">
            <a:spAutoFit/>
          </a:bodyPr>
          <a:lstStyle/>
          <a:p>
            <a:r>
              <a:rPr lang="tr-TR" sz="2400" dirty="0" smtClean="0"/>
              <a:t>Bir ifadenin Boolean değeri, tüm JavaScript karşılaştırmaları ve koşullarının temelini oluşturur.</a:t>
            </a:r>
            <a:endParaRPr lang="tr-TR" sz="2400" dirty="0"/>
          </a:p>
        </p:txBody>
      </p:sp>
      <p:sp>
        <p:nvSpPr>
          <p:cNvPr id="6" name="5 Metin kutusu"/>
          <p:cNvSpPr txBox="1"/>
          <p:nvPr/>
        </p:nvSpPr>
        <p:spPr>
          <a:xfrm>
            <a:off x="450810" y="5143512"/>
            <a:ext cx="6540573" cy="461665"/>
          </a:xfrm>
          <a:prstGeom prst="rect">
            <a:avLst/>
          </a:prstGeom>
          <a:noFill/>
        </p:spPr>
        <p:txBody>
          <a:bodyPr wrap="none" rtlCol="0">
            <a:spAutoFit/>
          </a:bodyPr>
          <a:lstStyle/>
          <a:p>
            <a:r>
              <a:rPr lang="tr-TR" sz="2400" dirty="0" smtClean="0"/>
              <a:t>Pozitif ve negatif sıfırın Boolean değeri false</a:t>
            </a:r>
            <a:endParaRPr lang="tr-TR" sz="2400" dirty="0"/>
          </a:p>
        </p:txBody>
      </p:sp>
      <p:sp>
        <p:nvSpPr>
          <p:cNvPr id="7" name="6 Metin kutusu"/>
          <p:cNvSpPr txBox="1"/>
          <p:nvPr/>
        </p:nvSpPr>
        <p:spPr>
          <a:xfrm>
            <a:off x="450810" y="5643578"/>
            <a:ext cx="4863832" cy="461665"/>
          </a:xfrm>
          <a:prstGeom prst="rect">
            <a:avLst/>
          </a:prstGeom>
          <a:noFill/>
        </p:spPr>
        <p:txBody>
          <a:bodyPr wrap="none" rtlCol="0">
            <a:spAutoFit/>
          </a:bodyPr>
          <a:lstStyle/>
          <a:p>
            <a:r>
              <a:rPr lang="tr-TR" sz="2400" dirty="0" smtClean="0"/>
              <a:t>Boş stringin Boolean değeri false</a:t>
            </a:r>
            <a:endParaRPr lang="tr-TR" sz="2400" dirty="0"/>
          </a:p>
        </p:txBody>
      </p:sp>
      <p:sp>
        <p:nvSpPr>
          <p:cNvPr id="8" name="7 Metin kutusu"/>
          <p:cNvSpPr txBox="1"/>
          <p:nvPr/>
        </p:nvSpPr>
        <p:spPr>
          <a:xfrm>
            <a:off x="450810" y="6215082"/>
            <a:ext cx="4958409" cy="461665"/>
          </a:xfrm>
          <a:prstGeom prst="rect">
            <a:avLst/>
          </a:prstGeom>
          <a:noFill/>
        </p:spPr>
        <p:txBody>
          <a:bodyPr wrap="none" rtlCol="0">
            <a:spAutoFit/>
          </a:bodyPr>
          <a:lstStyle/>
          <a:p>
            <a:r>
              <a:rPr lang="tr-TR" sz="2400" dirty="0" smtClean="0"/>
              <a:t>Undefined'in Boolean değeri false</a:t>
            </a:r>
            <a:endParaRPr lang="tr-TR" sz="2400" dirty="0"/>
          </a:p>
        </p:txBody>
      </p:sp>
      <p:sp>
        <p:nvSpPr>
          <p:cNvPr id="9" name="8 Metin kutusu"/>
          <p:cNvSpPr txBox="1"/>
          <p:nvPr/>
        </p:nvSpPr>
        <p:spPr>
          <a:xfrm>
            <a:off x="7308858" y="5000636"/>
            <a:ext cx="3757760" cy="461665"/>
          </a:xfrm>
          <a:prstGeom prst="rect">
            <a:avLst/>
          </a:prstGeom>
          <a:noFill/>
        </p:spPr>
        <p:txBody>
          <a:bodyPr wrap="none" rtlCol="0">
            <a:spAutoFit/>
          </a:bodyPr>
          <a:lstStyle/>
          <a:p>
            <a:r>
              <a:rPr lang="tr-TR" sz="2400" dirty="0" smtClean="0"/>
              <a:t>Null Boolean değeri false</a:t>
            </a:r>
            <a:endParaRPr lang="tr-TR" sz="2400" dirty="0"/>
          </a:p>
        </p:txBody>
      </p:sp>
      <p:sp>
        <p:nvSpPr>
          <p:cNvPr id="10" name="9 Metin kutusu"/>
          <p:cNvSpPr txBox="1"/>
          <p:nvPr/>
        </p:nvSpPr>
        <p:spPr>
          <a:xfrm>
            <a:off x="7380296" y="5643578"/>
            <a:ext cx="3873176" cy="400110"/>
          </a:xfrm>
          <a:prstGeom prst="rect">
            <a:avLst/>
          </a:prstGeom>
          <a:noFill/>
        </p:spPr>
        <p:txBody>
          <a:bodyPr wrap="none" rtlCol="0">
            <a:spAutoFit/>
          </a:bodyPr>
          <a:lstStyle/>
          <a:p>
            <a:r>
              <a:rPr lang="tr-TR" sz="2000" dirty="0" smtClean="0"/>
              <a:t>False'nun Boolean değeri  false</a:t>
            </a:r>
            <a:endParaRPr lang="tr-TR" sz="2000" dirty="0"/>
          </a:p>
        </p:txBody>
      </p:sp>
      <p:sp>
        <p:nvSpPr>
          <p:cNvPr id="11" name="10 Metin kutusu"/>
          <p:cNvSpPr txBox="1"/>
          <p:nvPr/>
        </p:nvSpPr>
        <p:spPr>
          <a:xfrm>
            <a:off x="7380296" y="6215082"/>
            <a:ext cx="3643946" cy="400110"/>
          </a:xfrm>
          <a:prstGeom prst="rect">
            <a:avLst/>
          </a:prstGeom>
          <a:noFill/>
        </p:spPr>
        <p:txBody>
          <a:bodyPr wrap="none" rtlCol="0">
            <a:spAutoFit/>
          </a:bodyPr>
          <a:lstStyle/>
          <a:p>
            <a:r>
              <a:rPr lang="tr-TR" sz="2000" dirty="0" smtClean="0"/>
              <a:t>NaN'nin Boolean değeri false</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79372" y="285728"/>
            <a:ext cx="4143404" cy="500066"/>
          </a:xfrm>
        </p:spPr>
        <p:txBody>
          <a:bodyPr>
            <a:normAutofit/>
          </a:bodyPr>
          <a:lstStyle/>
          <a:p>
            <a:r>
              <a:rPr lang="tr-TR" sz="2800" dirty="0" smtClean="0"/>
              <a:t>JavaScript Booleans</a:t>
            </a:r>
            <a:endParaRPr lang="tr-TR" sz="2800" dirty="0"/>
          </a:p>
        </p:txBody>
      </p:sp>
      <p:sp>
        <p:nvSpPr>
          <p:cNvPr id="12" name="11 İçerik Yer Tutucusu"/>
          <p:cNvSpPr>
            <a:spLocks noGrp="1"/>
          </p:cNvSpPr>
          <p:nvPr>
            <p:ph idx="1"/>
          </p:nvPr>
        </p:nvSpPr>
        <p:spPr>
          <a:xfrm>
            <a:off x="450810" y="1071546"/>
            <a:ext cx="11358642" cy="5429288"/>
          </a:xfrm>
        </p:spPr>
        <p:txBody>
          <a:bodyPr>
            <a:normAutofit/>
          </a:bodyPr>
          <a:lstStyle/>
          <a:p>
            <a:r>
              <a:rPr lang="tr-TR" sz="2000" dirty="0" smtClean="0"/>
              <a:t>Normalde JavaScript boolean'ları, sabitlerden yaratılan ilk değerlerdir</a:t>
            </a:r>
            <a:br>
              <a:rPr lang="tr-TR" sz="2000" dirty="0" smtClean="0"/>
            </a:br>
            <a:r>
              <a:rPr lang="tr-TR" sz="2000" dirty="0" smtClean="0"/>
              <a:t/>
            </a:r>
            <a:br>
              <a:rPr lang="tr-TR" sz="2000" dirty="0" smtClean="0"/>
            </a:br>
            <a:r>
              <a:rPr lang="tr-TR" sz="2000" dirty="0" smtClean="0"/>
              <a:t>var x = false;</a:t>
            </a:r>
            <a:br>
              <a:rPr lang="tr-TR" sz="2000" dirty="0" smtClean="0"/>
            </a:br>
            <a:r>
              <a:rPr lang="tr-TR" sz="2000" dirty="0" smtClean="0"/>
              <a:t/>
            </a:r>
            <a:br>
              <a:rPr lang="tr-TR" sz="2000" dirty="0" smtClean="0"/>
            </a:br>
            <a:r>
              <a:rPr lang="tr-TR" sz="2000" dirty="0" smtClean="0"/>
              <a:t>Ancak boolean'lar, new anahtar kelimesiyle nesneler olarak da tanımlanabilir:</a:t>
            </a:r>
            <a:br>
              <a:rPr lang="tr-TR" sz="2000" dirty="0" smtClean="0"/>
            </a:br>
            <a:r>
              <a:rPr lang="tr-TR" sz="2000" dirty="0" smtClean="0"/>
              <a:t/>
            </a:r>
            <a:br>
              <a:rPr lang="tr-TR" sz="2000" dirty="0" smtClean="0"/>
            </a:br>
            <a:r>
              <a:rPr lang="tr-TR" sz="2000" dirty="0" smtClean="0"/>
              <a:t>var y = new Boolean (false);</a:t>
            </a:r>
          </a:p>
          <a:p>
            <a:r>
              <a:rPr lang="tr-TR" sz="2000" dirty="0" smtClean="0"/>
              <a:t>Boolean nesneleri oluşturmayın. Uygulama hızını yavaşlatır.</a:t>
            </a:r>
            <a:br>
              <a:rPr lang="tr-TR" sz="2000" dirty="0" smtClean="0"/>
            </a:br>
            <a:r>
              <a:rPr lang="tr-TR" sz="2000" dirty="0" smtClean="0"/>
              <a:t>new anahtar kelime kodu zorlaştırıyor. Bu, beklenmedik sonuçlar doğurabilir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0444202" cy="619108"/>
          </a:xfrm>
        </p:spPr>
        <p:txBody>
          <a:bodyPr>
            <a:normAutofit/>
          </a:bodyPr>
          <a:lstStyle/>
          <a:p>
            <a:r>
              <a:rPr lang="en-US" sz="3600" dirty="0" smtClean="0"/>
              <a:t>JavaScript Comparison and Logical Operators</a:t>
            </a:r>
            <a:endParaRPr lang="tr-TR" sz="3600" dirty="0"/>
          </a:p>
        </p:txBody>
      </p:sp>
      <p:sp>
        <p:nvSpPr>
          <p:cNvPr id="3" name="2 İçerik Yer Tutucusu"/>
          <p:cNvSpPr>
            <a:spLocks noGrp="1"/>
          </p:cNvSpPr>
          <p:nvPr>
            <p:ph idx="1"/>
          </p:nvPr>
        </p:nvSpPr>
        <p:spPr>
          <a:xfrm>
            <a:off x="236496" y="1214422"/>
            <a:ext cx="11644394" cy="5429288"/>
          </a:xfrm>
        </p:spPr>
        <p:txBody>
          <a:bodyPr/>
          <a:lstStyle/>
          <a:p>
            <a:r>
              <a:rPr lang="tr-TR" dirty="0" smtClean="0"/>
              <a:t>Karşılaştırma ve Mantıksal operatörler, doğruyu veya yanlışı test etmek için kullanılır</a:t>
            </a:r>
          </a:p>
          <a:p>
            <a:r>
              <a:rPr lang="tr-TR" dirty="0" smtClean="0"/>
              <a:t>Karşılaştırma operatörleri, değişkenler veya değerler arasındaki eşitliği veya farkı saptamak için mantıksal tablolarda kullanılır.</a:t>
            </a:r>
          </a:p>
          <a:p>
            <a:r>
              <a:rPr lang="tr-TR" dirty="0" smtClean="0"/>
              <a:t>x = 7 olduğu göz önüne alındığında, karşılaştırma operatörleri açıklayan örnekler yapalım. </a:t>
            </a:r>
          </a:p>
          <a:p>
            <a:r>
              <a:rPr lang="tr-TR" dirty="0" smtClean="0"/>
              <a:t>Eşittir: ==  eşit , değil: != , tür ve değer eşit değil: !== , daha büyük: &gt; , daha küçük: &lt; , büyük eşit &gt;= , küçük eşit &lt;= )</a:t>
            </a:r>
          </a:p>
          <a:p>
            <a:r>
              <a:rPr lang="tr-TR" dirty="0" smtClean="0"/>
              <a:t>Karşılaştırma operatörleri değerleri karşılaştırmak ve sonuçlara bağlı olarak harekete geçmek için koşullu ifadelerde kullanılabilir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85728"/>
            <a:ext cx="6500858" cy="714380"/>
          </a:xfrm>
        </p:spPr>
        <p:txBody>
          <a:bodyPr>
            <a:normAutofit/>
          </a:bodyPr>
          <a:lstStyle/>
          <a:p>
            <a:r>
              <a:rPr lang="tr-TR" dirty="0" smtClean="0"/>
              <a:t>JavaScript Syntax Rules</a:t>
            </a:r>
            <a:endParaRPr lang="tr-TR" dirty="0"/>
          </a:p>
        </p:txBody>
      </p:sp>
      <p:sp>
        <p:nvSpPr>
          <p:cNvPr id="3" name="2 İçerik Yer Tutucusu"/>
          <p:cNvSpPr>
            <a:spLocks noGrp="1"/>
          </p:cNvSpPr>
          <p:nvPr>
            <p:ph idx="1"/>
          </p:nvPr>
        </p:nvSpPr>
        <p:spPr>
          <a:xfrm>
            <a:off x="379372" y="1142984"/>
            <a:ext cx="11358642" cy="5500726"/>
          </a:xfrm>
        </p:spPr>
        <p:txBody>
          <a:bodyPr>
            <a:normAutofit/>
          </a:bodyPr>
          <a:lstStyle/>
          <a:p>
            <a:pPr>
              <a:lnSpc>
                <a:spcPct val="110000"/>
              </a:lnSpc>
            </a:pPr>
            <a:r>
              <a:rPr lang="tr-TR" dirty="0" smtClean="0"/>
              <a:t>JavaScript sözdizimi kurallar dizisi, JavaScript programlarının nasıl inşa edileceği ile ilgilidir.</a:t>
            </a:r>
          </a:p>
          <a:p>
            <a:pPr>
              <a:lnSpc>
                <a:spcPct val="110000"/>
              </a:lnSpc>
            </a:pPr>
            <a:r>
              <a:rPr lang="tr-TR" dirty="0" smtClean="0"/>
              <a:t>Bir bilgisayar programı, bilgisayar tarafından "yürütülmesi" gereken "talimatlar" listesidir.</a:t>
            </a:r>
          </a:p>
          <a:p>
            <a:pPr>
              <a:lnSpc>
                <a:spcPct val="110000"/>
              </a:lnSpc>
            </a:pPr>
            <a:r>
              <a:rPr lang="tr-TR" dirty="0" smtClean="0"/>
              <a:t>Bir programlama dilinde, bu program talimatlarına deyimler denir.</a:t>
            </a:r>
          </a:p>
          <a:p>
            <a:pPr>
              <a:lnSpc>
                <a:spcPct val="110000"/>
              </a:lnSpc>
            </a:pPr>
            <a:r>
              <a:rPr lang="tr-TR" dirty="0" smtClean="0"/>
              <a:t>JavaScript ifadeleri noktalı virgüllerle ayrılır</a:t>
            </a:r>
          </a:p>
          <a:p>
            <a:pPr>
              <a:lnSpc>
                <a:spcPct val="110000"/>
              </a:lnSpc>
            </a:pPr>
            <a:r>
              <a:rPr lang="tr-TR" dirty="0" smtClean="0"/>
              <a:t>HTML'de JavaScript programları web tarayıcısı tarafından yürütülür.</a:t>
            </a:r>
          </a:p>
          <a:p>
            <a:pPr>
              <a:lnSpc>
                <a:spcPct val="110000"/>
              </a:lnSpc>
            </a:pPr>
            <a:r>
              <a:rPr lang="tr-TR" dirty="0" smtClean="0"/>
              <a:t>JavaScript ifadeleri Değerler, Operatörler, İfadeler, Anahtar Kelimeler ve Yorumlardan oluşur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10444202" cy="619108"/>
          </a:xfrm>
        </p:spPr>
        <p:txBody>
          <a:bodyPr>
            <a:normAutofit/>
          </a:bodyPr>
          <a:lstStyle/>
          <a:p>
            <a:r>
              <a:rPr lang="en-US" sz="3600" dirty="0" smtClean="0"/>
              <a:t>Logical Operators</a:t>
            </a:r>
            <a:endParaRPr lang="tr-TR" sz="3600" dirty="0"/>
          </a:p>
        </p:txBody>
      </p:sp>
      <p:sp>
        <p:nvSpPr>
          <p:cNvPr id="3" name="2 İçerik Yer Tutucusu"/>
          <p:cNvSpPr>
            <a:spLocks noGrp="1"/>
          </p:cNvSpPr>
          <p:nvPr>
            <p:ph idx="1"/>
          </p:nvPr>
        </p:nvSpPr>
        <p:spPr>
          <a:xfrm>
            <a:off x="236496" y="1071546"/>
            <a:ext cx="11715832" cy="5572164"/>
          </a:xfrm>
        </p:spPr>
        <p:txBody>
          <a:bodyPr>
            <a:normAutofit fontScale="92500" lnSpcReduction="10000"/>
          </a:bodyPr>
          <a:lstStyle/>
          <a:p>
            <a:r>
              <a:rPr lang="tr-TR" dirty="0" smtClean="0"/>
              <a:t>Mantıksal operatörler, değişkenler veya değerler arasındaki mantığı belirlemek için kullanılır</a:t>
            </a:r>
          </a:p>
          <a:p>
            <a:r>
              <a:rPr lang="tr-TR" dirty="0" smtClean="0"/>
              <a:t>ve : &amp;&amp; , veya : || , değil : ! İfadeleri mantıksal operatörlerdir</a:t>
            </a:r>
          </a:p>
          <a:p>
            <a:r>
              <a:rPr lang="tr-TR" dirty="0" smtClean="0"/>
              <a:t>Koşul operatörü</a:t>
            </a:r>
          </a:p>
          <a:p>
            <a:r>
              <a:rPr lang="tr-TR" i="1" dirty="0" smtClean="0"/>
              <a:t>variable_name </a:t>
            </a:r>
            <a:r>
              <a:rPr lang="tr-TR" dirty="0" smtClean="0"/>
              <a:t>= (</a:t>
            </a:r>
            <a:r>
              <a:rPr lang="tr-TR" i="1" dirty="0" smtClean="0"/>
              <a:t>condition</a:t>
            </a:r>
            <a:r>
              <a:rPr lang="tr-TR" dirty="0" smtClean="0"/>
              <a:t>) ?</a:t>
            </a:r>
            <a:r>
              <a:rPr lang="tr-TR" i="1" dirty="0" smtClean="0"/>
              <a:t> value1 </a:t>
            </a:r>
            <a:r>
              <a:rPr lang="tr-TR" dirty="0" smtClean="0"/>
              <a:t>: </a:t>
            </a:r>
            <a:r>
              <a:rPr lang="tr-TR" i="1" dirty="0" smtClean="0"/>
              <a:t>value2</a:t>
            </a:r>
            <a:r>
              <a:rPr lang="tr-TR" dirty="0" smtClean="0"/>
              <a:t> ;</a:t>
            </a:r>
          </a:p>
          <a:p>
            <a:r>
              <a:rPr lang="tr-TR" dirty="0" smtClean="0"/>
              <a:t>Farklı türdeki verilerin karşılaştırılması beklenmedik sonuçlar verebilir.</a:t>
            </a:r>
          </a:p>
          <a:p>
            <a:pPr>
              <a:lnSpc>
                <a:spcPct val="110000"/>
              </a:lnSpc>
            </a:pPr>
            <a:r>
              <a:rPr lang="tr-TR" dirty="0" smtClean="0"/>
              <a:t>Bir stringi bir sayı ile karşılaştırırken, JavaScript, stringi bir sayıya çevirir. Boş bir stringi 0'a dönüştürülür. Sayısal olmayan bir string, her zaman yanlış olan NaN'ye dönüşür.</a:t>
            </a:r>
          </a:p>
          <a:p>
            <a:pPr>
              <a:lnSpc>
                <a:spcPct val="110000"/>
              </a:lnSpc>
            </a:pPr>
            <a:r>
              <a:rPr lang="tr-TR" dirty="0" smtClean="0"/>
              <a:t>İki stringi karşılaştırırken, "alfabetik olarak" 1, 2'den küçük olduğundan "2", "12" değerinden büyük olacaktır</a:t>
            </a:r>
          </a:p>
          <a:p>
            <a:pPr>
              <a:lnSpc>
                <a:spcPct val="110000"/>
              </a:lnSpc>
            </a:pPr>
            <a:r>
              <a:rPr lang="tr-TR" dirty="0" smtClean="0"/>
              <a:t>Doğru sonucu elde etmek için, değişkenler karşılaştırmadan önce uygun türe dönüştürülmelidir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07934" y="214290"/>
            <a:ext cx="9601200" cy="690546"/>
          </a:xfrm>
        </p:spPr>
        <p:txBody>
          <a:bodyPr/>
          <a:lstStyle/>
          <a:p>
            <a:r>
              <a:rPr lang="tr-TR" dirty="0" smtClean="0"/>
              <a:t>JavaScript If...Else Statements</a:t>
            </a:r>
            <a:endParaRPr lang="tr-TR" dirty="0"/>
          </a:p>
        </p:txBody>
      </p:sp>
      <p:sp>
        <p:nvSpPr>
          <p:cNvPr id="3" name="2 İçerik Yer Tutucusu"/>
          <p:cNvSpPr>
            <a:spLocks noGrp="1"/>
          </p:cNvSpPr>
          <p:nvPr>
            <p:ph idx="1"/>
          </p:nvPr>
        </p:nvSpPr>
        <p:spPr>
          <a:xfrm>
            <a:off x="379372" y="1142984"/>
            <a:ext cx="11501518" cy="5357850"/>
          </a:xfrm>
        </p:spPr>
        <p:txBody>
          <a:bodyPr>
            <a:normAutofit lnSpcReduction="10000"/>
          </a:bodyPr>
          <a:lstStyle/>
          <a:p>
            <a:pPr>
              <a:lnSpc>
                <a:spcPct val="100000"/>
              </a:lnSpc>
            </a:pPr>
            <a:r>
              <a:rPr lang="tr-TR" dirty="0" smtClean="0"/>
              <a:t>Kod yazarken genellikle farklı kararlar için farklı eylemler gerçekleştirmek isteriz. Bunu yapmak için kodumuzda koşullu ifadeler kullanabiliriz.</a:t>
            </a:r>
          </a:p>
          <a:p>
            <a:pPr>
              <a:lnSpc>
                <a:spcPct val="100000"/>
              </a:lnSpc>
            </a:pPr>
            <a:r>
              <a:rPr lang="tr-TR" dirty="0" smtClean="0"/>
              <a:t>JavaScript'te şu koşullu ifadeler bulunmaktadır:</a:t>
            </a:r>
          </a:p>
          <a:p>
            <a:pPr lvl="1">
              <a:lnSpc>
                <a:spcPct val="100000"/>
              </a:lnSpc>
            </a:pPr>
            <a:r>
              <a:rPr lang="tr-TR" dirty="0" smtClean="0"/>
              <a:t>Belirtilen bir koşul doğruysa, yürütülecek bir kod bloğu belirlemek için “if” kullanın</a:t>
            </a:r>
          </a:p>
          <a:p>
            <a:pPr lvl="1">
              <a:lnSpc>
                <a:spcPct val="100000"/>
              </a:lnSpc>
            </a:pPr>
            <a:r>
              <a:rPr lang="tr-TR" dirty="0" smtClean="0"/>
              <a:t>Aynı koşul yanlışsa, çalıştırılacak bir kod bloğu belirtmek için “else” kullanın</a:t>
            </a:r>
          </a:p>
          <a:p>
            <a:pPr lvl="1">
              <a:lnSpc>
                <a:spcPct val="100000"/>
              </a:lnSpc>
            </a:pPr>
            <a:r>
              <a:rPr lang="tr-TR" dirty="0" smtClean="0"/>
              <a:t>ilk iki koşul yanlışsa yeni bir koşul belirtmek için “else if” öğesini kullanın</a:t>
            </a:r>
          </a:p>
          <a:p>
            <a:pPr lvl="1">
              <a:lnSpc>
                <a:spcPct val="100000"/>
              </a:lnSpc>
            </a:pPr>
            <a:r>
              <a:rPr lang="tr-TR" dirty="0" smtClean="0"/>
              <a:t>Yürütülecek birçok alternatif kod bloğu belirtmek için “switch” kullanın</a:t>
            </a:r>
          </a:p>
          <a:p>
            <a:pPr>
              <a:lnSpc>
                <a:spcPct val="100000"/>
              </a:lnSpc>
            </a:pPr>
            <a:r>
              <a:rPr lang="en-US" sz="2000" dirty="0" smtClean="0"/>
              <a:t>if (</a:t>
            </a:r>
            <a:r>
              <a:rPr lang="en-US" sz="2000" i="1" dirty="0" smtClean="0"/>
              <a:t>condition</a:t>
            </a:r>
            <a:r>
              <a:rPr lang="en-US" sz="2000" dirty="0" smtClean="0"/>
              <a:t>) {</a:t>
            </a:r>
            <a:br>
              <a:rPr lang="en-US" sz="2000" dirty="0" smtClean="0"/>
            </a:br>
            <a:r>
              <a:rPr lang="en-US" sz="2000" i="1" dirty="0" smtClean="0"/>
              <a:t>    block of code to be executed if the condition is true</a:t>
            </a:r>
            <a:br>
              <a:rPr lang="en-US" sz="2000" i="1" dirty="0" smtClean="0"/>
            </a:br>
            <a:r>
              <a:rPr lang="en-US" sz="2000" dirty="0" smtClean="0"/>
              <a:t>} else { </a:t>
            </a:r>
            <a:br>
              <a:rPr lang="en-US" sz="2000" dirty="0" smtClean="0"/>
            </a:br>
            <a:r>
              <a:rPr lang="en-US" sz="2000" i="1" dirty="0" smtClean="0"/>
              <a:t>    block of code to be executed if the condition is false</a:t>
            </a:r>
            <a:br>
              <a:rPr lang="en-US" sz="2000" i="1" dirty="0" smtClean="0"/>
            </a:br>
            <a:r>
              <a:rPr lang="en-US" sz="2000" dirty="0" smtClean="0"/>
              <a:t>}</a:t>
            </a:r>
            <a:endParaRPr lang="tr-TR" sz="2000" dirty="0" smtClean="0"/>
          </a:p>
          <a:p>
            <a:pPr>
              <a:lnSpc>
                <a:spcPct val="100000"/>
              </a:lnSpc>
            </a:pPr>
            <a:r>
              <a:rPr lang="tr-TR" sz="2000" dirty="0" smtClean="0"/>
              <a:t>küçük harflerle yazmayı unutmayın. Büyük harfler (If veya IF) bir JavaScript hatası üretecektir.</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142852"/>
            <a:ext cx="9601200" cy="619108"/>
          </a:xfrm>
        </p:spPr>
        <p:txBody>
          <a:bodyPr/>
          <a:lstStyle/>
          <a:p>
            <a:r>
              <a:rPr lang="tr-TR" dirty="0" smtClean="0"/>
              <a:t>JavaScript Switch Statement</a:t>
            </a:r>
            <a:endParaRPr lang="tr-TR" dirty="0"/>
          </a:p>
        </p:txBody>
      </p:sp>
      <p:sp>
        <p:nvSpPr>
          <p:cNvPr id="4" name="3 İçerik Yer Tutucusu"/>
          <p:cNvSpPr>
            <a:spLocks noGrp="1"/>
          </p:cNvSpPr>
          <p:nvPr>
            <p:ph sz="half" idx="1"/>
          </p:nvPr>
        </p:nvSpPr>
        <p:spPr>
          <a:xfrm>
            <a:off x="307935" y="1000108"/>
            <a:ext cx="3357586" cy="5572164"/>
          </a:xfrm>
        </p:spPr>
        <p:txBody>
          <a:bodyPr/>
          <a:lstStyle/>
          <a:p>
            <a:r>
              <a:rPr lang="en-US" dirty="0" smtClean="0"/>
              <a:t>switch(</a:t>
            </a:r>
            <a:r>
              <a:rPr lang="en-US" i="1" dirty="0" smtClean="0"/>
              <a:t>expression</a:t>
            </a:r>
            <a:r>
              <a:rPr lang="en-US" dirty="0" smtClean="0"/>
              <a:t>) {</a:t>
            </a:r>
            <a:br>
              <a:rPr lang="en-US" dirty="0" smtClean="0"/>
            </a:br>
            <a:r>
              <a:rPr lang="en-US" dirty="0" smtClean="0"/>
              <a:t>    case </a:t>
            </a:r>
            <a:r>
              <a:rPr lang="en-US" i="1" dirty="0" smtClean="0"/>
              <a:t>n</a:t>
            </a:r>
            <a:r>
              <a:rPr lang="en-US" dirty="0" smtClean="0"/>
              <a:t>:</a:t>
            </a:r>
            <a:br>
              <a:rPr lang="en-US" dirty="0" smtClean="0"/>
            </a:br>
            <a:r>
              <a:rPr lang="en-US" i="1" dirty="0" smtClean="0"/>
              <a:t>        code block</a:t>
            </a:r>
            <a:br>
              <a:rPr lang="en-US" i="1" dirty="0" smtClean="0"/>
            </a:br>
            <a:r>
              <a:rPr lang="en-US" dirty="0" smtClean="0"/>
              <a:t>        break;</a:t>
            </a:r>
            <a:br>
              <a:rPr lang="en-US" dirty="0" smtClean="0"/>
            </a:br>
            <a:r>
              <a:rPr lang="en-US" dirty="0" smtClean="0"/>
              <a:t>    case </a:t>
            </a:r>
            <a:r>
              <a:rPr lang="en-US" i="1" dirty="0" smtClean="0"/>
              <a:t>n</a:t>
            </a:r>
            <a:r>
              <a:rPr lang="en-US" dirty="0" smtClean="0"/>
              <a:t>:</a:t>
            </a:r>
            <a:br>
              <a:rPr lang="en-US" dirty="0" smtClean="0"/>
            </a:br>
            <a:r>
              <a:rPr lang="en-US" i="1" dirty="0" smtClean="0"/>
              <a:t>        code block</a:t>
            </a:r>
            <a:br>
              <a:rPr lang="en-US" i="1" dirty="0" smtClean="0"/>
            </a:br>
            <a:r>
              <a:rPr lang="en-US" dirty="0" smtClean="0"/>
              <a:t>        break;</a:t>
            </a:r>
            <a:br>
              <a:rPr lang="en-US" dirty="0" smtClean="0"/>
            </a:br>
            <a:r>
              <a:rPr lang="en-US" dirty="0" smtClean="0"/>
              <a:t>    default:</a:t>
            </a:r>
            <a:br>
              <a:rPr lang="en-US" dirty="0" smtClean="0"/>
            </a:br>
            <a:r>
              <a:rPr lang="en-US" dirty="0" smtClean="0"/>
              <a:t>        </a:t>
            </a:r>
            <a:r>
              <a:rPr lang="en-US" i="1" dirty="0" smtClean="0"/>
              <a:t>code block</a:t>
            </a:r>
            <a:r>
              <a:rPr lang="en-US" dirty="0" smtClean="0"/>
              <a:t/>
            </a:r>
            <a:br>
              <a:rPr lang="en-US" dirty="0" smtClean="0"/>
            </a:br>
            <a:r>
              <a:rPr lang="en-US" dirty="0" smtClean="0"/>
              <a:t>}</a:t>
            </a:r>
            <a:endParaRPr lang="tr-TR" dirty="0"/>
          </a:p>
        </p:txBody>
      </p:sp>
      <p:sp>
        <p:nvSpPr>
          <p:cNvPr id="5" name="4 İçerik Yer Tutucusu"/>
          <p:cNvSpPr>
            <a:spLocks noGrp="1"/>
          </p:cNvSpPr>
          <p:nvPr>
            <p:ph sz="half" idx="2"/>
          </p:nvPr>
        </p:nvSpPr>
        <p:spPr>
          <a:xfrm>
            <a:off x="3665520" y="1000108"/>
            <a:ext cx="8286808" cy="5500726"/>
          </a:xfrm>
        </p:spPr>
        <p:txBody>
          <a:bodyPr/>
          <a:lstStyle/>
          <a:p>
            <a:r>
              <a:rPr lang="tr-TR" dirty="0" smtClean="0"/>
              <a:t>JavaScript bir break anahtarına ulaştığında switch bloğundan kopar.</a:t>
            </a:r>
          </a:p>
          <a:p>
            <a:r>
              <a:rPr lang="tr-TR" dirty="0" smtClean="0"/>
              <a:t>Bu, blok içinde daha fazla kod ve durum incelemesinin yürütülmesini durduracaktır.</a:t>
            </a:r>
          </a:p>
          <a:p>
            <a:r>
              <a:rPr lang="tr-TR" dirty="0" smtClean="0"/>
              <a:t>default anahtar kelimesi, hiçbir harf eşleşmemesi durumunda çalıştırılacak kodu belirtir</a:t>
            </a:r>
          </a:p>
          <a:p>
            <a:r>
              <a:rPr lang="tr-TR" dirty="0" smtClean="0"/>
              <a:t>default durum bir anahtar bloğundaki son durum olmak zorunda değildir</a:t>
            </a:r>
          </a:p>
          <a:p>
            <a:r>
              <a:rPr lang="tr-TR" dirty="0" smtClean="0"/>
              <a:t>default, anahtar bloğundaki son durum değilse, varsayılan aralığını bir break ile bitirmeyi unutmayın. </a:t>
            </a:r>
            <a:br>
              <a:rPr lang="tr-TR" dirty="0" smtClean="0"/>
            </a:b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Başlık"/>
          <p:cNvSpPr>
            <a:spLocks noGrp="1"/>
          </p:cNvSpPr>
          <p:nvPr>
            <p:ph type="title"/>
          </p:nvPr>
        </p:nvSpPr>
        <p:spPr>
          <a:xfrm>
            <a:off x="236496" y="214290"/>
            <a:ext cx="5572164" cy="619108"/>
          </a:xfrm>
        </p:spPr>
        <p:txBody>
          <a:bodyPr/>
          <a:lstStyle/>
          <a:p>
            <a:r>
              <a:rPr lang="tr-TR" dirty="0" smtClean="0"/>
              <a:t>JavaScript For Loop</a:t>
            </a:r>
            <a:endParaRPr lang="tr-TR" dirty="0"/>
          </a:p>
        </p:txBody>
      </p:sp>
      <p:sp>
        <p:nvSpPr>
          <p:cNvPr id="6" name="5 İçerik Yer Tutucusu"/>
          <p:cNvSpPr>
            <a:spLocks noGrp="1"/>
          </p:cNvSpPr>
          <p:nvPr>
            <p:ph idx="1"/>
          </p:nvPr>
        </p:nvSpPr>
        <p:spPr>
          <a:xfrm>
            <a:off x="307934" y="1071546"/>
            <a:ext cx="11644394" cy="5572164"/>
          </a:xfrm>
        </p:spPr>
        <p:txBody>
          <a:bodyPr>
            <a:normAutofit fontScale="92500" lnSpcReduction="10000"/>
          </a:bodyPr>
          <a:lstStyle/>
          <a:p>
            <a:r>
              <a:rPr lang="tr-TR" dirty="0" smtClean="0"/>
              <a:t>Döngüler, bir kod bloğunu defalarca çalıştırabilmesi sayesinde vazgeçilmezdirler.</a:t>
            </a:r>
          </a:p>
          <a:p>
            <a:r>
              <a:rPr lang="tr-TR" dirty="0" smtClean="0"/>
              <a:t>Döngüler kullanışlıdır, aynı kodu tekrar tekrar çalıştırmak istiyorsanız, her seferinde farklı bir değer kullanmak zorunda kalırsınız.</a:t>
            </a:r>
          </a:p>
          <a:p>
            <a:r>
              <a:rPr lang="tr-TR" dirty="0" smtClean="0"/>
              <a:t>JavaScript farklı döngü türlerini desteklemektedir:</a:t>
            </a:r>
          </a:p>
          <a:p>
            <a:pPr lvl="1"/>
            <a:r>
              <a:rPr lang="tr-TR" dirty="0" smtClean="0"/>
              <a:t>for </a:t>
            </a:r>
          </a:p>
          <a:p>
            <a:pPr lvl="1"/>
            <a:r>
              <a:rPr lang="tr-TR" dirty="0" smtClean="0"/>
              <a:t>for / in</a:t>
            </a:r>
          </a:p>
          <a:p>
            <a:pPr lvl="1"/>
            <a:r>
              <a:rPr lang="tr-TR" dirty="0" smtClean="0"/>
              <a:t>while</a:t>
            </a:r>
          </a:p>
          <a:p>
            <a:pPr lvl="1"/>
            <a:r>
              <a:rPr lang="tr-TR" dirty="0" smtClean="0"/>
              <a:t>do / while </a:t>
            </a:r>
          </a:p>
          <a:p>
            <a:r>
              <a:rPr lang="en-US" sz="2000" dirty="0" smtClean="0"/>
              <a:t>for (</a:t>
            </a:r>
            <a:r>
              <a:rPr lang="en-US" sz="2000" i="1" dirty="0" smtClean="0"/>
              <a:t>statement 1</a:t>
            </a:r>
            <a:r>
              <a:rPr lang="en-US" sz="2000" dirty="0" smtClean="0"/>
              <a:t>;</a:t>
            </a:r>
            <a:r>
              <a:rPr lang="en-US" sz="2000" i="1" dirty="0" smtClean="0"/>
              <a:t> statement 2</a:t>
            </a:r>
            <a:r>
              <a:rPr lang="en-US" sz="2000" dirty="0" smtClean="0"/>
              <a:t>;</a:t>
            </a:r>
            <a:r>
              <a:rPr lang="en-US" sz="2000" i="1" dirty="0" smtClean="0"/>
              <a:t> statement 3</a:t>
            </a:r>
            <a:r>
              <a:rPr lang="en-US" sz="2000" dirty="0" smtClean="0"/>
              <a:t>) {</a:t>
            </a:r>
            <a:br>
              <a:rPr lang="en-US" sz="2000" dirty="0" smtClean="0"/>
            </a:br>
            <a:r>
              <a:rPr lang="en-US" sz="2000" dirty="0" smtClean="0"/>
              <a:t>    </a:t>
            </a:r>
            <a:r>
              <a:rPr lang="en-US" sz="2000" i="1" dirty="0" smtClean="0"/>
              <a:t>code block to be executed</a:t>
            </a:r>
            <a:r>
              <a:rPr lang="en-US" sz="2000" dirty="0" smtClean="0"/>
              <a:t/>
            </a:r>
            <a:br>
              <a:rPr lang="en-US" sz="2000" dirty="0" smtClean="0"/>
            </a:br>
            <a:r>
              <a:rPr lang="en-US" sz="2000" dirty="0" smtClean="0"/>
              <a:t>}</a:t>
            </a:r>
            <a:endParaRPr lang="tr-TR" sz="2000" dirty="0" smtClean="0"/>
          </a:p>
          <a:p>
            <a:r>
              <a:rPr lang="tr-TR" sz="2000" dirty="0" smtClean="0"/>
              <a:t>statement1, döngü (kod bloğu) başlamadan önce yürütülür.</a:t>
            </a:r>
            <a:br>
              <a:rPr lang="tr-TR" sz="2000" dirty="0" smtClean="0"/>
            </a:br>
            <a:r>
              <a:rPr lang="tr-TR" sz="2000" dirty="0" smtClean="0"/>
              <a:t/>
            </a:r>
            <a:br>
              <a:rPr lang="tr-TR" sz="2000" dirty="0" smtClean="0"/>
            </a:br>
            <a:r>
              <a:rPr lang="tr-TR" sz="2000" dirty="0" smtClean="0"/>
              <a:t> statement2, döngü çalıştırma koşulunu tanımlar.</a:t>
            </a:r>
            <a:br>
              <a:rPr lang="tr-TR" sz="2000" dirty="0" smtClean="0"/>
            </a:br>
            <a:r>
              <a:rPr lang="tr-TR" sz="2000" dirty="0" smtClean="0"/>
              <a:t/>
            </a:r>
            <a:br>
              <a:rPr lang="tr-TR" sz="2000" dirty="0" smtClean="0"/>
            </a:br>
            <a:r>
              <a:rPr lang="tr-TR" sz="2000" dirty="0" smtClean="0"/>
              <a:t> statement3, döngü (kod bloğu) yürütüldükten sonra her defasında çalıştırılır .</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Başlık"/>
          <p:cNvSpPr>
            <a:spLocks noGrp="1"/>
          </p:cNvSpPr>
          <p:nvPr>
            <p:ph type="title"/>
          </p:nvPr>
        </p:nvSpPr>
        <p:spPr>
          <a:xfrm>
            <a:off x="236496" y="214290"/>
            <a:ext cx="5572164" cy="619108"/>
          </a:xfrm>
        </p:spPr>
        <p:txBody>
          <a:bodyPr/>
          <a:lstStyle/>
          <a:p>
            <a:r>
              <a:rPr lang="tr-TR" dirty="0" smtClean="0"/>
              <a:t>JavaScript While Loop</a:t>
            </a:r>
            <a:endParaRPr lang="tr-TR" dirty="0"/>
          </a:p>
        </p:txBody>
      </p:sp>
      <p:sp>
        <p:nvSpPr>
          <p:cNvPr id="6" name="5 İçerik Yer Tutucusu"/>
          <p:cNvSpPr>
            <a:spLocks noGrp="1"/>
          </p:cNvSpPr>
          <p:nvPr>
            <p:ph idx="1"/>
          </p:nvPr>
        </p:nvSpPr>
        <p:spPr>
          <a:xfrm>
            <a:off x="307934" y="1071546"/>
            <a:ext cx="11644394" cy="5572164"/>
          </a:xfrm>
        </p:spPr>
        <p:txBody>
          <a:bodyPr>
            <a:normAutofit/>
          </a:bodyPr>
          <a:lstStyle/>
          <a:p>
            <a:r>
              <a:rPr lang="tr-TR" sz="2000" dirty="0" smtClean="0"/>
              <a:t>While döngüsü, belirtilen bir koşul doğru olduğu sürece bir kod bloğunu çalıştırabilir.</a:t>
            </a:r>
          </a:p>
          <a:p>
            <a:r>
              <a:rPr lang="en-US" sz="2000" dirty="0" smtClean="0"/>
              <a:t>while (</a:t>
            </a:r>
            <a:r>
              <a:rPr lang="en-US" sz="2000" i="1" dirty="0" smtClean="0"/>
              <a:t>condition</a:t>
            </a:r>
            <a:r>
              <a:rPr lang="en-US" sz="2000" dirty="0" smtClean="0"/>
              <a:t>) {</a:t>
            </a:r>
            <a:br>
              <a:rPr lang="en-US" sz="2000" dirty="0" smtClean="0"/>
            </a:br>
            <a:r>
              <a:rPr lang="en-US" sz="2000" i="1" dirty="0" smtClean="0"/>
              <a:t>    code block to be executed</a:t>
            </a:r>
            <a:r>
              <a:rPr lang="en-US" sz="2000" dirty="0" smtClean="0"/>
              <a:t/>
            </a:r>
            <a:br>
              <a:rPr lang="en-US" sz="2000" dirty="0" smtClean="0"/>
            </a:br>
            <a:r>
              <a:rPr lang="en-US" sz="2000" dirty="0" smtClean="0"/>
              <a:t>}</a:t>
            </a:r>
            <a:endParaRPr lang="tr-TR" sz="2000" dirty="0" smtClean="0"/>
          </a:p>
          <a:p>
            <a:r>
              <a:rPr lang="tr-TR" sz="2000" dirty="0" smtClean="0"/>
              <a:t>Döngüde kullanılan değişkeni arttırmayı unutursanız, döngü asla bitmeyecek. Bu tarayıcınızı kilitleyecektir.</a:t>
            </a:r>
          </a:p>
          <a:p>
            <a:r>
              <a:rPr lang="tr-TR" sz="2000" dirty="0" smtClean="0"/>
              <a:t>Do / while döngüsü, while döngüsünün bir varyantıdır. Bu döngü, koşulun doğru olup olmadığını kontrol etmeden önce kod bloğunu bir kez yerine getirir ve koşul doğru olduğu sürece döngüyü tekrarlar.</a:t>
            </a:r>
          </a:p>
          <a:p>
            <a:r>
              <a:rPr lang="en-US" sz="2000" dirty="0" smtClean="0"/>
              <a:t>do {</a:t>
            </a:r>
            <a:br>
              <a:rPr lang="en-US" sz="2000" dirty="0" smtClean="0"/>
            </a:br>
            <a:r>
              <a:rPr lang="en-US" sz="2000" i="1" dirty="0" smtClean="0"/>
              <a:t>    code block to be executed</a:t>
            </a:r>
            <a:br>
              <a:rPr lang="en-US" sz="2000" i="1" dirty="0" smtClean="0"/>
            </a:br>
            <a:r>
              <a:rPr lang="en-US" sz="2000" dirty="0" smtClean="0"/>
              <a:t>}</a:t>
            </a:r>
            <a:br>
              <a:rPr lang="en-US" sz="2000" dirty="0" smtClean="0"/>
            </a:br>
            <a:r>
              <a:rPr lang="en-US" sz="2000" dirty="0" smtClean="0"/>
              <a:t>while (</a:t>
            </a:r>
            <a:r>
              <a:rPr lang="en-US" sz="2000" i="1" dirty="0" smtClean="0"/>
              <a:t>condition</a:t>
            </a:r>
            <a:r>
              <a:rPr lang="en-US" sz="2000" dirty="0" smtClean="0"/>
              <a:t>);</a:t>
            </a:r>
            <a:endParaRPr lang="tr-TR"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601200" cy="690546"/>
          </a:xfrm>
        </p:spPr>
        <p:txBody>
          <a:bodyPr/>
          <a:lstStyle/>
          <a:p>
            <a:r>
              <a:rPr lang="tr-TR" dirty="0" smtClean="0"/>
              <a:t>JavaScript Break and Continue</a:t>
            </a:r>
            <a:endParaRPr lang="tr-TR" dirty="0"/>
          </a:p>
        </p:txBody>
      </p:sp>
      <p:sp>
        <p:nvSpPr>
          <p:cNvPr id="3" name="2 İçerik Yer Tutucusu"/>
          <p:cNvSpPr>
            <a:spLocks noGrp="1"/>
          </p:cNvSpPr>
          <p:nvPr>
            <p:ph idx="1"/>
          </p:nvPr>
        </p:nvSpPr>
        <p:spPr>
          <a:xfrm>
            <a:off x="379372" y="1285860"/>
            <a:ext cx="11430080" cy="5214974"/>
          </a:xfrm>
        </p:spPr>
        <p:txBody>
          <a:bodyPr/>
          <a:lstStyle/>
          <a:p>
            <a:r>
              <a:rPr lang="tr-TR" dirty="0" smtClean="0"/>
              <a:t>break ifadesi bir döngüyü "atlamamızı“sağlar</a:t>
            </a:r>
          </a:p>
          <a:p>
            <a:r>
              <a:rPr lang="tr-TR" dirty="0" smtClean="0"/>
              <a:t>continue ifadesi, döngüde bir şartı geçmemizi sağlar</a:t>
            </a:r>
          </a:p>
          <a:p>
            <a:r>
              <a:rPr lang="tr-TR" dirty="0" smtClean="0"/>
              <a:t>Bu eğitim setinin önceki bölümlerinde kullanılan break ifadesini daha önce gördünüz. Bir switch () ifadesinin "atlanması" için kullanılıyordu</a:t>
            </a:r>
          </a:p>
          <a:p>
            <a:r>
              <a:rPr lang="tr-TR" dirty="0" smtClean="0"/>
              <a:t>break ifadesi bir döngüden atlamak için de kullanılabilir.</a:t>
            </a:r>
          </a:p>
          <a:p>
            <a:r>
              <a:rPr lang="tr-TR" dirty="0" smtClean="0"/>
              <a:t>break ifadesi döngüyü keser ve döngüden sonra kodu yürütmeye (varsa) devam eder</a:t>
            </a:r>
          </a:p>
          <a:p>
            <a:r>
              <a:rPr lang="tr-TR" dirty="0" smtClean="0"/>
              <a:t>continue ifadesi, bir döngüde bir kodu atlar, belirtilen bir koşul oluşursa döngüdeki kodu atlayarak devam eder</a:t>
            </a:r>
          </a:p>
          <a:p>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4500594" cy="547670"/>
          </a:xfrm>
        </p:spPr>
        <p:txBody>
          <a:bodyPr>
            <a:normAutofit fontScale="90000"/>
          </a:bodyPr>
          <a:lstStyle/>
          <a:p>
            <a:r>
              <a:rPr lang="tr-TR" dirty="0" smtClean="0"/>
              <a:t>JavaScript Labels</a:t>
            </a:r>
            <a:endParaRPr lang="tr-TR" dirty="0"/>
          </a:p>
        </p:txBody>
      </p:sp>
      <p:sp>
        <p:nvSpPr>
          <p:cNvPr id="3" name="2 İçerik Yer Tutucusu"/>
          <p:cNvSpPr>
            <a:spLocks noGrp="1"/>
          </p:cNvSpPr>
          <p:nvPr>
            <p:ph idx="1"/>
          </p:nvPr>
        </p:nvSpPr>
        <p:spPr>
          <a:xfrm>
            <a:off x="450810" y="1142984"/>
            <a:ext cx="11215766" cy="5429288"/>
          </a:xfrm>
        </p:spPr>
        <p:txBody>
          <a:bodyPr>
            <a:normAutofit lnSpcReduction="10000"/>
          </a:bodyPr>
          <a:lstStyle/>
          <a:p>
            <a:r>
              <a:rPr lang="tr-TR" dirty="0" smtClean="0"/>
              <a:t>JavaScript statementları etiketlemek için ifadelerden önce bir etiket adı ve iki nokta üst üste getirilir</a:t>
            </a:r>
          </a:p>
          <a:p>
            <a:r>
              <a:rPr lang="tr-TR" dirty="0" smtClean="0"/>
              <a:t>label:</a:t>
            </a:r>
            <a:br>
              <a:rPr lang="tr-TR" dirty="0" smtClean="0"/>
            </a:br>
            <a:r>
              <a:rPr lang="tr-TR" dirty="0" smtClean="0"/>
              <a:t>statements </a:t>
            </a:r>
          </a:p>
          <a:p>
            <a:r>
              <a:rPr lang="tr-TR" dirty="0" smtClean="0"/>
              <a:t>break ve continue ifadeleri, bir kod bloğundan "sıçrayabilen" JavaScript ifadeleridir.</a:t>
            </a:r>
          </a:p>
          <a:p>
            <a:r>
              <a:rPr lang="tr-TR" dirty="0" smtClean="0"/>
              <a:t>break </a:t>
            </a:r>
            <a:r>
              <a:rPr lang="tr-TR" i="1" dirty="0" smtClean="0"/>
              <a:t>labelname</a:t>
            </a:r>
            <a:r>
              <a:rPr lang="tr-TR" dirty="0" smtClean="0"/>
              <a:t>; continue </a:t>
            </a:r>
            <a:r>
              <a:rPr lang="tr-TR" i="1" dirty="0" smtClean="0"/>
              <a:t>labelname</a:t>
            </a:r>
            <a:r>
              <a:rPr lang="tr-TR" dirty="0" smtClean="0"/>
              <a:t>;</a:t>
            </a:r>
          </a:p>
          <a:p>
            <a:r>
              <a:rPr lang="tr-TR" dirty="0" smtClean="0"/>
              <a:t>continue ifadesi (bir etiket başvurusu olsun veya olmasın) yalnızca bir döngüyü atlamak için kullanılabilir.</a:t>
            </a:r>
          </a:p>
          <a:p>
            <a:r>
              <a:rPr lang="tr-TR" dirty="0" smtClean="0"/>
              <a:t>Etiket referansına sahip olmayan break ifadesi yalnızca bir döngüden veya bir switchden dışarı atlamak için kullanılabilir.</a:t>
            </a:r>
          </a:p>
          <a:p>
            <a:r>
              <a:rPr lang="tr-TR" dirty="0" smtClean="0"/>
              <a:t>Bir etiket referansıyla, break ifadesi herhangi bir kod bloğundan dışarı atlamak için kullanılabilir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501254" cy="547670"/>
          </a:xfrm>
        </p:spPr>
        <p:txBody>
          <a:bodyPr>
            <a:normAutofit fontScale="90000"/>
          </a:bodyPr>
          <a:lstStyle/>
          <a:p>
            <a:r>
              <a:rPr lang="tr-TR" dirty="0" err="1" smtClean="0"/>
              <a:t>JavaScript</a:t>
            </a:r>
            <a:r>
              <a:rPr lang="tr-TR" dirty="0" smtClean="0"/>
              <a:t> </a:t>
            </a:r>
            <a:r>
              <a:rPr lang="tr-TR" dirty="0" err="1" smtClean="0"/>
              <a:t>Types</a:t>
            </a:r>
            <a:endParaRPr lang="tr-TR" dirty="0"/>
          </a:p>
        </p:txBody>
      </p:sp>
      <p:sp>
        <p:nvSpPr>
          <p:cNvPr id="3" name="2 İçerik Yer Tutucusu"/>
          <p:cNvSpPr>
            <a:spLocks noGrp="1"/>
          </p:cNvSpPr>
          <p:nvPr>
            <p:ph idx="1"/>
          </p:nvPr>
        </p:nvSpPr>
        <p:spPr>
          <a:xfrm>
            <a:off x="450810" y="1142984"/>
            <a:ext cx="11215766" cy="5429288"/>
          </a:xfrm>
        </p:spPr>
        <p:txBody>
          <a:bodyPr>
            <a:normAutofit/>
          </a:bodyPr>
          <a:lstStyle/>
          <a:p>
            <a:r>
              <a:rPr lang="tr-TR" dirty="0" smtClean="0"/>
              <a:t>Number () bir Number'ye dönüştürür, String () bir String'e dönüştürür, Boolean () bir Boolean'a dönüştürür</a:t>
            </a:r>
          </a:p>
          <a:p>
            <a:r>
              <a:rPr lang="tr-TR" dirty="0" smtClean="0"/>
              <a:t>JavaScript'te değer içerebilecek 5 farklı veri türü var</a:t>
            </a:r>
          </a:p>
          <a:p>
            <a:pPr lvl="1"/>
            <a:r>
              <a:rPr lang="en-US" dirty="0" smtClean="0"/>
              <a:t>string</a:t>
            </a:r>
          </a:p>
          <a:p>
            <a:pPr lvl="1"/>
            <a:r>
              <a:rPr lang="en-US" dirty="0" smtClean="0"/>
              <a:t>number</a:t>
            </a:r>
          </a:p>
          <a:p>
            <a:pPr lvl="1"/>
            <a:r>
              <a:rPr lang="en-US" dirty="0" smtClean="0"/>
              <a:t>boolean</a:t>
            </a:r>
          </a:p>
          <a:p>
            <a:pPr lvl="1"/>
            <a:r>
              <a:rPr lang="en-US" dirty="0" smtClean="0"/>
              <a:t>object</a:t>
            </a:r>
          </a:p>
          <a:p>
            <a:pPr lvl="1"/>
            <a:r>
              <a:rPr lang="en-US" dirty="0" smtClean="0"/>
              <a:t>function</a:t>
            </a:r>
          </a:p>
          <a:p>
            <a:r>
              <a:rPr lang="tr-TR" dirty="0" smtClean="0"/>
              <a:t>3 tür nesne var</a:t>
            </a:r>
          </a:p>
          <a:p>
            <a:pPr lvl="1"/>
            <a:r>
              <a:rPr lang="tr-TR" dirty="0" smtClean="0"/>
              <a:t>Object</a:t>
            </a:r>
          </a:p>
          <a:p>
            <a:pPr lvl="1"/>
            <a:r>
              <a:rPr lang="tr-TR" dirty="0" smtClean="0"/>
              <a:t>Date</a:t>
            </a:r>
          </a:p>
          <a:p>
            <a:pPr lvl="1"/>
            <a:r>
              <a:rPr lang="tr-TR" dirty="0" smtClean="0"/>
              <a:t>Array</a:t>
            </a:r>
          </a:p>
          <a:p>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501254" cy="547670"/>
          </a:xfrm>
        </p:spPr>
        <p:txBody>
          <a:bodyPr>
            <a:normAutofit fontScale="90000"/>
          </a:bodyPr>
          <a:lstStyle/>
          <a:p>
            <a:r>
              <a:rPr lang="tr-TR" dirty="0" err="1" smtClean="0"/>
              <a:t>JavaScript</a:t>
            </a:r>
            <a:r>
              <a:rPr lang="tr-TR" dirty="0" smtClean="0"/>
              <a:t> </a:t>
            </a:r>
            <a:r>
              <a:rPr lang="tr-TR" dirty="0" err="1" smtClean="0"/>
              <a:t>Types</a:t>
            </a:r>
            <a:endParaRPr lang="tr-TR" dirty="0"/>
          </a:p>
        </p:txBody>
      </p:sp>
      <p:sp>
        <p:nvSpPr>
          <p:cNvPr id="3" name="2 İçerik Yer Tutucusu"/>
          <p:cNvSpPr>
            <a:spLocks noGrp="1"/>
          </p:cNvSpPr>
          <p:nvPr>
            <p:ph idx="1"/>
          </p:nvPr>
        </p:nvSpPr>
        <p:spPr>
          <a:xfrm>
            <a:off x="450810" y="1142984"/>
            <a:ext cx="11215766" cy="5429288"/>
          </a:xfrm>
        </p:spPr>
        <p:txBody>
          <a:bodyPr>
            <a:normAutofit/>
          </a:bodyPr>
          <a:lstStyle/>
          <a:p>
            <a:r>
              <a:rPr lang="tr-TR" dirty="0" smtClean="0"/>
              <a:t>Son olarak değer içermeyen 2 veri türü var:</a:t>
            </a:r>
          </a:p>
          <a:p>
            <a:pPr lvl="1"/>
            <a:r>
              <a:rPr lang="tr-TR" dirty="0" smtClean="0"/>
              <a:t>null</a:t>
            </a:r>
          </a:p>
          <a:p>
            <a:pPr lvl="1"/>
            <a:r>
              <a:rPr lang="tr-TR" dirty="0" smtClean="0"/>
              <a:t>undefined</a:t>
            </a:r>
          </a:p>
          <a:p>
            <a:r>
              <a:rPr lang="tr-TR" dirty="0" smtClean="0"/>
              <a:t>JavaScript değişkeninin veri türünü bulmak için typeof operatörünü kullanabilirsiniz demiştik</a:t>
            </a:r>
          </a:p>
          <a:p>
            <a:r>
              <a:rPr lang="tr-TR" dirty="0" smtClean="0"/>
              <a:t>typeof  Operatör türü bir değişken değildir. Bu bir operatördür ve operatörler (+ - * /) herhangi bir veri türüne sahip değillerdir.</a:t>
            </a:r>
          </a:p>
          <a:p>
            <a:r>
              <a:rPr lang="tr-TR" dirty="0" smtClean="0"/>
              <a:t>constructor özelliği, tüm JavaScript değişkenleri için constructor fonksiyonunu döndürür.</a:t>
            </a:r>
          </a:p>
          <a:p>
            <a:r>
              <a:rPr lang="tr-TR" dirty="0" smtClean="0"/>
              <a:t>Bir nesnenin array olup olmadığını öğrenmek için constructor kullanılabilir</a:t>
            </a:r>
          </a:p>
          <a:p>
            <a:r>
              <a:rPr lang="tr-TR" dirty="0" smtClean="0"/>
              <a:t>Bir nesnenin date olup olmadığını öğrenmek için de kullanılabilir.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36496" y="214290"/>
            <a:ext cx="9501254" cy="547670"/>
          </a:xfrm>
        </p:spPr>
        <p:txBody>
          <a:bodyPr>
            <a:normAutofit fontScale="90000"/>
          </a:bodyPr>
          <a:lstStyle/>
          <a:p>
            <a:r>
              <a:rPr lang="tr-TR" dirty="0" smtClean="0"/>
              <a:t>JavaScript Type Conversion</a:t>
            </a:r>
            <a:endParaRPr lang="tr-TR" dirty="0"/>
          </a:p>
        </p:txBody>
      </p:sp>
      <p:sp>
        <p:nvSpPr>
          <p:cNvPr id="3" name="2 İçerik Yer Tutucusu"/>
          <p:cNvSpPr>
            <a:spLocks noGrp="1"/>
          </p:cNvSpPr>
          <p:nvPr>
            <p:ph idx="1"/>
          </p:nvPr>
        </p:nvSpPr>
        <p:spPr>
          <a:xfrm>
            <a:off x="450810" y="1142984"/>
            <a:ext cx="11215766" cy="5429288"/>
          </a:xfrm>
        </p:spPr>
        <p:txBody>
          <a:bodyPr>
            <a:normAutofit/>
          </a:bodyPr>
          <a:lstStyle/>
          <a:p>
            <a:r>
              <a:rPr lang="tr-TR" dirty="0" smtClean="0"/>
              <a:t>JavaScript değişkenleri yeni bir değişkene ve başka bir veri türüne dönüştürülebilir Bunu bir JavaScript fonksiyonu kullanarak ya da  Otomatik olarak JavaScript'in kendisi yapabilir.</a:t>
            </a:r>
          </a:p>
          <a:p>
            <a:r>
              <a:rPr lang="tr-TR" dirty="0" smtClean="0"/>
              <a:t>Global metod String () numaraları stringlere dönüştürebilir.</a:t>
            </a:r>
          </a:p>
          <a:p>
            <a:r>
              <a:rPr lang="tr-TR" dirty="0" smtClean="0"/>
              <a:t>Her türlü sayı, ifade, değişken veya ifade üzerinde kullanılabilir</a:t>
            </a:r>
          </a:p>
          <a:p>
            <a:r>
              <a:rPr lang="tr-TR" dirty="0" smtClean="0"/>
              <a:t>toString () öğesinin Number metodu da aynı işlemi yapar.</a:t>
            </a:r>
          </a:p>
          <a:p>
            <a:pPr fontAlgn="ctr"/>
            <a:r>
              <a:rPr lang="tr-TR" dirty="0" smtClean="0"/>
              <a:t>toExponential(), toFixed(), toPrecision() metodları da string veri türüne sonuçları dönüştürür.</a:t>
            </a:r>
          </a:p>
          <a:p>
            <a:r>
              <a:rPr lang="tr-TR" dirty="0" smtClean="0"/>
              <a:t>Global metod String () boolean'ları stringlere dönüştürebilir</a:t>
            </a:r>
          </a:p>
          <a:p>
            <a:r>
              <a:rPr lang="tr-TR" dirty="0" smtClean="0"/>
              <a:t>toString () Boolean metodu da aynı işlemi yapar.</a:t>
            </a:r>
          </a:p>
          <a:p>
            <a:r>
              <a:rPr lang="tr-TR" dirty="0" smtClean="0"/>
              <a:t>Global metod String (), tarihleri stringlere dönüştürebilir.</a:t>
            </a:r>
            <a:endParaRPr lang="tr-T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f02801115">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F02801115" id="{6D802E96-7B24-457C-A326-69AF839D4486}" vid="{C3FFE3C6-9A62-4BEA-9FE0-A8BC12B9BCCA}"/>
    </a:ext>
  </a:extLst>
</a:theme>
</file>

<file path=ppt/theme/theme2.xml><?xml version="1.0" encoding="utf-8"?>
<a:theme xmlns:a="http://schemas.openxmlformats.org/drawingml/2006/main" name="Office Teması">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eması">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1360511</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TP102801114</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706531</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35E791-7449-4708-8DE9-182EC4D8A134}">
  <ds:schemaRefs>
    <ds:schemaRef ds:uri="4873beb7-5857-4685-be1f-d57550cc96cc"/>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3C20563B-C646-42AF-9D0D-76DF086793C3}">
  <ds:schemaRefs>
    <ds:schemaRef ds:uri="http://schemas.microsoft.com/sharepoint/v3/contenttype/forms"/>
  </ds:schemaRefs>
</ds:datastoreItem>
</file>

<file path=customXml/itemProps3.xml><?xml version="1.0" encoding="utf-8"?>
<ds:datastoreItem xmlns:ds="http://schemas.openxmlformats.org/officeDocument/2006/customXml" ds:itemID="{6EB9514F-6A45-47F4-BC6D-A865E29717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tf02801115</Template>
  <TotalTime>8275</TotalTime>
  <Words>14032</Words>
  <Application>Microsoft Office PowerPoint</Application>
  <PresentationFormat>Özel</PresentationFormat>
  <Paragraphs>2278</Paragraphs>
  <Slides>200</Slides>
  <Notes>0</Notes>
  <HiddenSlides>0</HiddenSlides>
  <MMClips>0</MMClips>
  <ScaleCrop>false</ScaleCrop>
  <HeadingPairs>
    <vt:vector size="4" baseType="variant">
      <vt:variant>
        <vt:lpstr>Tema</vt:lpstr>
      </vt:variant>
      <vt:variant>
        <vt:i4>1</vt:i4>
      </vt:variant>
      <vt:variant>
        <vt:lpstr>Slayt Başlıkları</vt:lpstr>
      </vt:variant>
      <vt:variant>
        <vt:i4>200</vt:i4>
      </vt:variant>
    </vt:vector>
  </HeadingPairs>
  <TitlesOfParts>
    <vt:vector size="201" baseType="lpstr">
      <vt:lpstr>tf02801115</vt:lpstr>
      <vt:lpstr>JavaScript Eğitim Sunumu</vt:lpstr>
      <vt:lpstr>JavaScript’e Giriş</vt:lpstr>
      <vt:lpstr>Neden JavaScript'i Öğrenmeliyiz?</vt:lpstr>
      <vt:lpstr>JavaScript İle Neler Yapılabilir?</vt:lpstr>
      <vt:lpstr>JavaScript Kodlarını Tanımlayalım </vt:lpstr>
      <vt:lpstr>JavaScript Kodlarını Tanımlayalım </vt:lpstr>
      <vt:lpstr>JavaScript Outputs</vt:lpstr>
      <vt:lpstr>JavaScript Outputs</vt:lpstr>
      <vt:lpstr>JavaScript Syntax Rules</vt:lpstr>
      <vt:lpstr>JavaScript Syntax Rules</vt:lpstr>
      <vt:lpstr>JavaScript Syntax Rules</vt:lpstr>
      <vt:lpstr>JavaScript Syntax Rules</vt:lpstr>
      <vt:lpstr>JavaScript Syntax Rules</vt:lpstr>
      <vt:lpstr>JavaScript Statements</vt:lpstr>
      <vt:lpstr>JavaScript Statements</vt:lpstr>
      <vt:lpstr>JavaScript Keywords</vt:lpstr>
      <vt:lpstr>JavaScript Keywords</vt:lpstr>
      <vt:lpstr>JavaScript Comments</vt:lpstr>
      <vt:lpstr>JavaScript Variables</vt:lpstr>
      <vt:lpstr>JavaScript Variables</vt:lpstr>
      <vt:lpstr>JavaScript Variables</vt:lpstr>
      <vt:lpstr>JavaScript Variables</vt:lpstr>
      <vt:lpstr>JavaScript Operators</vt:lpstr>
      <vt:lpstr>JavaScript Assignment Operators</vt:lpstr>
      <vt:lpstr>JavaScript Comparison Operators</vt:lpstr>
      <vt:lpstr>JavaScript Logical Operators</vt:lpstr>
      <vt:lpstr>JavaScript Arithmetic</vt:lpstr>
      <vt:lpstr>Operator Precedence</vt:lpstr>
      <vt:lpstr>JavaScript Data Types</vt:lpstr>
      <vt:lpstr>JavaScript Data Types</vt:lpstr>
      <vt:lpstr>JavaScript Data Types</vt:lpstr>
      <vt:lpstr>JavaScript Data Types</vt:lpstr>
      <vt:lpstr>JavaScript Functions</vt:lpstr>
      <vt:lpstr>JavaScript Functions</vt:lpstr>
      <vt:lpstr>JavaScript Objects</vt:lpstr>
      <vt:lpstr>JavaScript Objects</vt:lpstr>
      <vt:lpstr>JavaScript Objects</vt:lpstr>
      <vt:lpstr>JavaScript Objects</vt:lpstr>
      <vt:lpstr>JavaScript Scope</vt:lpstr>
      <vt:lpstr>Global JavaScript Variables</vt:lpstr>
      <vt:lpstr>JavaScript Events</vt:lpstr>
      <vt:lpstr>Common HTML Events</vt:lpstr>
      <vt:lpstr>What can JavaScript Do?</vt:lpstr>
      <vt:lpstr>JavaScript Strings</vt:lpstr>
      <vt:lpstr>JavaScript Strings</vt:lpstr>
      <vt:lpstr>JavaScript Strings</vt:lpstr>
      <vt:lpstr>JavaScript Strings</vt:lpstr>
      <vt:lpstr>JavaScript String Methods</vt:lpstr>
      <vt:lpstr>JavaScript String Methods</vt:lpstr>
      <vt:lpstr>JavaScript String Methods</vt:lpstr>
      <vt:lpstr>JavaScript String Methods</vt:lpstr>
      <vt:lpstr>JavaScript String Methods</vt:lpstr>
      <vt:lpstr>JavaScript String Methods</vt:lpstr>
      <vt:lpstr>JavaScript Numbers</vt:lpstr>
      <vt:lpstr>JavaScript Numbers</vt:lpstr>
      <vt:lpstr>JavaScript Numbers</vt:lpstr>
      <vt:lpstr>JavaScript Number Methods</vt:lpstr>
      <vt:lpstr>JavaScript Number Methods</vt:lpstr>
      <vt:lpstr>JavaScript Number Methods</vt:lpstr>
      <vt:lpstr>Number Properties</vt:lpstr>
      <vt:lpstr>JavaScript Math Object</vt:lpstr>
      <vt:lpstr>JavaScript Math Object</vt:lpstr>
      <vt:lpstr>JavaScript Math Object</vt:lpstr>
      <vt:lpstr>JavaScript Math Object</vt:lpstr>
      <vt:lpstr>JavaScript Math Object</vt:lpstr>
      <vt:lpstr>JavaScript Random</vt:lpstr>
      <vt:lpstr>JavaScript Dates</vt:lpstr>
      <vt:lpstr>JavaScript Dates</vt:lpstr>
      <vt:lpstr>JavaScript Date Formats</vt:lpstr>
      <vt:lpstr>JavaScript Date Formats</vt:lpstr>
      <vt:lpstr>JavaScript Date Methods</vt:lpstr>
      <vt:lpstr>JavaScript Date Methods</vt:lpstr>
      <vt:lpstr>JavaScript Date Methods</vt:lpstr>
      <vt:lpstr>JavaScript Date Methods</vt:lpstr>
      <vt:lpstr>UTC Date Metodları</vt:lpstr>
      <vt:lpstr>JavaScript Arrays</vt:lpstr>
      <vt:lpstr>JavaScript Arrays</vt:lpstr>
      <vt:lpstr>JavaScript Arrays</vt:lpstr>
      <vt:lpstr>Array Properties and Methods</vt:lpstr>
      <vt:lpstr>Array Properties and Methods</vt:lpstr>
      <vt:lpstr>JavaScript Array Methods</vt:lpstr>
      <vt:lpstr>JavaScript Array Methods</vt:lpstr>
      <vt:lpstr>JavaScript Array Methods</vt:lpstr>
      <vt:lpstr>JavaScript Sorting Arrays</vt:lpstr>
      <vt:lpstr>JavaScript Sorting Arrays</vt:lpstr>
      <vt:lpstr>JavaScript Booleans</vt:lpstr>
      <vt:lpstr>Karşılaştırmalar ve Koşullar (Comparisons and Conditions)</vt:lpstr>
      <vt:lpstr>JavaScript Booleans</vt:lpstr>
      <vt:lpstr>JavaScript Comparison and Logical Operators</vt:lpstr>
      <vt:lpstr>Logical Operators</vt:lpstr>
      <vt:lpstr>JavaScript If...Else Statements</vt:lpstr>
      <vt:lpstr>JavaScript Switch Statement</vt:lpstr>
      <vt:lpstr>JavaScript For Loop</vt:lpstr>
      <vt:lpstr>JavaScript While Loop</vt:lpstr>
      <vt:lpstr>JavaScript Break and Continue</vt:lpstr>
      <vt:lpstr>JavaScript Labels</vt:lpstr>
      <vt:lpstr>JavaScript Types</vt:lpstr>
      <vt:lpstr>JavaScript Types</vt:lpstr>
      <vt:lpstr>JavaScript Type Conversion</vt:lpstr>
      <vt:lpstr>JavaScript Type Conversion</vt:lpstr>
      <vt:lpstr>PowerPoint Sunusu</vt:lpstr>
      <vt:lpstr>PowerPoint Sunusu</vt:lpstr>
      <vt:lpstr>JavaScript Bitwise Operations</vt:lpstr>
      <vt:lpstr>JavaScript Bitwise Operations</vt:lpstr>
      <vt:lpstr>JavaScript Bitwise Operations</vt:lpstr>
      <vt:lpstr>JavaScript Bitwise Operations</vt:lpstr>
      <vt:lpstr>JavaScript Bitwise Operations</vt:lpstr>
      <vt:lpstr>JavaScript Bitwise Operations</vt:lpstr>
      <vt:lpstr>JavaScript Bitwise Operations</vt:lpstr>
      <vt:lpstr>JavaScript Bitwise Operations</vt:lpstr>
      <vt:lpstr>JavaScript Bitwise Operations</vt:lpstr>
      <vt:lpstr>JavaScript Bitwise Operations</vt:lpstr>
      <vt:lpstr>JavaScript Bitwise Operations</vt:lpstr>
      <vt:lpstr>Binary Numbers</vt:lpstr>
      <vt:lpstr>Binary Numbers</vt:lpstr>
      <vt:lpstr>JavaScript Regular Expressions</vt:lpstr>
      <vt:lpstr>JavaScript Regular Expressions</vt:lpstr>
      <vt:lpstr>JavaScript Regular Expressions</vt:lpstr>
      <vt:lpstr>JavaScript Regular Expressions</vt:lpstr>
      <vt:lpstr>JavaScript Errors</vt:lpstr>
      <vt:lpstr>JavaScript Errors</vt:lpstr>
      <vt:lpstr>JavaScript Errors</vt:lpstr>
      <vt:lpstr>JavaScript Errors</vt:lpstr>
      <vt:lpstr>JavaScript Errors</vt:lpstr>
      <vt:lpstr>JavaScript Debugging</vt:lpstr>
      <vt:lpstr>JavaScript Debugging</vt:lpstr>
      <vt:lpstr>JavaScript Hoisting</vt:lpstr>
      <vt:lpstr>JavaScript Use Strict</vt:lpstr>
      <vt:lpstr>JavaScript Use Strict</vt:lpstr>
      <vt:lpstr>JavaScript Use Strict</vt:lpstr>
      <vt:lpstr>JavaScript Use Strict</vt:lpstr>
      <vt:lpstr>JavaScript Best Practices</vt:lpstr>
      <vt:lpstr>JavaScript Best Practices</vt:lpstr>
      <vt:lpstr>JavaScript Best Practices</vt:lpstr>
      <vt:lpstr>JavaScript Performance</vt:lpstr>
      <vt:lpstr>JavaScript Performance</vt:lpstr>
      <vt:lpstr>JavaScript Reserved Words</vt:lpstr>
      <vt:lpstr>JavaScript Reserved Words</vt:lpstr>
      <vt:lpstr>JavaScript Reserved Words</vt:lpstr>
      <vt:lpstr>JavaScript Reserved Words</vt:lpstr>
      <vt:lpstr>JavaScript Reserved Words</vt:lpstr>
      <vt:lpstr>JavaScript Reserved Words</vt:lpstr>
      <vt:lpstr>JavaScript Versions</vt:lpstr>
      <vt:lpstr>JavaScript Versions</vt:lpstr>
      <vt:lpstr>  JavaScript JSON</vt:lpstr>
      <vt:lpstr>  JavaScript JSON</vt:lpstr>
      <vt:lpstr>  JavaScript JSON</vt:lpstr>
      <vt:lpstr>JavaScript Browser Object Model (BOM)</vt:lpstr>
      <vt:lpstr>JavaScript Browser Object Model (BOM)</vt:lpstr>
      <vt:lpstr>JavaScript Browser Object Model (BOM)</vt:lpstr>
      <vt:lpstr>JavaScript Browser Object Model (BOM)</vt:lpstr>
      <vt:lpstr>JavaScript Browser Object Model (BOM)</vt:lpstr>
      <vt:lpstr>JavaScript Browser Object Model (BOM)</vt:lpstr>
      <vt:lpstr>JavaScript Browser Object Model (BOM)</vt:lpstr>
      <vt:lpstr>JavaScript Browser Object Model (BOM)</vt:lpstr>
      <vt:lpstr>JavaScript Browser Object Model (BOM)</vt:lpstr>
      <vt:lpstr>JavaScript Browser Object Model (BOM)</vt:lpstr>
      <vt:lpstr>JavaScript Browser Object Model (BOM)</vt:lpstr>
      <vt:lpstr>JavaScript Form Validation</vt:lpstr>
      <vt:lpstr>JavaScript Form Validation</vt:lpstr>
      <vt:lpstr>JavaScript Validation API</vt:lpstr>
      <vt:lpstr>JavaScript Objects</vt:lpstr>
      <vt:lpstr>JavaScript Objects</vt:lpstr>
      <vt:lpstr>Object Properties</vt:lpstr>
      <vt:lpstr>Object Methods</vt:lpstr>
      <vt:lpstr>JavaScript Objects</vt:lpstr>
      <vt:lpstr>JavaScript Objects</vt:lpstr>
      <vt:lpstr>JavaScript Objects</vt:lpstr>
      <vt:lpstr>JavaScript Object Properties</vt:lpstr>
      <vt:lpstr>JavaScript Object Methods</vt:lpstr>
      <vt:lpstr>JavaScript Object Prototypes</vt:lpstr>
      <vt:lpstr>JavaScript Function Definitions</vt:lpstr>
      <vt:lpstr>JavaScript Function Definitions</vt:lpstr>
      <vt:lpstr>JavaScript Function Parameters</vt:lpstr>
      <vt:lpstr>JavaScript Function Call and Apply</vt:lpstr>
      <vt:lpstr>JavaScript HTML DOM (Document Object Model)</vt:lpstr>
      <vt:lpstr>JavaScript HTML DOM (Document Object Model)</vt:lpstr>
      <vt:lpstr>JavaScript HTML DOM (Document Object Model)</vt:lpstr>
      <vt:lpstr>JavaScript HTML DOM (Document Object Model)</vt:lpstr>
      <vt:lpstr>JavaScript HTML DOM (Document Object Model)</vt:lpstr>
      <vt:lpstr>JavaScript HTML DOM (Document Object Model)</vt:lpstr>
      <vt:lpstr>JavaScript HTML DOM (Document Object Model)</vt:lpstr>
      <vt:lpstr>JavaScript HTML DOM (Document Object Model)</vt:lpstr>
      <vt:lpstr>HTML Elemanlarını Bulma</vt:lpstr>
      <vt:lpstr>HTML Elemanlarını Değiştirme</vt:lpstr>
      <vt:lpstr>HTML Events </vt:lpstr>
      <vt:lpstr>HTML DOM EventListener</vt:lpstr>
      <vt:lpstr>HTML DOM EventListener</vt:lpstr>
      <vt:lpstr>HTML DOM EventListener</vt:lpstr>
      <vt:lpstr>HTML DOM EventListener</vt:lpstr>
      <vt:lpstr>JavaScript HTML DOM Navigation</vt:lpstr>
      <vt:lpstr>JavaScript HTML DOM Navigation</vt:lpstr>
      <vt:lpstr>Node Relationships</vt:lpstr>
      <vt:lpstr>Node Relationships</vt:lpstr>
      <vt:lpstr>Node Relationships</vt:lpstr>
      <vt:lpstr>Düğümler Arasında Gezinme</vt:lpstr>
      <vt:lpstr>Düğümler Arasında Gezinme</vt:lpstr>
      <vt:lpstr>Düğümler Arasında Gezinme</vt:lpstr>
      <vt:lpstr>HTML DOM Elements (Nodes)</vt:lpstr>
      <vt:lpstr>Tc Kimlik No Kuralları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Başlığı Ekle - 6</dc:title>
  <dc:creator>Darkprince</dc:creator>
  <cp:lastModifiedBy>asd</cp:lastModifiedBy>
  <cp:revision>1048</cp:revision>
  <dcterms:created xsi:type="dcterms:W3CDTF">2017-09-23T11:32:11Z</dcterms:created>
  <dcterms:modified xsi:type="dcterms:W3CDTF">2020-10-29T18:11:17Z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