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4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497B-E51E-56F7-7107-17EE40A58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9D544-C5F4-6627-9858-2853C91D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9943B-F701-8299-E1F4-C7D67AE1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E29A-A6BB-41A6-8905-5B49EBD62C09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EB3D6-9872-7CEF-0BEA-1B74D2CA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0E12E-B861-477C-9F3E-80CCB509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33B-840C-4514-83AF-0C354A7B65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58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821D-FAD1-A79D-5418-BFF4A52B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4780B-2F2B-2ACC-A34E-4A7FB113F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1581D-C1FF-C2FA-F594-632F05BE8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E29A-A6BB-41A6-8905-5B49EBD62C09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D5CC-5BD9-5A8D-1E10-04A052F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67F6B-AF26-EC36-4831-C204A45B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33B-840C-4514-83AF-0C354A7B65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66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790B6-BCB0-0481-F1AC-75946D5D2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FED3E-2841-84D5-BA00-108DCD2D6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0504-CA39-7758-2AD7-FFCB6980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E29A-A6BB-41A6-8905-5B49EBD62C09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8A74-7723-3A15-F028-0AA32772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FE062-3200-4DB3-4D56-EC8EB376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33B-840C-4514-83AF-0C354A7B65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868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9830-5AA1-802C-5E9A-9924EC61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789D-206B-893B-1E51-CF35BF249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15E7B-E62F-F65F-88D3-D2D0D409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E29A-A6BB-41A6-8905-5B49EBD62C09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53E3C-0016-A321-815A-5E1954E5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646E-1D03-5AE8-5D1F-F26A1A6D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33B-840C-4514-83AF-0C354A7B65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188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5CFA-67F8-B57C-1677-85D944E8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FC93C-AD75-4094-73FD-CDD74054B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E5FB-8140-12E1-B6CD-1FF20D96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E29A-A6BB-41A6-8905-5B49EBD62C09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A45A6-BB4A-0F64-839F-D3F790BF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0AE0E-A470-6181-95DC-C1F88AB0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33B-840C-4514-83AF-0C354A7B65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73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FC70-53D3-318B-260E-6514B895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26AA9-A389-A672-B8F9-11068B771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7C507-A748-D233-7CC2-7BF462E9A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09FA8-DCA1-B136-A96F-F5DC5818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E29A-A6BB-41A6-8905-5B49EBD62C09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88145-1EE1-AB30-FB1D-CF791A4D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9A92-7965-2BDE-7253-7F63821A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33B-840C-4514-83AF-0C354A7B65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66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34CD-4309-466F-ED89-F75BCFA8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191AC-AF70-8A6C-0926-378C2D7C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8E965-759F-F2D2-308B-B17D7485E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11761-4C24-5201-76C1-8C9B0FBF8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65FA9-1C45-ECDD-4044-6C7D660B9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C95B0-DF4C-0E1F-2035-8D65AEC7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E29A-A6BB-41A6-8905-5B49EBD62C09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C31D5-6538-C613-1038-04DC254F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9319B-514B-BE11-8B67-66ED8D03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33B-840C-4514-83AF-0C354A7B65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505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719D-21D9-4F64-5662-8921FA18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DA827-E034-188D-95E5-AEB5E6AD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E29A-A6BB-41A6-8905-5B49EBD62C09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28527-A158-7B06-4504-35095805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30ACE-9257-F0A8-7657-C7939CA1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33B-840C-4514-83AF-0C354A7B65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64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AFA1C-6C76-0887-72BB-693ECA51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E29A-A6BB-41A6-8905-5B49EBD62C09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BEA26-3875-4E8F-0799-83E453F8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4DA67-6FC9-EBD1-2F50-8EDBECE2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33B-840C-4514-83AF-0C354A7B65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575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0576-FDE7-0623-F591-A2E97AF5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0770-8ECF-C88B-6F20-F6A11B5F5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0B8BD-BA48-5B8E-6506-78329CDDC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A937B-3E3F-90D0-706C-30D28BA7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E29A-A6BB-41A6-8905-5B49EBD62C09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9150D-0EE8-8D01-C771-37B0A185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905E1-D4B6-AAD4-3F3A-BB6B362A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33B-840C-4514-83AF-0C354A7B65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18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2388-5F41-24EA-6D2E-78926C1DC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A4036-9977-D1A5-6467-0C0297DE0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8E492-EBAD-9AA1-60C8-BF7EE624F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DBEC6-3E31-6394-E991-40FF04BE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E29A-A6BB-41A6-8905-5B49EBD62C09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3E705-F5EE-4DF1-2FC9-043881E9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26EF2-07D9-76F6-672D-532802E3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8033B-840C-4514-83AF-0C354A7B65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22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32326-94A8-A266-A29E-A316C64E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F0DDF-E87B-C443-6F43-36D104314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05A4-0D30-4D71-6FB3-FB3C45388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4E29A-A6BB-41A6-8905-5B49EBD62C09}" type="datetimeFigureOut">
              <a:rPr lang="es-ES" smtClean="0"/>
              <a:t>22/03/2024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4255-F277-9B5C-66AC-4A298251F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945A8-679B-B529-75CE-146AF4D9F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8033B-840C-4514-83AF-0C354A7B65E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77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drive/u/2/folders/1ICLLNMu_WUvEQ_fruv3IjaDK0PYCLP8W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E0F3-6377-9B61-C2A6-1556DF7A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Columns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56BCB-E74C-6083-72A9-A689A34A4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0673"/>
          </a:xfrm>
        </p:spPr>
        <p:txBody>
          <a:bodyPr>
            <a:normAutofit fontScale="55000" lnSpcReduction="20000"/>
          </a:bodyPr>
          <a:lstStyle/>
          <a:p>
            <a:r>
              <a:rPr lang="es-ES" dirty="0" err="1"/>
              <a:t>Endophyte</a:t>
            </a:r>
            <a:r>
              <a:rPr lang="es-ES" dirty="0"/>
              <a:t>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“</a:t>
            </a:r>
            <a:r>
              <a:rPr lang="es-ES" dirty="0" err="1"/>
              <a:t>treatments</a:t>
            </a:r>
            <a:r>
              <a:rPr lang="es-ES" dirty="0"/>
              <a:t>” R3E3 and R3E5</a:t>
            </a:r>
          </a:p>
          <a:p>
            <a:r>
              <a:rPr lang="es-ES" dirty="0" err="1"/>
              <a:t>Breplicate:biological</a:t>
            </a:r>
            <a:r>
              <a:rPr lang="es-ES" dirty="0"/>
              <a:t> </a:t>
            </a:r>
            <a:r>
              <a:rPr lang="es-ES" dirty="0" err="1"/>
              <a:t>replicate</a:t>
            </a:r>
            <a:endParaRPr lang="es-ES" dirty="0"/>
          </a:p>
          <a:p>
            <a:r>
              <a:rPr lang="es-ES" dirty="0" err="1"/>
              <a:t>Treplicate</a:t>
            </a:r>
            <a:r>
              <a:rPr lang="es-ES" dirty="0"/>
              <a:t>: </a:t>
            </a:r>
            <a:r>
              <a:rPr lang="es-ES" dirty="0" err="1"/>
              <a:t>technical</a:t>
            </a:r>
            <a:r>
              <a:rPr lang="es-ES" dirty="0"/>
              <a:t> </a:t>
            </a:r>
            <a:r>
              <a:rPr lang="es-ES" dirty="0" err="1"/>
              <a:t>replicate</a:t>
            </a:r>
            <a:endParaRPr lang="es-ES" dirty="0"/>
          </a:p>
          <a:p>
            <a:r>
              <a:rPr lang="es-ES" dirty="0" err="1"/>
              <a:t>Zt_Strain:Zymoseptoria</a:t>
            </a:r>
            <a:r>
              <a:rPr lang="es-ES" dirty="0"/>
              <a:t> </a:t>
            </a:r>
            <a:r>
              <a:rPr lang="es-ES" dirty="0" err="1"/>
              <a:t>strains</a:t>
            </a:r>
            <a:endParaRPr lang="es-ES" dirty="0"/>
          </a:p>
          <a:p>
            <a:r>
              <a:rPr lang="es-ES" dirty="0" err="1"/>
              <a:t>Area_endophyte</a:t>
            </a:r>
            <a:r>
              <a:rPr lang="es-ES" dirty="0"/>
              <a:t>: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area</a:t>
            </a:r>
            <a:r>
              <a:rPr lang="es-ES" dirty="0"/>
              <a:t> </a:t>
            </a:r>
            <a:r>
              <a:rPr lang="es-ES" dirty="0" err="1"/>
              <a:t>occupied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endophyte</a:t>
            </a:r>
            <a:endParaRPr lang="es-ES" dirty="0"/>
          </a:p>
          <a:p>
            <a:r>
              <a:rPr lang="es-ES" dirty="0" err="1"/>
              <a:t>Area_inhibition</a:t>
            </a:r>
            <a:r>
              <a:rPr lang="es-ES" dirty="0"/>
              <a:t>: </a:t>
            </a:r>
            <a:r>
              <a:rPr lang="es-ES" dirty="0" err="1"/>
              <a:t>area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zt</a:t>
            </a:r>
            <a:r>
              <a:rPr lang="es-ES" dirty="0"/>
              <a:t> </a:t>
            </a:r>
            <a:r>
              <a:rPr lang="es-ES" dirty="0" err="1"/>
              <a:t>growth</a:t>
            </a:r>
            <a:endParaRPr lang="es-ES" dirty="0"/>
          </a:p>
          <a:p>
            <a:r>
              <a:rPr lang="es-ES" dirty="0" err="1"/>
              <a:t>Ratio_inhibition</a:t>
            </a:r>
            <a:r>
              <a:rPr lang="es-ES" dirty="0"/>
              <a:t>: </a:t>
            </a:r>
            <a:r>
              <a:rPr lang="es-ES" dirty="0" err="1"/>
              <a:t>normalized</a:t>
            </a:r>
            <a:r>
              <a:rPr lang="es-ES" dirty="0"/>
              <a:t> </a:t>
            </a:r>
            <a:r>
              <a:rPr lang="es-ES" dirty="0" err="1"/>
              <a:t>area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area</a:t>
            </a:r>
            <a:r>
              <a:rPr lang="es-ES" dirty="0"/>
              <a:t> </a:t>
            </a:r>
            <a:r>
              <a:rPr lang="es-ES" dirty="0" err="1"/>
              <a:t>occupied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endophyte</a:t>
            </a:r>
            <a:endParaRPr lang="es-ES" dirty="0"/>
          </a:p>
          <a:p>
            <a:r>
              <a:rPr lang="es-ES" dirty="0"/>
              <a:t>Ratio_Scales1: </a:t>
            </a:r>
            <a:r>
              <a:rPr lang="es-ES" dirty="0" err="1"/>
              <a:t>the</a:t>
            </a:r>
            <a:r>
              <a:rPr lang="es-ES" dirty="0"/>
              <a:t> ratio </a:t>
            </a:r>
            <a:r>
              <a:rPr lang="es-ES" dirty="0" err="1"/>
              <a:t>but</a:t>
            </a:r>
            <a:r>
              <a:rPr lang="es-ES" dirty="0"/>
              <a:t> in a </a:t>
            </a:r>
            <a:r>
              <a:rPr lang="es-ES" dirty="0" err="1"/>
              <a:t>categorical</a:t>
            </a:r>
            <a:r>
              <a:rPr lang="es-ES" dirty="0"/>
              <a:t> </a:t>
            </a:r>
            <a:r>
              <a:rPr lang="es-ES" dirty="0" err="1"/>
              <a:t>scale</a:t>
            </a:r>
            <a:r>
              <a:rPr lang="es-ES" dirty="0"/>
              <a:t>. </a:t>
            </a:r>
            <a:r>
              <a:rPr lang="es-ES" dirty="0" err="1"/>
              <a:t>Breaks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cm.</a:t>
            </a:r>
          </a:p>
          <a:p>
            <a:r>
              <a:rPr lang="es-ES" dirty="0"/>
              <a:t>Ratio_Scales2: </a:t>
            </a:r>
            <a:r>
              <a:rPr lang="es-ES" dirty="0" err="1"/>
              <a:t>the</a:t>
            </a:r>
            <a:r>
              <a:rPr lang="es-ES" dirty="0"/>
              <a:t> ratio </a:t>
            </a:r>
            <a:r>
              <a:rPr lang="es-ES" dirty="0" err="1"/>
              <a:t>but</a:t>
            </a:r>
            <a:r>
              <a:rPr lang="es-ES" dirty="0"/>
              <a:t> in a </a:t>
            </a:r>
            <a:r>
              <a:rPr lang="es-ES" dirty="0" err="1"/>
              <a:t>categorical</a:t>
            </a:r>
            <a:r>
              <a:rPr lang="es-ES" dirty="0"/>
              <a:t> </a:t>
            </a:r>
            <a:r>
              <a:rPr lang="es-ES" dirty="0" err="1"/>
              <a:t>scale</a:t>
            </a:r>
            <a:r>
              <a:rPr lang="es-ES" dirty="0"/>
              <a:t> </a:t>
            </a:r>
            <a:r>
              <a:rPr lang="es-ES" dirty="0" err="1"/>
              <a:t>breaks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0.5 cm</a:t>
            </a:r>
          </a:p>
          <a:p>
            <a:r>
              <a:rPr lang="es-ES" dirty="0" err="1"/>
              <a:t>Radius_inhibition</a:t>
            </a:r>
            <a:r>
              <a:rPr lang="es-ES" dirty="0"/>
              <a:t>: Radio halo </a:t>
            </a:r>
            <a:r>
              <a:rPr lang="es-ES" dirty="0" err="1"/>
              <a:t>minus</a:t>
            </a:r>
            <a:r>
              <a:rPr lang="es-ES" dirty="0"/>
              <a:t> </a:t>
            </a:r>
            <a:r>
              <a:rPr lang="es-ES" dirty="0" err="1"/>
              <a:t>radius</a:t>
            </a:r>
            <a:r>
              <a:rPr lang="es-ES" dirty="0"/>
              <a:t> </a:t>
            </a:r>
            <a:r>
              <a:rPr lang="es-ES" dirty="0" err="1"/>
              <a:t>endophyte</a:t>
            </a:r>
            <a:r>
              <a:rPr lang="es-ES" dirty="0"/>
              <a:t> </a:t>
            </a:r>
            <a:r>
              <a:rPr lang="es-ES" dirty="0" err="1"/>
              <a:t>calculated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perimeter</a:t>
            </a:r>
            <a:r>
              <a:rPr lang="es-ES" dirty="0"/>
              <a:t>. R3E5 data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really</a:t>
            </a:r>
            <a:r>
              <a:rPr lang="es-ES" dirty="0"/>
              <a:t> Good. </a:t>
            </a:r>
          </a:p>
          <a:p>
            <a:r>
              <a:rPr lang="es-ES" dirty="0" err="1"/>
              <a:t>Percentage_inhibition</a:t>
            </a:r>
            <a:r>
              <a:rPr lang="es-ES" dirty="0"/>
              <a:t>: </a:t>
            </a:r>
            <a:r>
              <a:rPr lang="es-ES" dirty="0" err="1"/>
              <a:t>percentage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plate</a:t>
            </a:r>
            <a:r>
              <a:rPr lang="es-ES" dirty="0"/>
              <a:t> </a:t>
            </a:r>
            <a:r>
              <a:rPr lang="es-ES" dirty="0" err="1"/>
              <a:t>occupied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inhibition</a:t>
            </a:r>
            <a:r>
              <a:rPr lang="es-ES" dirty="0"/>
              <a:t> área</a:t>
            </a:r>
          </a:p>
          <a:p>
            <a:r>
              <a:rPr lang="es-ES" dirty="0" err="1"/>
              <a:t>Melanization</a:t>
            </a:r>
            <a:r>
              <a:rPr lang="es-ES" dirty="0"/>
              <a:t>: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Zt</a:t>
            </a:r>
            <a:r>
              <a:rPr lang="es-ES" dirty="0"/>
              <a:t> </a:t>
            </a:r>
            <a:r>
              <a:rPr lang="es-ES" dirty="0" err="1"/>
              <a:t>strain</a:t>
            </a:r>
            <a:r>
              <a:rPr lang="es-ES" dirty="0"/>
              <a:t> has </a:t>
            </a:r>
            <a:r>
              <a:rPr lang="es-ES" dirty="0" err="1"/>
              <a:t>melanized</a:t>
            </a:r>
            <a:r>
              <a:rPr lang="es-ES" dirty="0"/>
              <a:t> (1)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(0) </a:t>
            </a:r>
            <a:r>
              <a:rPr lang="es-ES" dirty="0" err="1"/>
              <a:t>when</a:t>
            </a:r>
            <a:r>
              <a:rPr lang="es-ES" dirty="0"/>
              <a:t> in </a:t>
            </a:r>
            <a:r>
              <a:rPr lang="es-ES" dirty="0" err="1"/>
              <a:t>contact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endophyte</a:t>
            </a:r>
            <a:r>
              <a:rPr lang="es-ES" dirty="0"/>
              <a:t> (</a:t>
            </a:r>
            <a:r>
              <a:rPr lang="es-ES" dirty="0" err="1"/>
              <a:t>plate</a:t>
            </a:r>
            <a:r>
              <a:rPr lang="es-ES" dirty="0"/>
              <a:t> </a:t>
            </a:r>
            <a:r>
              <a:rPr lang="es-ES" dirty="0" err="1"/>
              <a:t>compared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a </a:t>
            </a:r>
            <a:r>
              <a:rPr lang="es-ES" dirty="0" err="1"/>
              <a:t>lawn</a:t>
            </a:r>
            <a:r>
              <a:rPr lang="es-ES" dirty="0"/>
              <a:t> </a:t>
            </a:r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endophyte</a:t>
            </a:r>
            <a:r>
              <a:rPr lang="es-ES" dirty="0"/>
              <a:t>)</a:t>
            </a:r>
          </a:p>
          <a:p>
            <a:r>
              <a:rPr lang="es-ES" dirty="0" err="1"/>
              <a:t>Remove_astringent</a:t>
            </a:r>
            <a:r>
              <a:rPr lang="es-ES" dirty="0"/>
              <a:t>: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 i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lawns</a:t>
            </a:r>
            <a:r>
              <a:rPr lang="es-ES" dirty="0"/>
              <a:t> are </a:t>
            </a:r>
            <a:r>
              <a:rPr lang="es-ES" dirty="0" err="1"/>
              <a:t>much</a:t>
            </a:r>
            <a:r>
              <a:rPr lang="es-ES" dirty="0"/>
              <a:t> les dense</a:t>
            </a:r>
          </a:p>
          <a:p>
            <a:r>
              <a:rPr lang="es-ES" dirty="0" err="1"/>
              <a:t>Remove_loose</a:t>
            </a:r>
            <a:r>
              <a:rPr lang="es-ES" dirty="0"/>
              <a:t>: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those</a:t>
            </a:r>
            <a:r>
              <a:rPr lang="es-ES" dirty="0"/>
              <a:t> </a:t>
            </a:r>
            <a:r>
              <a:rPr lang="es-ES" dirty="0" err="1"/>
              <a:t>plates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inhibition</a:t>
            </a:r>
            <a:r>
              <a:rPr lang="es-ES" dirty="0"/>
              <a:t> </a:t>
            </a:r>
            <a:r>
              <a:rPr lang="es-ES" dirty="0" err="1"/>
              <a:t>area</a:t>
            </a:r>
            <a:r>
              <a:rPr lang="es-ES" dirty="0"/>
              <a:t> </a:t>
            </a:r>
            <a:r>
              <a:rPr lang="es-ES" dirty="0" err="1"/>
              <a:t>can’t</a:t>
            </a:r>
            <a:r>
              <a:rPr lang="es-ES" dirty="0"/>
              <a:t> be </a:t>
            </a:r>
            <a:r>
              <a:rPr lang="es-ES" dirty="0" err="1"/>
              <a:t>distinguished</a:t>
            </a:r>
            <a:r>
              <a:rPr lang="es-ES" dirty="0"/>
              <a:t> </a:t>
            </a:r>
            <a:r>
              <a:rPr lang="es-ES" dirty="0" err="1"/>
              <a:t>well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258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0;p8">
            <a:extLst>
              <a:ext uri="{FF2B5EF4-FFF2-40B4-BE49-F238E27FC236}">
                <a16:creationId xmlns:a16="http://schemas.microsoft.com/office/drawing/2014/main" id="{94068F0F-E69F-970F-0CE0-0C0CC31A24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6945745" cy="58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C2DE48A-0529-AD7E-833F-6777E4F995A2}"/>
              </a:ext>
            </a:extLst>
          </p:cNvPr>
          <p:cNvSpPr/>
          <p:nvPr/>
        </p:nvSpPr>
        <p:spPr>
          <a:xfrm>
            <a:off x="1114549" y="823664"/>
            <a:ext cx="5015345" cy="4513328"/>
          </a:xfrm>
          <a:prstGeom prst="ellipse">
            <a:avLst/>
          </a:prstGeom>
          <a:solidFill>
            <a:schemeClr val="lt1">
              <a:alpha val="44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316A4E-796C-02DA-5DDB-7426F8E05498}"/>
                  </a:ext>
                </a:extLst>
              </p:cNvPr>
              <p:cNvSpPr txBox="1"/>
              <p:nvPr/>
            </p:nvSpPr>
            <p:spPr>
              <a:xfrm>
                <a:off x="7656945" y="1117600"/>
                <a:ext cx="3454400" cy="3177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dirty="0"/>
              </a:p>
              <a:p>
                <a:r>
                  <a:rPr lang="es-ES" dirty="0" err="1"/>
                  <a:t>Inhibition</a:t>
                </a:r>
                <a:r>
                  <a:rPr lang="es-ES" dirty="0"/>
                  <a:t> </a:t>
                </a:r>
                <a:r>
                  <a:rPr lang="es-ES" dirty="0" err="1"/>
                  <a:t>area</a:t>
                </a:r>
                <a:r>
                  <a:rPr lang="es-ES" dirty="0"/>
                  <a:t> in cm2: Ah - </a:t>
                </a:r>
                <a:r>
                  <a:rPr lang="es-ES" dirty="0" err="1"/>
                  <a:t>Ae</a:t>
                </a:r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r>
                  <a:rPr lang="es-ES" dirty="0"/>
                  <a:t>Ratio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𝐴h</m:t>
                        </m:r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a:rPr lang="es-ES" i="1" dirty="0" err="1" smtClean="0">
                            <a:latin typeface="Cambria Math" panose="02040503050406030204" pitchFamily="18" charset="0"/>
                          </a:rPr>
                          <m:t>𝐴𝑒</m:t>
                        </m:r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𝐴𝑒</m:t>
                        </m:r>
                      </m:den>
                    </m:f>
                  </m:oMath>
                </a14:m>
                <a:endParaRPr lang="es-ES" dirty="0"/>
              </a:p>
              <a:p>
                <a:endParaRPr lang="es-ES" dirty="0"/>
              </a:p>
              <a:p>
                <a:endParaRPr lang="es-ES" dirty="0"/>
              </a:p>
              <a:p>
                <a:r>
                  <a:rPr lang="es-ES" dirty="0" err="1"/>
                  <a:t>Percentage</a:t>
                </a:r>
                <a:r>
                  <a:rPr lang="es-E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𝐴h</m:t>
                            </m:r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 – </m:t>
                            </m:r>
                            <m:r>
                              <a:rPr lang="es-ES" i="1" dirty="0" err="1" smtClean="0">
                                <a:latin typeface="Cambria Math" panose="02040503050406030204" pitchFamily="18" charset="0"/>
                              </a:rPr>
                              <m:t>𝐴𝑒</m:t>
                            </m:r>
                            <m:r>
                              <a:rPr lang="es-ES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𝐴𝑒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s-ES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l-GR" dirty="0" smtClean="0"/>
                              <m:t>π</m:t>
                            </m:r>
                            <m:r>
                              <m:rPr>
                                <m:nor/>
                              </m:rPr>
                              <a:rPr lang="es-ES" dirty="0" smtClean="0"/>
                              <m:t> ∗ </m:t>
                            </m:r>
                            <m:r>
                              <m:rPr>
                                <m:nor/>
                              </m:rPr>
                              <a:rPr lang="es-ES" dirty="0" smtClean="0"/>
                              <m:t>r</m:t>
                            </m:r>
                            <m:r>
                              <m:rPr>
                                <m:nor/>
                              </m:rPr>
                              <a:rPr lang="es-ES" dirty="0" smtClean="0"/>
                              <m:t>^2 − </m:t>
                            </m:r>
                            <m:r>
                              <m:rPr>
                                <m:nor/>
                              </m:rPr>
                              <a:rPr lang="es-ES" b="0" i="0" dirty="0" smtClean="0"/>
                              <m:t>Ae</m:t>
                            </m:r>
                            <m:r>
                              <m:rPr>
                                <m:nor/>
                              </m:rPr>
                              <a:rPr lang="es-ES" dirty="0" smtClean="0"/>
                              <m:t>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s-ES" dirty="0" smtClean="0"/>
                              <m:t>Ae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s-ES" dirty="0" smtClean="0"/>
                          <m:t> </m:t>
                        </m:r>
                      </m:den>
                    </m:f>
                  </m:oMath>
                </a14:m>
                <a:r>
                  <a:rPr lang="es-ES" dirty="0"/>
                  <a:t> x 100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316A4E-796C-02DA-5DDB-7426F8E05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945" y="1117600"/>
                <a:ext cx="3454400" cy="3177024"/>
              </a:xfrm>
              <a:prstGeom prst="rect">
                <a:avLst/>
              </a:prstGeom>
              <a:blipFill>
                <a:blip r:embed="rId3"/>
                <a:stretch>
                  <a:fillRect l="-14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869C6F2-E581-E9F9-7F69-EE2F6AA84CB8}"/>
              </a:ext>
            </a:extLst>
          </p:cNvPr>
          <p:cNvSpPr/>
          <p:nvPr/>
        </p:nvSpPr>
        <p:spPr>
          <a:xfrm>
            <a:off x="2544791" y="2173857"/>
            <a:ext cx="2061715" cy="1908616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DA99065-D951-339B-4860-2543AC5010E5}"/>
              </a:ext>
            </a:extLst>
          </p:cNvPr>
          <p:cNvSpPr/>
          <p:nvPr/>
        </p:nvSpPr>
        <p:spPr>
          <a:xfrm>
            <a:off x="2835564" y="2429164"/>
            <a:ext cx="1477818" cy="1403927"/>
          </a:xfrm>
          <a:custGeom>
            <a:avLst/>
            <a:gdLst>
              <a:gd name="connsiteX0" fmla="*/ 637309 w 1477818"/>
              <a:gd name="connsiteY0" fmla="*/ 0 h 1403927"/>
              <a:gd name="connsiteX1" fmla="*/ 387927 w 1477818"/>
              <a:gd name="connsiteY1" fmla="*/ 46181 h 1403927"/>
              <a:gd name="connsiteX2" fmla="*/ 240145 w 1477818"/>
              <a:gd name="connsiteY2" fmla="*/ 55418 h 1403927"/>
              <a:gd name="connsiteX3" fmla="*/ 138545 w 1477818"/>
              <a:gd name="connsiteY3" fmla="*/ 157018 h 1403927"/>
              <a:gd name="connsiteX4" fmla="*/ 138545 w 1477818"/>
              <a:gd name="connsiteY4" fmla="*/ 157018 h 1403927"/>
              <a:gd name="connsiteX5" fmla="*/ 0 w 1477818"/>
              <a:gd name="connsiteY5" fmla="*/ 332509 h 1403927"/>
              <a:gd name="connsiteX6" fmla="*/ 27709 w 1477818"/>
              <a:gd name="connsiteY6" fmla="*/ 461818 h 1403927"/>
              <a:gd name="connsiteX7" fmla="*/ 18472 w 1477818"/>
              <a:gd name="connsiteY7" fmla="*/ 609600 h 1403927"/>
              <a:gd name="connsiteX8" fmla="*/ 36945 w 1477818"/>
              <a:gd name="connsiteY8" fmla="*/ 858981 h 1403927"/>
              <a:gd name="connsiteX9" fmla="*/ 92363 w 1477818"/>
              <a:gd name="connsiteY9" fmla="*/ 1043709 h 1403927"/>
              <a:gd name="connsiteX10" fmla="*/ 212436 w 1477818"/>
              <a:gd name="connsiteY10" fmla="*/ 1246909 h 1403927"/>
              <a:gd name="connsiteX11" fmla="*/ 360218 w 1477818"/>
              <a:gd name="connsiteY11" fmla="*/ 1311563 h 1403927"/>
              <a:gd name="connsiteX12" fmla="*/ 544945 w 1477818"/>
              <a:gd name="connsiteY12" fmla="*/ 1385454 h 1403927"/>
              <a:gd name="connsiteX13" fmla="*/ 766618 w 1477818"/>
              <a:gd name="connsiteY13" fmla="*/ 1403927 h 1403927"/>
              <a:gd name="connsiteX14" fmla="*/ 960581 w 1477818"/>
              <a:gd name="connsiteY14" fmla="*/ 1376218 h 1403927"/>
              <a:gd name="connsiteX15" fmla="*/ 1099127 w 1477818"/>
              <a:gd name="connsiteY15" fmla="*/ 1320800 h 1403927"/>
              <a:gd name="connsiteX16" fmla="*/ 1256145 w 1477818"/>
              <a:gd name="connsiteY16" fmla="*/ 1182254 h 1403927"/>
              <a:gd name="connsiteX17" fmla="*/ 1339272 w 1477818"/>
              <a:gd name="connsiteY17" fmla="*/ 1025236 h 1403927"/>
              <a:gd name="connsiteX18" fmla="*/ 1450109 w 1477818"/>
              <a:gd name="connsiteY18" fmla="*/ 942109 h 1403927"/>
              <a:gd name="connsiteX19" fmla="*/ 1477818 w 1477818"/>
              <a:gd name="connsiteY19" fmla="*/ 720436 h 1403927"/>
              <a:gd name="connsiteX20" fmla="*/ 1431636 w 1477818"/>
              <a:gd name="connsiteY20" fmla="*/ 517236 h 1403927"/>
              <a:gd name="connsiteX21" fmla="*/ 1320800 w 1477818"/>
              <a:gd name="connsiteY21" fmla="*/ 304800 h 1403927"/>
              <a:gd name="connsiteX22" fmla="*/ 1182254 w 1477818"/>
              <a:gd name="connsiteY22" fmla="*/ 203200 h 1403927"/>
              <a:gd name="connsiteX23" fmla="*/ 1071418 w 1477818"/>
              <a:gd name="connsiteY23" fmla="*/ 83127 h 1403927"/>
              <a:gd name="connsiteX24" fmla="*/ 914400 w 1477818"/>
              <a:gd name="connsiteY24" fmla="*/ 27709 h 1403927"/>
              <a:gd name="connsiteX25" fmla="*/ 637309 w 1477818"/>
              <a:gd name="connsiteY25" fmla="*/ 0 h 140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77818" h="1403927">
                <a:moveTo>
                  <a:pt x="637309" y="0"/>
                </a:moveTo>
                <a:lnTo>
                  <a:pt x="387927" y="46181"/>
                </a:lnTo>
                <a:lnTo>
                  <a:pt x="240145" y="55418"/>
                </a:lnTo>
                <a:lnTo>
                  <a:pt x="138545" y="157018"/>
                </a:lnTo>
                <a:lnTo>
                  <a:pt x="138545" y="157018"/>
                </a:lnTo>
                <a:lnTo>
                  <a:pt x="0" y="332509"/>
                </a:lnTo>
                <a:lnTo>
                  <a:pt x="27709" y="461818"/>
                </a:lnTo>
                <a:lnTo>
                  <a:pt x="18472" y="609600"/>
                </a:lnTo>
                <a:lnTo>
                  <a:pt x="36945" y="858981"/>
                </a:lnTo>
                <a:lnTo>
                  <a:pt x="92363" y="1043709"/>
                </a:lnTo>
                <a:lnTo>
                  <a:pt x="212436" y="1246909"/>
                </a:lnTo>
                <a:lnTo>
                  <a:pt x="360218" y="1311563"/>
                </a:lnTo>
                <a:lnTo>
                  <a:pt x="544945" y="1385454"/>
                </a:lnTo>
                <a:lnTo>
                  <a:pt x="766618" y="1403927"/>
                </a:lnTo>
                <a:lnTo>
                  <a:pt x="960581" y="1376218"/>
                </a:lnTo>
                <a:lnTo>
                  <a:pt x="1099127" y="1320800"/>
                </a:lnTo>
                <a:lnTo>
                  <a:pt x="1256145" y="1182254"/>
                </a:lnTo>
                <a:lnTo>
                  <a:pt x="1339272" y="1025236"/>
                </a:lnTo>
                <a:lnTo>
                  <a:pt x="1450109" y="942109"/>
                </a:lnTo>
                <a:lnTo>
                  <a:pt x="1477818" y="720436"/>
                </a:lnTo>
                <a:lnTo>
                  <a:pt x="1431636" y="517236"/>
                </a:lnTo>
                <a:lnTo>
                  <a:pt x="1320800" y="304800"/>
                </a:lnTo>
                <a:lnTo>
                  <a:pt x="1182254" y="203200"/>
                </a:lnTo>
                <a:lnTo>
                  <a:pt x="1071418" y="83127"/>
                </a:lnTo>
                <a:lnTo>
                  <a:pt x="914400" y="27709"/>
                </a:lnTo>
                <a:lnTo>
                  <a:pt x="637309" y="0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AA3FA-A1CB-9F1B-AA62-B3A39A300214}"/>
              </a:ext>
            </a:extLst>
          </p:cNvPr>
          <p:cNvSpPr txBox="1"/>
          <p:nvPr/>
        </p:nvSpPr>
        <p:spPr>
          <a:xfrm>
            <a:off x="3350694" y="211684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7C2A75-C1EC-2CE7-C3F1-186B7250DB38}"/>
              </a:ext>
            </a:extLst>
          </p:cNvPr>
          <p:cNvSpPr txBox="1"/>
          <p:nvPr/>
        </p:nvSpPr>
        <p:spPr>
          <a:xfrm>
            <a:off x="3334328" y="29749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Ae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DB8BD8-A892-972A-EEE4-3EF928807904}"/>
              </a:ext>
            </a:extLst>
          </p:cNvPr>
          <p:cNvCxnSpPr>
            <a:cxnSpLocks/>
          </p:cNvCxnSpPr>
          <p:nvPr/>
        </p:nvCxnSpPr>
        <p:spPr>
          <a:xfrm>
            <a:off x="962978" y="267855"/>
            <a:ext cx="513302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794816-E35A-8445-2552-6CE9F3CE8527}"/>
              </a:ext>
            </a:extLst>
          </p:cNvPr>
          <p:cNvSpPr txBox="1"/>
          <p:nvPr/>
        </p:nvSpPr>
        <p:spPr>
          <a:xfrm>
            <a:off x="2835564" y="178864"/>
            <a:ext cx="15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6cm </a:t>
            </a:r>
            <a:r>
              <a:rPr lang="es-ES" dirty="0" err="1">
                <a:solidFill>
                  <a:schemeClr val="bg1"/>
                </a:solidFill>
              </a:rPr>
              <a:t>diameter</a:t>
            </a:r>
            <a:endParaRPr lang="es-E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AB6365-18A4-51E7-D2E4-8C17B7A06FA5}"/>
                  </a:ext>
                </a:extLst>
              </p:cNvPr>
              <p:cNvSpPr txBox="1"/>
              <p:nvPr/>
            </p:nvSpPr>
            <p:spPr>
              <a:xfrm>
                <a:off x="101599" y="5432666"/>
                <a:ext cx="2635722" cy="64633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s-ES" dirty="0" err="1"/>
                  <a:t>Maximum</a:t>
                </a:r>
                <a:r>
                  <a:rPr lang="es-ES" dirty="0"/>
                  <a:t> </a:t>
                </a:r>
                <a:r>
                  <a:rPr lang="es-ES" dirty="0" err="1"/>
                  <a:t>inhibition</a:t>
                </a:r>
                <a:r>
                  <a:rPr lang="es-ES" dirty="0"/>
                  <a:t> </a:t>
                </a:r>
                <a:r>
                  <a:rPr lang="es-ES" dirty="0" err="1"/>
                  <a:t>area</a:t>
                </a:r>
                <a:endParaRPr lang="es-E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 smtClean="0"/>
                      <m:t>π</m:t>
                    </m:r>
                    <m:r>
                      <m:rPr>
                        <m:nor/>
                      </m:rPr>
                      <a:rPr lang="es-ES" dirty="0" smtClean="0"/>
                      <m:t> ∗ </m:t>
                    </m:r>
                    <m:r>
                      <m:rPr>
                        <m:nor/>
                      </m:rPr>
                      <a:rPr lang="es-ES" dirty="0" smtClean="0"/>
                      <m:t>r</m:t>
                    </m:r>
                    <m:r>
                      <m:rPr>
                        <m:nor/>
                      </m:rPr>
                      <a:rPr lang="es-ES" dirty="0" smtClean="0"/>
                      <m:t>^2</m:t>
                    </m:r>
                  </m:oMath>
                </a14:m>
                <a:r>
                  <a:rPr lang="es-ES" dirty="0"/>
                  <a:t> - </a:t>
                </a:r>
                <a:r>
                  <a:rPr lang="es-ES" dirty="0" err="1"/>
                  <a:t>Ae</a:t>
                </a:r>
                <a:endParaRPr lang="es-E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AB6365-18A4-51E7-D2E4-8C17B7A0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" y="5432666"/>
                <a:ext cx="2635722" cy="646331"/>
              </a:xfrm>
              <a:prstGeom prst="rect">
                <a:avLst/>
              </a:prstGeom>
              <a:blipFill>
                <a:blip r:embed="rId4"/>
                <a:stretch>
                  <a:fillRect l="-1839" t="-2752" r="-460" b="-1284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B20DA4-53DD-3AC9-DAED-D1F98A241CC4}"/>
              </a:ext>
            </a:extLst>
          </p:cNvPr>
          <p:cNvCxnSpPr>
            <a:endCxn id="14" idx="3"/>
          </p:cNvCxnSpPr>
          <p:nvPr/>
        </p:nvCxnSpPr>
        <p:spPr>
          <a:xfrm flipV="1">
            <a:off x="1385455" y="4676030"/>
            <a:ext cx="463574" cy="717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57A26E-2497-E057-8929-92040E739D11}"/>
              </a:ext>
            </a:extLst>
          </p:cNvPr>
          <p:cNvSpPr txBox="1"/>
          <p:nvPr/>
        </p:nvSpPr>
        <p:spPr>
          <a:xfrm>
            <a:off x="2737321" y="6078997"/>
            <a:ext cx="8788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D:\Mi unidad\</a:t>
            </a:r>
            <a:r>
              <a:rPr lang="es-ES" dirty="0" err="1"/>
              <a:t>PilarVesga</a:t>
            </a:r>
            <a:r>
              <a:rPr lang="es-ES" dirty="0"/>
              <a:t>\TED\WP2_Omics\01_PopulationGenomics\01_ImageAnalyses</a:t>
            </a:r>
          </a:p>
          <a:p>
            <a:r>
              <a:rPr lang="es-ES" dirty="0">
                <a:hlinkClick r:id="rId5"/>
              </a:rPr>
              <a:t>https://drive.google.com/drive/u/2/folders/1ICLLNMu_WUvEQ_fruv3IjaDK0PYCLP8W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689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0;p8">
            <a:extLst>
              <a:ext uri="{FF2B5EF4-FFF2-40B4-BE49-F238E27FC236}">
                <a16:creationId xmlns:a16="http://schemas.microsoft.com/office/drawing/2014/main" id="{94068F0F-E69F-970F-0CE0-0C0CC31A24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6945745" cy="58928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316A4E-796C-02DA-5DDB-7426F8E05498}"/>
                  </a:ext>
                </a:extLst>
              </p:cNvPr>
              <p:cNvSpPr txBox="1"/>
              <p:nvPr/>
            </p:nvSpPr>
            <p:spPr>
              <a:xfrm>
                <a:off x="7656944" y="1117600"/>
                <a:ext cx="388154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Perimeter= 2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 smtClean="0"/>
                      <m:t>π</m:t>
                    </m:r>
                  </m:oMath>
                </a14:m>
                <a:r>
                  <a:rPr lang="es-ES" dirty="0"/>
                  <a:t>*r</a:t>
                </a:r>
              </a:p>
              <a:p>
                <a:endParaRPr lang="es-ES" dirty="0"/>
              </a:p>
              <a:p>
                <a:r>
                  <a:rPr lang="es-ES" dirty="0" err="1"/>
                  <a:t>RaDius</a:t>
                </a:r>
                <a:r>
                  <a:rPr lang="es-ES" dirty="0"/>
                  <a:t> </a:t>
                </a:r>
                <a:r>
                  <a:rPr lang="es-ES" dirty="0" err="1"/>
                  <a:t>inhibition</a:t>
                </a:r>
                <a:r>
                  <a:rPr lang="es-ES" dirty="0"/>
                  <a:t>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𝑃h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m:rPr>
                        <m:nor/>
                      </m:rPr>
                      <a:rPr lang="el-GR" dirty="0"/>
                      <m:t>π</m:t>
                    </m:r>
                  </m:oMath>
                </a14:m>
                <a:r>
                  <a:rPr lang="es-ES" dirty="0"/>
                  <a:t>   -  Pe/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l-GR" dirty="0"/>
                      <m:t>π</m:t>
                    </m:r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316A4E-796C-02DA-5DDB-7426F8E05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944" y="1117600"/>
                <a:ext cx="3881543" cy="923330"/>
              </a:xfrm>
              <a:prstGeom prst="rect">
                <a:avLst/>
              </a:prstGeom>
              <a:blipFill>
                <a:blip r:embed="rId3"/>
                <a:stretch>
                  <a:fillRect l="-1256" t="-2632" b="-986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869C6F2-E581-E9F9-7F69-EE2F6AA84CB8}"/>
              </a:ext>
            </a:extLst>
          </p:cNvPr>
          <p:cNvSpPr/>
          <p:nvPr/>
        </p:nvSpPr>
        <p:spPr>
          <a:xfrm>
            <a:off x="2544791" y="2173857"/>
            <a:ext cx="2061715" cy="1908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DA99065-D951-339B-4860-2543AC5010E5}"/>
              </a:ext>
            </a:extLst>
          </p:cNvPr>
          <p:cNvSpPr/>
          <p:nvPr/>
        </p:nvSpPr>
        <p:spPr>
          <a:xfrm>
            <a:off x="2835564" y="2429164"/>
            <a:ext cx="1477818" cy="1403927"/>
          </a:xfrm>
          <a:custGeom>
            <a:avLst/>
            <a:gdLst>
              <a:gd name="connsiteX0" fmla="*/ 637309 w 1477818"/>
              <a:gd name="connsiteY0" fmla="*/ 0 h 1403927"/>
              <a:gd name="connsiteX1" fmla="*/ 387927 w 1477818"/>
              <a:gd name="connsiteY1" fmla="*/ 46181 h 1403927"/>
              <a:gd name="connsiteX2" fmla="*/ 240145 w 1477818"/>
              <a:gd name="connsiteY2" fmla="*/ 55418 h 1403927"/>
              <a:gd name="connsiteX3" fmla="*/ 138545 w 1477818"/>
              <a:gd name="connsiteY3" fmla="*/ 157018 h 1403927"/>
              <a:gd name="connsiteX4" fmla="*/ 138545 w 1477818"/>
              <a:gd name="connsiteY4" fmla="*/ 157018 h 1403927"/>
              <a:gd name="connsiteX5" fmla="*/ 0 w 1477818"/>
              <a:gd name="connsiteY5" fmla="*/ 332509 h 1403927"/>
              <a:gd name="connsiteX6" fmla="*/ 27709 w 1477818"/>
              <a:gd name="connsiteY6" fmla="*/ 461818 h 1403927"/>
              <a:gd name="connsiteX7" fmla="*/ 18472 w 1477818"/>
              <a:gd name="connsiteY7" fmla="*/ 609600 h 1403927"/>
              <a:gd name="connsiteX8" fmla="*/ 36945 w 1477818"/>
              <a:gd name="connsiteY8" fmla="*/ 858981 h 1403927"/>
              <a:gd name="connsiteX9" fmla="*/ 92363 w 1477818"/>
              <a:gd name="connsiteY9" fmla="*/ 1043709 h 1403927"/>
              <a:gd name="connsiteX10" fmla="*/ 212436 w 1477818"/>
              <a:gd name="connsiteY10" fmla="*/ 1246909 h 1403927"/>
              <a:gd name="connsiteX11" fmla="*/ 360218 w 1477818"/>
              <a:gd name="connsiteY11" fmla="*/ 1311563 h 1403927"/>
              <a:gd name="connsiteX12" fmla="*/ 544945 w 1477818"/>
              <a:gd name="connsiteY12" fmla="*/ 1385454 h 1403927"/>
              <a:gd name="connsiteX13" fmla="*/ 766618 w 1477818"/>
              <a:gd name="connsiteY13" fmla="*/ 1403927 h 1403927"/>
              <a:gd name="connsiteX14" fmla="*/ 960581 w 1477818"/>
              <a:gd name="connsiteY14" fmla="*/ 1376218 h 1403927"/>
              <a:gd name="connsiteX15" fmla="*/ 1099127 w 1477818"/>
              <a:gd name="connsiteY15" fmla="*/ 1320800 h 1403927"/>
              <a:gd name="connsiteX16" fmla="*/ 1256145 w 1477818"/>
              <a:gd name="connsiteY16" fmla="*/ 1182254 h 1403927"/>
              <a:gd name="connsiteX17" fmla="*/ 1339272 w 1477818"/>
              <a:gd name="connsiteY17" fmla="*/ 1025236 h 1403927"/>
              <a:gd name="connsiteX18" fmla="*/ 1450109 w 1477818"/>
              <a:gd name="connsiteY18" fmla="*/ 942109 h 1403927"/>
              <a:gd name="connsiteX19" fmla="*/ 1477818 w 1477818"/>
              <a:gd name="connsiteY19" fmla="*/ 720436 h 1403927"/>
              <a:gd name="connsiteX20" fmla="*/ 1431636 w 1477818"/>
              <a:gd name="connsiteY20" fmla="*/ 517236 h 1403927"/>
              <a:gd name="connsiteX21" fmla="*/ 1320800 w 1477818"/>
              <a:gd name="connsiteY21" fmla="*/ 304800 h 1403927"/>
              <a:gd name="connsiteX22" fmla="*/ 1182254 w 1477818"/>
              <a:gd name="connsiteY22" fmla="*/ 203200 h 1403927"/>
              <a:gd name="connsiteX23" fmla="*/ 1071418 w 1477818"/>
              <a:gd name="connsiteY23" fmla="*/ 83127 h 1403927"/>
              <a:gd name="connsiteX24" fmla="*/ 914400 w 1477818"/>
              <a:gd name="connsiteY24" fmla="*/ 27709 h 1403927"/>
              <a:gd name="connsiteX25" fmla="*/ 637309 w 1477818"/>
              <a:gd name="connsiteY25" fmla="*/ 0 h 140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477818" h="1403927">
                <a:moveTo>
                  <a:pt x="637309" y="0"/>
                </a:moveTo>
                <a:lnTo>
                  <a:pt x="387927" y="46181"/>
                </a:lnTo>
                <a:lnTo>
                  <a:pt x="240145" y="55418"/>
                </a:lnTo>
                <a:lnTo>
                  <a:pt x="138545" y="157018"/>
                </a:lnTo>
                <a:lnTo>
                  <a:pt x="138545" y="157018"/>
                </a:lnTo>
                <a:lnTo>
                  <a:pt x="0" y="332509"/>
                </a:lnTo>
                <a:lnTo>
                  <a:pt x="27709" y="461818"/>
                </a:lnTo>
                <a:lnTo>
                  <a:pt x="18472" y="609600"/>
                </a:lnTo>
                <a:lnTo>
                  <a:pt x="36945" y="858981"/>
                </a:lnTo>
                <a:lnTo>
                  <a:pt x="92363" y="1043709"/>
                </a:lnTo>
                <a:lnTo>
                  <a:pt x="212436" y="1246909"/>
                </a:lnTo>
                <a:lnTo>
                  <a:pt x="360218" y="1311563"/>
                </a:lnTo>
                <a:lnTo>
                  <a:pt x="544945" y="1385454"/>
                </a:lnTo>
                <a:lnTo>
                  <a:pt x="766618" y="1403927"/>
                </a:lnTo>
                <a:lnTo>
                  <a:pt x="960581" y="1376218"/>
                </a:lnTo>
                <a:lnTo>
                  <a:pt x="1099127" y="1320800"/>
                </a:lnTo>
                <a:lnTo>
                  <a:pt x="1256145" y="1182254"/>
                </a:lnTo>
                <a:lnTo>
                  <a:pt x="1339272" y="1025236"/>
                </a:lnTo>
                <a:lnTo>
                  <a:pt x="1450109" y="942109"/>
                </a:lnTo>
                <a:lnTo>
                  <a:pt x="1477818" y="720436"/>
                </a:lnTo>
                <a:lnTo>
                  <a:pt x="1431636" y="517236"/>
                </a:lnTo>
                <a:lnTo>
                  <a:pt x="1320800" y="304800"/>
                </a:lnTo>
                <a:lnTo>
                  <a:pt x="1182254" y="203200"/>
                </a:lnTo>
                <a:lnTo>
                  <a:pt x="1071418" y="83127"/>
                </a:lnTo>
                <a:lnTo>
                  <a:pt x="914400" y="27709"/>
                </a:lnTo>
                <a:lnTo>
                  <a:pt x="637309" y="0"/>
                </a:lnTo>
                <a:close/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AA3FA-A1CB-9F1B-AA62-B3A39A300214}"/>
              </a:ext>
            </a:extLst>
          </p:cNvPr>
          <p:cNvSpPr txBox="1"/>
          <p:nvPr/>
        </p:nvSpPr>
        <p:spPr>
          <a:xfrm>
            <a:off x="3350694" y="180452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Ph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7C2A75-C1EC-2CE7-C3F1-186B7250DB38}"/>
              </a:ext>
            </a:extLst>
          </p:cNvPr>
          <p:cNvSpPr txBox="1"/>
          <p:nvPr/>
        </p:nvSpPr>
        <p:spPr>
          <a:xfrm>
            <a:off x="3622222" y="24594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DB8BD8-A892-972A-EEE4-3EF928807904}"/>
              </a:ext>
            </a:extLst>
          </p:cNvPr>
          <p:cNvCxnSpPr>
            <a:cxnSpLocks/>
          </p:cNvCxnSpPr>
          <p:nvPr/>
        </p:nvCxnSpPr>
        <p:spPr>
          <a:xfrm>
            <a:off x="962978" y="267855"/>
            <a:ext cx="513302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794816-E35A-8445-2552-6CE9F3CE8527}"/>
              </a:ext>
            </a:extLst>
          </p:cNvPr>
          <p:cNvSpPr txBox="1"/>
          <p:nvPr/>
        </p:nvSpPr>
        <p:spPr>
          <a:xfrm>
            <a:off x="2835564" y="178864"/>
            <a:ext cx="15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6cm </a:t>
            </a:r>
            <a:r>
              <a:rPr lang="es-ES" dirty="0" err="1">
                <a:solidFill>
                  <a:schemeClr val="bg1"/>
                </a:solidFill>
              </a:rPr>
              <a:t>diameter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65BB191-C59A-B231-1C62-82BF536E6755}"/>
              </a:ext>
            </a:extLst>
          </p:cNvPr>
          <p:cNvCxnSpPr>
            <a:stCxn id="6" idx="2"/>
          </p:cNvCxnSpPr>
          <p:nvPr/>
        </p:nvCxnSpPr>
        <p:spPr>
          <a:xfrm>
            <a:off x="2544791" y="3128165"/>
            <a:ext cx="290773" cy="249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8BADAC-B022-DB3B-B2F9-A20C84AC26F4}"/>
              </a:ext>
            </a:extLst>
          </p:cNvPr>
          <p:cNvSpPr txBox="1"/>
          <p:nvPr/>
        </p:nvSpPr>
        <p:spPr>
          <a:xfrm>
            <a:off x="2500862" y="280667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Ri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352DF-CD40-E2BF-D01A-9BA92027E1AA}"/>
              </a:ext>
            </a:extLst>
          </p:cNvPr>
          <p:cNvSpPr txBox="1"/>
          <p:nvPr/>
        </p:nvSpPr>
        <p:spPr>
          <a:xfrm>
            <a:off x="7151298" y="3509925"/>
            <a:ext cx="489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ONLY VALID FOR R3E3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approx</a:t>
            </a:r>
            <a:r>
              <a:rPr lang="es-ES" dirty="0"/>
              <a:t> round</a:t>
            </a:r>
          </a:p>
          <a:p>
            <a:r>
              <a:rPr lang="es-ES" dirty="0"/>
              <a:t>R3E5 has </a:t>
            </a:r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shape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570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292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Columns in the dataset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DEL PILAR VESGA AGUADO</dc:creator>
  <cp:lastModifiedBy>MARIA DEL PILAR VESGA AGUADO</cp:lastModifiedBy>
  <cp:revision>10</cp:revision>
  <dcterms:created xsi:type="dcterms:W3CDTF">2024-03-06T08:48:10Z</dcterms:created>
  <dcterms:modified xsi:type="dcterms:W3CDTF">2024-03-22T15:42:26Z</dcterms:modified>
</cp:coreProperties>
</file>