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67A05898.xml" ContentType="application/vnd.ms-powerpoint.comments+xml"/>
  <Override PartName="/ppt/notesSlides/notesSlide4.xml" ContentType="application/vnd.openxmlformats-officedocument.presentationml.notesSlide+xml"/>
  <Override PartName="/ppt/comments/modernComment_106_5F014D2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1" r:id="rId7"/>
    <p:sldId id="297" r:id="rId8"/>
    <p:sldId id="262" r:id="rId9"/>
    <p:sldId id="289" r:id="rId10"/>
    <p:sldId id="264" r:id="rId11"/>
    <p:sldId id="295" r:id="rId12"/>
    <p:sldId id="258" r:id="rId13"/>
    <p:sldId id="278" r:id="rId14"/>
    <p:sldId id="266" r:id="rId15"/>
    <p:sldId id="292" r:id="rId16"/>
    <p:sldId id="268" r:id="rId17"/>
    <p:sldId id="298" r:id="rId18"/>
    <p:sldId id="280" r:id="rId19"/>
    <p:sldId id="270" r:id="rId20"/>
    <p:sldId id="276" r:id="rId21"/>
    <p:sldId id="275" r:id="rId2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830AFB6D-23FD-57D3-7D70-89C345CFEF09}" name="ibrahim ersan özdemir" initials="iö" userId="be570669143fc71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81" autoAdjust="0"/>
  </p:normalViewPr>
  <p:slideViewPr>
    <p:cSldViewPr snapToGrid="0">
      <p:cViewPr varScale="1">
        <p:scale>
          <a:sx n="86" d="100"/>
          <a:sy n="86" d="100"/>
        </p:scale>
        <p:origin x="1012" y="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8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5_67A058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6EFC02-B681-43CB-9C76-955EFC73AB9A}" authorId="{830AFB6D-23FD-57D3-7D70-89C345CFEF09}" created="2024-12-27T12:59:04.278">
    <pc:sldMkLst xmlns:pc="http://schemas.microsoft.com/office/powerpoint/2013/main/command">
      <pc:docMk/>
      <pc:sldMk cId="1738561688" sldId="261"/>
    </pc:sldMkLst>
    <p188:txBody>
      <a:bodyPr/>
      <a:lstStyle/>
      <a:p>
        <a:r>
          <a:rPr lang="tr-TR"/>
          <a:t>Burada longitude da  anlatalım  </a:t>
        </a:r>
      </a:p>
    </p188:txBody>
  </p188:cm>
</p188:cmLst>
</file>

<file path=ppt/comments/modernComment_106_5F014D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532FC4-CE90-4123-A14D-C5E79D785631}" authorId="{830AFB6D-23FD-57D3-7D70-89C345CFEF09}" created="2024-12-27T12:58:55.303">
    <pc:sldMkLst xmlns:pc="http://schemas.microsoft.com/office/powerpoint/2013/main/command">
      <pc:docMk/>
      <pc:sldMk cId="1593920805" sldId="262"/>
    </pc:sldMkLst>
    <p188:txBody>
      <a:bodyPr/>
      <a:lstStyle/>
      <a:p>
        <a:r>
          <a:rPr lang="tr-TR"/>
          <a:t>data['GrainYield'] = data['GrainYield'].map({'C': 0, 'B': 1, 'A': 2})</a:t>
        </a:r>
      </a:p>
    </p188:txBody>
  </p188:cm>
  <p188:cm id="{711ECD0C-8E4B-453C-90E5-C172C5713CEE}" authorId="{830AFB6D-23FD-57D3-7D70-89C345CFEF09}" created="2024-12-29T09:58:58.310">
    <pc:sldMkLst xmlns:pc="http://schemas.microsoft.com/office/powerpoint/2013/main/command">
      <pc:docMk/>
      <pc:sldMk cId="1593920805" sldId="262"/>
    </pc:sldMkLst>
    <p188:txBody>
      <a:bodyPr/>
      <a:lstStyle/>
      <a:p>
        <a:r>
          <a:rPr lang="tr-TR"/>
          <a:t>Datayı düzeltme slaytı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8BD88-CA83-4B84-AB06-D1ACBAE4F617}" type="datetime1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AAC105-7DEF-4B41-AA25-06756A335757}" type="datetime1">
              <a:rPr lang="tr-TR" noProof="0" smtClean="0"/>
              <a:t>29.12.2024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0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72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15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40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14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25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56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56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81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7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56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06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23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zar karşılaştırmas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İçerik Yer Tutucus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6" name="İçerik Yer Tutucus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</p:txBody>
      </p:sp>
      <p:sp>
        <p:nvSpPr>
          <p:cNvPr id="27" name="İçerik Yer Tutucus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İki İçe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şlık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8" name="Metin Yer Tutucusu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6" name="Metin Yer Tutucusu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7" name="Metin Yer Tutucusu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0" name="Metin Yer Tutucusu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9" name="Metin Yer Tutucusu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1" name="Metin Yer Tutucusu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6" name="Metin Yer Tutucusu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2" name="Metin Yer Tutucusu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arih Yer Tutucusu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2" name="Alt Bilgi Yer Tutucusu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3" name="Slayt Numarası Yer Tutucusu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20" name="Metin Yer Tutucusu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5" name="Metin Yer Tutucusu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6" name="Metin Yer Tutucusu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7" name="Metin Yer Tutucusu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8" name="Metin Yer Tutucusu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9" name="Metin Yer Tutucusu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an çizelges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6" name="Metin Yer Tutucusu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7" name="Metin Yer Tutucusu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9" name="Metin Yer Tutucusu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0" name="Metin Yer Tutucusu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6" name="Metin Yer Tutucusu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7" name="Metin Yer Tutucusu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9" name="Metin Yer Tutucusu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5" name="Metin Yer Tutucusu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6" name="Metin Yer Tutucusu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Tarih Yer Tutucusu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7" name="Alt Bilgi Yer Tutucusu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8" name="Slayt Numarası Yer Tutucusu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Yer Tutucusu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SmartArt grafiği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işilik Ekip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Kişilik Ekip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5" name="Resim Yer Tutucusu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6" name="Resim Yer Tutucusu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7" name="Resim Yer Tutucusu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58" name="Resim Yer Tutucusu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4" name="Metin Yer Tutucusu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2" name="Metin Yer Tutucusu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9" name="Metin Yer Tutucusu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3" name="Metin Yer Tutucusu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0" name="Metin Yer Tutucusu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4" name="Metin Yer Tutucusu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1" name="Metin Yer Tutucusu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5" name="Metin Yer Tutucusu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4" name="İçerik Yer Tutucus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5" name="İçerik Yer Tutucus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6" name="İçerik Yer Tutucus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14" name="Metin Yer Tutucusu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anı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BAŞLIĞI DÜZENLEMEK İÇİN TIKLAYIN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7" name="Metin Yer Tutucusu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8" name="Metin Yer Tutucusu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34" name="Metin Yer Tutucusu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5" name="Metin Yer Tutucusu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6" name="Metin Yer Tutucusu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7" name="Metin Yer Tutucusu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3 Sütu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1" name="Metin Yer Tutucusu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2" name="Metin Yer Tutucusu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4" name="Metin Yer Tutucusu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2" name="Metin Yer Tutucusu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13" name="Metin Yer Tutucusu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2 Sütu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8" name="Metin Yer Tutucusu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0" name="Metin Yer Tutucusu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4" name="Metin Yer Tutucusu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iri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So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Yer Tutucusu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2" name="Metin Yer Tutucusu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3" name="Metin Yer Tutucusu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4" name="Metin Yer Tutucusu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6" name="Metin Yer Tutucusu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Tarih Yer Tutucusu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8" name="Alt Bilgi Yer Tutucusu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9" name="Slayt Numarası Yer Tutucusu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ç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jpg"/><Relationship Id="rId7" Type="http://schemas.openxmlformats.org/officeDocument/2006/relationships/image" Target="../media/image5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jpg"/><Relationship Id="rId11" Type="http://schemas.openxmlformats.org/officeDocument/2006/relationships/image" Target="../media/image59.png"/><Relationship Id="rId5" Type="http://schemas.openxmlformats.org/officeDocument/2006/relationships/image" Target="../media/image53.jpg"/><Relationship Id="rId10" Type="http://schemas.openxmlformats.org/officeDocument/2006/relationships/image" Target="../media/image58.jpg"/><Relationship Id="rId4" Type="http://schemas.openxmlformats.org/officeDocument/2006/relationships/image" Target="../media/image52.jpg"/><Relationship Id="rId9" Type="http://schemas.openxmlformats.org/officeDocument/2006/relationships/image" Target="../media/image5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3.pn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67A0589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F014D2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509" y="2885604"/>
            <a:ext cx="4941771" cy="1122202"/>
          </a:xfrm>
        </p:spPr>
        <p:txBody>
          <a:bodyPr rtlCol="0"/>
          <a:lstStyle/>
          <a:p>
            <a:pPr rtl="0"/>
            <a:r>
              <a:rPr lang="tr-TR" b="1" dirty="0"/>
              <a:t>464 Data </a:t>
            </a:r>
            <a:r>
              <a:rPr lang="tr-TR" b="1" dirty="0" err="1"/>
              <a:t>mInIng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510" y="4347862"/>
            <a:ext cx="4941770" cy="161241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tr-TR" sz="2700" b="1" dirty="0"/>
              <a:t>07-MOLES</a:t>
            </a:r>
            <a:endParaRPr lang="tr-TR" dirty="0"/>
          </a:p>
          <a:p>
            <a:pPr rtl="0"/>
            <a:r>
              <a:rPr lang="tr-TR" dirty="0"/>
              <a:t>Ege Arca Tunç 202211067</a:t>
            </a:r>
          </a:p>
          <a:p>
            <a:pPr rtl="0"/>
            <a:r>
              <a:rPr lang="tr-TR" dirty="0"/>
              <a:t>Deniz Arda </a:t>
            </a:r>
            <a:r>
              <a:rPr lang="tr-TR" dirty="0" err="1"/>
              <a:t>Çınarer</a:t>
            </a:r>
            <a:r>
              <a:rPr lang="tr-TR" dirty="0"/>
              <a:t> 202211019</a:t>
            </a:r>
          </a:p>
          <a:p>
            <a:pPr rtl="0"/>
            <a:r>
              <a:rPr lang="tr-TR" dirty="0"/>
              <a:t>İbrahim Ersan Özdemir 202211054</a:t>
            </a:r>
          </a:p>
        </p:txBody>
      </p:sp>
      <p:pic>
        <p:nvPicPr>
          <p:cNvPr id="5" name="Resim 4" descr="amblem, simge, sembol, logo, ticari marka içeren bir resim&#10;&#10;Açıklama otomatik olarak oluşturuldu">
            <a:extLst>
              <a:ext uri="{FF2B5EF4-FFF2-40B4-BE49-F238E27FC236}">
                <a16:creationId xmlns:a16="http://schemas.microsoft.com/office/drawing/2014/main" id="{D2CCC4A5-C02C-6C7F-666B-B1F69183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013" y="904601"/>
            <a:ext cx="164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tr-TR" smtClean="0"/>
              <a:pPr rtl="0"/>
              <a:t>10</a:t>
            </a:fld>
            <a:endParaRPr lang="tr-TR" dirty="0"/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F7A6DE45-CF31-EE29-8CD3-45C88682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669"/>
            <a:ext cx="12192000" cy="1566653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4C9BF18D-D107-F8C0-EFC7-07B08D34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1261753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60E4F356-58AA-B4F8-2595-F91D43B21CED}"/>
              </a:ext>
            </a:extLst>
          </p:cNvPr>
          <p:cNvSpPr txBox="1"/>
          <p:nvPr/>
        </p:nvSpPr>
        <p:spPr>
          <a:xfrm>
            <a:off x="605528" y="276991"/>
            <a:ext cx="11089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Selected</a:t>
            </a:r>
            <a:r>
              <a:rPr lang="tr-TR" sz="2500" b="1" dirty="0"/>
              <a:t> </a:t>
            </a:r>
            <a:r>
              <a:rPr lang="tr-TR" sz="2500" b="1" dirty="0" err="1"/>
              <a:t>Features</a:t>
            </a:r>
            <a:r>
              <a:rPr lang="tr-TR" sz="2500" b="1" dirty="0"/>
              <a:t> </a:t>
            </a:r>
            <a:r>
              <a:rPr lang="tr-TR" sz="2500" b="1" dirty="0" err="1"/>
              <a:t>for</a:t>
            </a:r>
            <a:r>
              <a:rPr lang="tr-TR" sz="2500" b="1" dirty="0"/>
              <a:t> 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Selection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:a16="http://schemas.microsoft.com/office/drawing/2014/main" id="{87D24AEF-1A74-3AD7-D032-8425072C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0" y="5153071"/>
            <a:ext cx="7153275" cy="39052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1537B83B-2F86-24E5-3794-156E1FE5F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3810631"/>
            <a:ext cx="7153275" cy="581025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29CD3E5A-085D-2902-8BC9-4F89FF565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361" y="4391656"/>
            <a:ext cx="7153275" cy="390525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5FE6FB2D-22FB-AA88-641F-1D0E72C03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358" y="4789501"/>
            <a:ext cx="7153275" cy="39052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2ACCF9E5-D18D-5A16-3593-A4FDF22EE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359" y="5907326"/>
            <a:ext cx="7153275" cy="39052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A44C1EB5-67FD-1AC7-0817-355FB7404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359" y="5538833"/>
            <a:ext cx="7153275" cy="390525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08807D57-723C-7115-9597-212529063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9356" y="6297851"/>
            <a:ext cx="7153275" cy="390525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F7ED70D0-7122-1A6D-6642-8294ED0D4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86"/>
            <a:ext cx="4286098" cy="3419490"/>
          </a:xfrm>
          <a:prstGeom prst="rect">
            <a:avLst/>
          </a:prstGeom>
        </p:spPr>
      </p:pic>
      <p:pic>
        <p:nvPicPr>
          <p:cNvPr id="43" name="Image 1" descr="Picture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09737" y="318067"/>
            <a:ext cx="3782263" cy="328772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34D763B-BCB7-427D-A9E5-76D3574E38C6}"/>
              </a:ext>
            </a:extLst>
          </p:cNvPr>
          <p:cNvSpPr txBox="1"/>
          <p:nvPr/>
        </p:nvSpPr>
        <p:spPr>
          <a:xfrm>
            <a:off x="4286098" y="800811"/>
            <a:ext cx="41236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/>
              <a:t>AUC, MCC, F1, Precision, </a:t>
            </a:r>
            <a:r>
              <a:rPr lang="tr-TR" sz="2500" b="1" dirty="0" err="1"/>
              <a:t>Recall</a:t>
            </a:r>
            <a:r>
              <a:rPr lang="tr-TR" sz="2500" b="1" dirty="0"/>
              <a:t> </a:t>
            </a:r>
            <a:r>
              <a:rPr lang="tr-TR" sz="2500" b="1" dirty="0" err="1"/>
              <a:t>Reports</a:t>
            </a:r>
            <a:endParaRPr lang="tr-TR" sz="2500" b="1" dirty="0"/>
          </a:p>
        </p:txBody>
      </p:sp>
      <p:sp>
        <p:nvSpPr>
          <p:cNvPr id="3" name="Slayt Numarası Yer Tutucusu 3">
            <a:extLst>
              <a:ext uri="{FF2B5EF4-FFF2-40B4-BE49-F238E27FC236}">
                <a16:creationId xmlns:a16="http://schemas.microsoft.com/office/drawing/2014/main" id="{CF9AC7DA-8A06-E4A8-2B20-D5219C76A164}"/>
              </a:ext>
            </a:extLst>
          </p:cNvPr>
          <p:cNvSpPr txBox="1">
            <a:spLocks/>
          </p:cNvSpPr>
          <p:nvPr/>
        </p:nvSpPr>
        <p:spPr>
          <a:xfrm>
            <a:off x="10819603" y="6357370"/>
            <a:ext cx="653143" cy="365125"/>
          </a:xfrm>
          <a:prstGeom prst="rect">
            <a:avLst/>
          </a:prstGeom>
        </p:spPr>
        <p:txBody>
          <a:bodyPr rtlCol="0"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tr-TR" sz="9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12</a:t>
            </a:fld>
            <a:endParaRPr lang="tr-TR"/>
          </a:p>
        </p:txBody>
      </p:sp>
      <p:pic>
        <p:nvPicPr>
          <p:cNvPr id="44" name="Resim 43">
            <a:extLst>
              <a:ext uri="{FF2B5EF4-FFF2-40B4-BE49-F238E27FC236}">
                <a16:creationId xmlns:a16="http://schemas.microsoft.com/office/drawing/2014/main" id="{0530B509-CEA2-42FF-A9C7-D89A733B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31" y="3403930"/>
            <a:ext cx="4972050" cy="31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Metin kutusu 51">
            <a:extLst>
              <a:ext uri="{FF2B5EF4-FFF2-40B4-BE49-F238E27FC236}">
                <a16:creationId xmlns:a16="http://schemas.microsoft.com/office/drawing/2014/main" id="{F9C78BC4-532F-1E99-64EA-87A0DCA32AF3}"/>
              </a:ext>
            </a:extLst>
          </p:cNvPr>
          <p:cNvSpPr txBox="1"/>
          <p:nvPr/>
        </p:nvSpPr>
        <p:spPr>
          <a:xfrm>
            <a:off x="1143686" y="91437"/>
            <a:ext cx="9922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Results</a:t>
            </a:r>
            <a:r>
              <a:rPr lang="tr-TR" sz="2500" b="1" dirty="0"/>
              <a:t> </a:t>
            </a:r>
            <a:r>
              <a:rPr lang="tr-TR" sz="2500" b="1" dirty="0" err="1"/>
              <a:t>After</a:t>
            </a:r>
            <a:r>
              <a:rPr lang="tr-TR" sz="2500" b="1" dirty="0"/>
              <a:t> 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Selection</a:t>
            </a:r>
            <a:endParaRPr lang="tr-TR" sz="2500" b="1" dirty="0"/>
          </a:p>
        </p:txBody>
      </p:sp>
      <p:pic>
        <p:nvPicPr>
          <p:cNvPr id="56" name="Resim 55" descr="metin, yazı tipi, sayı, numara, makbuz içeren bir resim&#10;&#10;Açıklama otomatik olarak oluşturuldu">
            <a:extLst>
              <a:ext uri="{FF2B5EF4-FFF2-40B4-BE49-F238E27FC236}">
                <a16:creationId xmlns:a16="http://schemas.microsoft.com/office/drawing/2014/main" id="{094BD355-FD84-6292-0216-BED1958C9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1" y="1908341"/>
            <a:ext cx="10239375" cy="1384871"/>
          </a:xfrm>
          <a:prstGeom prst="rect">
            <a:avLst/>
          </a:prstGeom>
        </p:spPr>
      </p:pic>
      <p:pic>
        <p:nvPicPr>
          <p:cNvPr id="54" name="Resim 53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490818E2-1DA7-2431-B4EA-5426BDCA5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32" y="596557"/>
            <a:ext cx="10239375" cy="154085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681A73C-A8CA-49C0-B6AA-63E80565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0" y="3429000"/>
            <a:ext cx="4328446" cy="31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lt Bilgi Yer Tutucusu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tr-TR"/>
              <a:t>Sunum Destesi</a:t>
            </a:r>
            <a:endParaRPr lang="tr-TR" dirty="0"/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13</a:t>
            </a:fld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3FE78CC1-7194-F98F-9160-45C42D8F3675}"/>
              </a:ext>
            </a:extLst>
          </p:cNvPr>
          <p:cNvSpPr txBox="1"/>
          <p:nvPr/>
        </p:nvSpPr>
        <p:spPr>
          <a:xfrm>
            <a:off x="2134530" y="266361"/>
            <a:ext cx="88763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After</a:t>
            </a:r>
            <a:r>
              <a:rPr lang="tr-TR" sz="2500" b="1" dirty="0"/>
              <a:t> 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Selection</a:t>
            </a:r>
            <a:r>
              <a:rPr lang="tr-TR" sz="2500" b="1" dirty="0"/>
              <a:t> </a:t>
            </a:r>
            <a:r>
              <a:rPr lang="tr-TR" sz="2500" b="1" dirty="0" err="1"/>
              <a:t>and</a:t>
            </a:r>
            <a:r>
              <a:rPr lang="tr-TR" sz="2500" b="1" dirty="0"/>
              <a:t> 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Engineering</a:t>
            </a:r>
            <a:r>
              <a:rPr lang="tr-TR" sz="2500" b="1" dirty="0"/>
              <a:t> </a:t>
            </a:r>
            <a:r>
              <a:rPr lang="tr-TR" sz="2500" b="1" dirty="0" err="1"/>
              <a:t>Methods</a:t>
            </a:r>
            <a:endParaRPr lang="tr-TR" sz="2500" b="1" dirty="0"/>
          </a:p>
        </p:txBody>
      </p:sp>
      <p:pic>
        <p:nvPicPr>
          <p:cNvPr id="3" name="Resim 2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A35A6AD8-CB45-74F9-6AD7-C784E768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43415"/>
            <a:ext cx="9144000" cy="61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D38F390-5BBE-E8D3-1B6A-D0745E0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14</a:t>
            </a:fld>
            <a:endParaRPr lang="tr-TR" noProof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FEEF576-166A-44E1-201C-927B8BE7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5" y="1429215"/>
            <a:ext cx="5289505" cy="425233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9FDC19F-D962-4FB1-BFB0-A9AE603D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40" y="1429215"/>
            <a:ext cx="5289505" cy="4252331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0F54BF5F-E1B6-15CB-9A3F-902F08FDF074}"/>
              </a:ext>
            </a:extLst>
          </p:cNvPr>
          <p:cNvSpPr txBox="1"/>
          <p:nvPr/>
        </p:nvSpPr>
        <p:spPr>
          <a:xfrm>
            <a:off x="1841111" y="614759"/>
            <a:ext cx="9374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Roc</a:t>
            </a:r>
            <a:r>
              <a:rPr lang="tr-TR" sz="2500" b="1" dirty="0"/>
              <a:t> </a:t>
            </a:r>
            <a:r>
              <a:rPr lang="tr-TR" sz="2500" b="1" dirty="0" err="1"/>
              <a:t>Curve</a:t>
            </a:r>
            <a:r>
              <a:rPr lang="tr-TR" sz="2500" b="1" dirty="0"/>
              <a:t> </a:t>
            </a:r>
            <a:r>
              <a:rPr lang="tr-TR" sz="2500" b="1" dirty="0" err="1"/>
              <a:t>and</a:t>
            </a:r>
            <a:r>
              <a:rPr lang="tr-TR" sz="2500" b="1" dirty="0"/>
              <a:t> </a:t>
            </a:r>
            <a:r>
              <a:rPr lang="tr-TR" sz="2500" b="1" dirty="0" err="1"/>
              <a:t>Confusion</a:t>
            </a:r>
            <a:r>
              <a:rPr lang="tr-TR" sz="2500" b="1" dirty="0"/>
              <a:t> </a:t>
            </a:r>
            <a:r>
              <a:rPr lang="tr-TR" sz="2500" b="1" dirty="0" err="1"/>
              <a:t>Matrix</a:t>
            </a:r>
            <a:r>
              <a:rPr lang="tr-TR" sz="2500" b="1" dirty="0"/>
              <a:t> </a:t>
            </a:r>
            <a:r>
              <a:rPr lang="tr-TR" sz="2500" b="1" dirty="0" err="1"/>
              <a:t>Achieved</a:t>
            </a:r>
            <a:r>
              <a:rPr lang="tr-TR" sz="2500" b="1" dirty="0"/>
              <a:t> Post-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Selection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val="316472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tr-TR"/>
              <a:t>Sunum Destesi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tr-TR" smtClean="0"/>
              <a:pPr rtl="0"/>
              <a:t>15</a:t>
            </a:fld>
            <a:endParaRPr lang="tr-TR"/>
          </a:p>
        </p:txBody>
      </p:sp>
      <p:pic>
        <p:nvPicPr>
          <p:cNvPr id="44" name="Resim 43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40A461C2-CA8A-3EDD-B891-7A4F7CC0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tr-TR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16</a:t>
            </a:fld>
            <a:endParaRPr lang="tr-TR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E84D35EE-617A-67E2-2E0F-DE2DCEFE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tr-TR" dirty="0" err="1">
                <a:latin typeface="+mj-lt"/>
              </a:rPr>
              <a:t>Thank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you</a:t>
            </a:r>
            <a:r>
              <a:rPr lang="tr-TR" dirty="0">
                <a:latin typeface="+mj-lt"/>
              </a:rPr>
              <a:t>!!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Gül Tokdemir</a:t>
            </a:r>
          </a:p>
          <a:p>
            <a:pPr rtl="0"/>
            <a:r>
              <a:rPr lang="tr-TR" dirty="0"/>
              <a:t>Sezer Uğuz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19" y="2224088"/>
            <a:ext cx="5111750" cy="1204912"/>
          </a:xfrm>
        </p:spPr>
        <p:txBody>
          <a:bodyPr rtlCol="0">
            <a:normAutofit/>
          </a:bodyPr>
          <a:lstStyle/>
          <a:p>
            <a:pPr rtl="0"/>
            <a:r>
              <a:rPr lang="tr-TR" sz="4000" dirty="0" err="1">
                <a:latin typeface="+mj-lt"/>
              </a:rPr>
              <a:t>QuestIons</a:t>
            </a:r>
            <a:r>
              <a:rPr lang="tr-TR" sz="4000" dirty="0">
                <a:latin typeface="+mj-lt"/>
              </a:rPr>
              <a:t>?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18</a:t>
            </a:fld>
            <a:endParaRPr lang="tr-TR"/>
          </a:p>
        </p:txBody>
      </p:sp>
      <p:pic>
        <p:nvPicPr>
          <p:cNvPr id="8" name="Resim 7" descr="sanat, çizgi film içeren bir resim&#10;&#10;Açıklama otomatik olarak oluşturuldu">
            <a:extLst>
              <a:ext uri="{FF2B5EF4-FFF2-40B4-BE49-F238E27FC236}">
                <a16:creationId xmlns:a16="http://schemas.microsoft.com/office/drawing/2014/main" id="{00D11FBB-8886-549A-0716-F05EB072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415807"/>
            <a:ext cx="5753100" cy="37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2440956"/>
            <a:ext cx="5597912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Formatted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, </a:t>
            </a:r>
            <a:r>
              <a:rPr lang="tr-TR" dirty="0" err="1"/>
              <a:t>Their</a:t>
            </a:r>
            <a:r>
              <a:rPr lang="tr-TR" dirty="0"/>
              <a:t> ROC </a:t>
            </a:r>
            <a:r>
              <a:rPr lang="tr-TR" dirty="0" err="1"/>
              <a:t>Curves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Matrixs</a:t>
            </a:r>
            <a:endParaRPr lang="tr-T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dirty="0" err="1"/>
              <a:t>Accuracies</a:t>
            </a:r>
            <a:r>
              <a:rPr lang="tr-TR" dirty="0"/>
              <a:t> </a:t>
            </a:r>
            <a:r>
              <a:rPr lang="tr-TR" dirty="0" err="1"/>
              <a:t>Achieved</a:t>
            </a:r>
            <a:r>
              <a:rPr lang="tr-TR" dirty="0"/>
              <a:t> Post-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Engineering</a:t>
            </a:r>
            <a:endParaRPr lang="tr-T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4FE2AAD-714D-3D51-8349-7D783A741AB1}"/>
              </a:ext>
            </a:extLst>
          </p:cNvPr>
          <p:cNvSpPr txBox="1"/>
          <p:nvPr/>
        </p:nvSpPr>
        <p:spPr>
          <a:xfrm>
            <a:off x="486007" y="752537"/>
            <a:ext cx="1914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/>
              <a:t>Outline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tr-TR"/>
              <a:t>20XX</a:t>
            </a: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tr-TR"/>
              <a:t>Sunum Destesi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3</a:t>
            </a:fld>
            <a:endParaRPr lang="tr-TR"/>
          </a:p>
        </p:txBody>
      </p:sp>
      <p:pic>
        <p:nvPicPr>
          <p:cNvPr id="33" name="Resim 32" descr="metin, ekran görüntüsü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41F7B08C-37B6-8362-7D86-1B8CCEA8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097" y="0"/>
            <a:ext cx="1068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966393" y="6229160"/>
            <a:ext cx="987552" cy="365125"/>
          </a:xfrm>
        </p:spPr>
        <p:txBody>
          <a:bodyPr/>
          <a:lstStyle/>
          <a:p>
            <a:pPr rtl="0"/>
            <a:fld id="{B5CEABB6-07DC-46E8-9B57-56EC44A396E5}" type="slidenum">
              <a:rPr lang="tr-TR" noProof="0" smtClean="0"/>
              <a:t>4</a:t>
            </a:fld>
            <a:endParaRPr lang="tr-TR" noProof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" y="580191"/>
            <a:ext cx="3042080" cy="237053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07" y="580191"/>
            <a:ext cx="3353732" cy="237053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" y="3129836"/>
            <a:ext cx="3286359" cy="242255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92" y="3129836"/>
            <a:ext cx="3033447" cy="242255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18" y="580190"/>
            <a:ext cx="3444627" cy="237053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18" y="3129836"/>
            <a:ext cx="3444627" cy="2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ayt Numarası Yer Tutucusu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34" name="Sağ Ayraç 33">
            <a:extLst>
              <a:ext uri="{FF2B5EF4-FFF2-40B4-BE49-F238E27FC236}">
                <a16:creationId xmlns:a16="http://schemas.microsoft.com/office/drawing/2014/main" id="{BFFAC160-99CE-2AC5-F092-FAFD0C3FB5AB}"/>
              </a:ext>
            </a:extLst>
          </p:cNvPr>
          <p:cNvSpPr/>
          <p:nvPr/>
        </p:nvSpPr>
        <p:spPr>
          <a:xfrm>
            <a:off x="4506163" y="782726"/>
            <a:ext cx="1119226" cy="2179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A73E590F-4DD4-6999-8593-A19B3AEF42D0}"/>
              </a:ext>
            </a:extLst>
          </p:cNvPr>
          <p:cNvSpPr txBox="1"/>
          <p:nvPr/>
        </p:nvSpPr>
        <p:spPr>
          <a:xfrm>
            <a:off x="1363541" y="603837"/>
            <a:ext cx="9990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Before and After Adjustments to </a:t>
            </a:r>
            <a:r>
              <a:rPr lang="en-US" sz="2500" b="1" dirty="0" err="1"/>
              <a:t>DaysFromSowingToHerbicide</a:t>
            </a:r>
            <a:r>
              <a:rPr lang="en-US" sz="2500" b="1" dirty="0"/>
              <a:t> Values</a:t>
            </a:r>
            <a:endParaRPr lang="tr-TR" sz="2500" b="1" dirty="0"/>
          </a:p>
        </p:txBody>
      </p:sp>
      <p:pic>
        <p:nvPicPr>
          <p:cNvPr id="5" name="Resim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89A63FD4-EC4F-D3A3-BA78-17B6F9B7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75" y="1799946"/>
            <a:ext cx="5543550" cy="4333875"/>
          </a:xfrm>
          <a:prstGeom prst="rect">
            <a:avLst/>
          </a:prstGeom>
        </p:spPr>
      </p:pic>
      <p:pic>
        <p:nvPicPr>
          <p:cNvPr id="7" name="Resim 6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9A826ED-0FB0-6420-F7BE-E27F0AF36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5" y="1799947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6</a:t>
            </a:fld>
            <a:endParaRPr lang="tr-TR"/>
          </a:p>
        </p:txBody>
      </p:sp>
      <p:pic>
        <p:nvPicPr>
          <p:cNvPr id="42" name="Image 1" descr="Pictur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8029" y="2306306"/>
            <a:ext cx="5199198" cy="4050044"/>
          </a:xfrm>
          <a:prstGeom prst="rect">
            <a:avLst/>
          </a:prstGeom>
          <a:ln>
            <a:prstDash val="solid"/>
          </a:ln>
        </p:spPr>
      </p:pic>
      <p:pic>
        <p:nvPicPr>
          <p:cNvPr id="43" name="Image 1" descr="Picture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54" y="2306306"/>
            <a:ext cx="5391030" cy="4050044"/>
          </a:xfrm>
          <a:prstGeom prst="rect">
            <a:avLst/>
          </a:prstGeom>
          <a:ln>
            <a:prstDash val="solid"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390" y="378863"/>
            <a:ext cx="7478169" cy="156231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D875E4F-7C5C-3FF8-EF06-CD13C1852A9A}"/>
              </a:ext>
            </a:extLst>
          </p:cNvPr>
          <p:cNvSpPr txBox="1"/>
          <p:nvPr/>
        </p:nvSpPr>
        <p:spPr>
          <a:xfrm>
            <a:off x="174354" y="298248"/>
            <a:ext cx="20950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Soil</a:t>
            </a:r>
            <a:r>
              <a:rPr lang="tr-TR" sz="2500" b="1" dirty="0"/>
              <a:t> </a:t>
            </a:r>
            <a:r>
              <a:rPr lang="tr-TR" sz="2500" b="1" dirty="0" err="1"/>
              <a:t>Type</a:t>
            </a:r>
            <a:r>
              <a:rPr lang="tr-TR" sz="2500" b="1" dirty="0"/>
              <a:t> </a:t>
            </a:r>
            <a:r>
              <a:rPr lang="tr-TR" sz="2500" b="1" dirty="0" err="1"/>
              <a:t>Classification</a:t>
            </a:r>
            <a:endParaRPr lang="tr-TR" sz="2500" b="1" dirty="0"/>
          </a:p>
          <a:p>
            <a:r>
              <a:rPr lang="tr-TR" sz="2500" b="1" dirty="0" err="1"/>
              <a:t>Results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7</a:t>
            </a:fld>
            <a:endParaRPr lang="tr-TR" dirty="0"/>
          </a:p>
        </p:txBody>
      </p:sp>
      <p:pic>
        <p:nvPicPr>
          <p:cNvPr id="19" name="Image 1" descr="Picture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6" y="2691072"/>
            <a:ext cx="6052395" cy="3743595"/>
          </a:xfrm>
          <a:prstGeom prst="rect">
            <a:avLst/>
          </a:prstGeom>
          <a:ln>
            <a:prstDash val="solid"/>
          </a:ln>
        </p:spPr>
      </p:pic>
      <p:pic>
        <p:nvPicPr>
          <p:cNvPr id="20" name="Image 1" descr="Picture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0740" y="2691072"/>
            <a:ext cx="6071260" cy="3743595"/>
          </a:xfrm>
          <a:prstGeom prst="rect">
            <a:avLst/>
          </a:prstGeom>
          <a:ln>
            <a:prstDash val="solid"/>
          </a:ln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0B0FB29F-E5A9-0675-7505-4F1BA37A9139}"/>
              </a:ext>
            </a:extLst>
          </p:cNvPr>
          <p:cNvSpPr txBox="1"/>
          <p:nvPr/>
        </p:nvSpPr>
        <p:spPr>
          <a:xfrm>
            <a:off x="5137995" y="1654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92D523A4-36E0-1CDF-D9D2-E81F1694ADF4}"/>
              </a:ext>
            </a:extLst>
          </p:cNvPr>
          <p:cNvSpPr txBox="1"/>
          <p:nvPr/>
        </p:nvSpPr>
        <p:spPr>
          <a:xfrm>
            <a:off x="3069802" y="177329"/>
            <a:ext cx="74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820" y="473749"/>
            <a:ext cx="7278116" cy="201958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4B6FE3F-8E53-3B9E-5451-27241AB25949}"/>
              </a:ext>
            </a:extLst>
          </p:cNvPr>
          <p:cNvSpPr txBox="1"/>
          <p:nvPr/>
        </p:nvSpPr>
        <p:spPr>
          <a:xfrm>
            <a:off x="174354" y="298248"/>
            <a:ext cx="2095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 err="1"/>
              <a:t>Sowing</a:t>
            </a:r>
            <a:r>
              <a:rPr lang="tr-TR" sz="2500" b="1" dirty="0"/>
              <a:t> Schedule </a:t>
            </a:r>
            <a:r>
              <a:rPr lang="tr-TR" sz="2500" b="1" dirty="0" err="1"/>
              <a:t>Classification</a:t>
            </a:r>
            <a:endParaRPr lang="tr-TR" sz="2500" b="1" dirty="0"/>
          </a:p>
          <a:p>
            <a:r>
              <a:rPr lang="tr-TR" sz="2500" b="1" dirty="0" err="1"/>
              <a:t>Results</a:t>
            </a:r>
            <a:endParaRPr lang="tr-TR" sz="2500" b="1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C818EF-0A4B-316F-5B0F-2E4D162B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7894" y="6436011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tr-TR" noProof="0" smtClean="0"/>
              <a:t>8</a:t>
            </a:fld>
            <a:endParaRPr lang="tr-TR" noProof="0" dirty="0"/>
          </a:p>
        </p:txBody>
      </p:sp>
      <p:pic>
        <p:nvPicPr>
          <p:cNvPr id="20" name="Resim 19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821AB414-0EDB-CCAC-4995-AD454D8E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4" y="4062330"/>
            <a:ext cx="4181170" cy="2295525"/>
          </a:xfrm>
          <a:prstGeom prst="rect">
            <a:avLst/>
          </a:prstGeom>
        </p:spPr>
      </p:pic>
      <p:pic>
        <p:nvPicPr>
          <p:cNvPr id="18" name="Resim 17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1007DD4-6929-56A6-2FC0-132E1AA1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4" y="2043605"/>
            <a:ext cx="4181170" cy="225786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02FC2AE-643C-4E74-8290-F0A85149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3286133"/>
            <a:ext cx="4532566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306E5B8-3F41-4589-B8AC-F1D2D71069D1}"/>
              </a:ext>
            </a:extLst>
          </p:cNvPr>
          <p:cNvSpPr txBox="1"/>
          <p:nvPr/>
        </p:nvSpPr>
        <p:spPr>
          <a:xfrm>
            <a:off x="447869" y="447869"/>
            <a:ext cx="5648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err="1"/>
              <a:t>PreviousCrop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CropEstablishment</a:t>
            </a:r>
            <a:r>
              <a:rPr lang="tr-TR" sz="2500" dirty="0"/>
              <a:t> </a:t>
            </a:r>
            <a:r>
              <a:rPr lang="tr-TR" sz="2500" dirty="0" err="1"/>
              <a:t>Classification</a:t>
            </a:r>
            <a:r>
              <a:rPr lang="tr-TR" sz="2500" dirty="0"/>
              <a:t> </a:t>
            </a:r>
            <a:r>
              <a:rPr lang="tr-TR" sz="2500" dirty="0" err="1"/>
              <a:t>Results</a:t>
            </a:r>
            <a:r>
              <a:rPr lang="tr-TR" sz="2500" dirty="0"/>
              <a:t> &amp; </a:t>
            </a:r>
            <a:r>
              <a:rPr lang="tr-TR" sz="2500" dirty="0" err="1"/>
              <a:t>Overfitting</a:t>
            </a:r>
            <a:endParaRPr lang="tr-TR" sz="25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984914B-9024-45FC-8111-E1A46667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136525"/>
            <a:ext cx="4532566" cy="315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>
            <a:extLst>
              <a:ext uri="{FF2B5EF4-FFF2-40B4-BE49-F238E27FC236}">
                <a16:creationId xmlns:a16="http://schemas.microsoft.com/office/drawing/2014/main" id="{12333261-B665-9380-8ABF-2898A56E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" y="1900737"/>
            <a:ext cx="12192000" cy="1310851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DB897CEC-EF64-2A12-49BA-592452F9F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" y="3211588"/>
            <a:ext cx="12172948" cy="121790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FC94337-D5D0-44BC-B2D2-A47C525A50D9}"/>
              </a:ext>
            </a:extLst>
          </p:cNvPr>
          <p:cNvSpPr txBox="1"/>
          <p:nvPr/>
        </p:nvSpPr>
        <p:spPr>
          <a:xfrm>
            <a:off x="814873" y="368149"/>
            <a:ext cx="1056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State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LandType</a:t>
            </a:r>
            <a:r>
              <a:rPr lang="tr-TR" sz="3200" dirty="0"/>
              <a:t> </a:t>
            </a:r>
            <a:r>
              <a:rPr lang="tr-TR" sz="3200" dirty="0" err="1"/>
              <a:t>Classification</a:t>
            </a:r>
            <a:r>
              <a:rPr lang="tr-TR" sz="3200" dirty="0"/>
              <a:t> </a:t>
            </a:r>
            <a:r>
              <a:rPr lang="tr-TR" sz="3200" dirty="0" err="1"/>
              <a:t>Results</a:t>
            </a:r>
            <a:endParaRPr lang="tr-TR" sz="3200" dirty="0"/>
          </a:p>
        </p:txBody>
      </p:sp>
      <p:sp>
        <p:nvSpPr>
          <p:cNvPr id="3" name="Slayt Numarası Yer Tutucusu 5">
            <a:extLst>
              <a:ext uri="{FF2B5EF4-FFF2-40B4-BE49-F238E27FC236}">
                <a16:creationId xmlns:a16="http://schemas.microsoft.com/office/drawing/2014/main" id="{A1844A44-4F0B-7328-24D2-BB44F8578F77}"/>
              </a:ext>
            </a:extLst>
          </p:cNvPr>
          <p:cNvSpPr txBox="1">
            <a:spLocks/>
          </p:cNvSpPr>
          <p:nvPr/>
        </p:nvSpPr>
        <p:spPr>
          <a:xfrm>
            <a:off x="10600510" y="6307288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tr-TR" sz="9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k Çizgili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6_TF56180624_Win32" id="{EFB21A70-82A0-4B5B-9E71-C4B408FD1195}" vid="{F67E96E0-DE94-4C45-8B9E-50B492AA34C6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basit satış sunumu</Template>
  <TotalTime>488</TotalTime>
  <Words>159</Words>
  <Application>Microsoft Office PowerPoint</Application>
  <PresentationFormat>Geniş ekran</PresentationFormat>
  <Paragraphs>64</Paragraphs>
  <Slides>18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Calibri</vt:lpstr>
      <vt:lpstr>Tek Çizgili</vt:lpstr>
      <vt:lpstr>464 Data mInIng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 you!!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464 Data mInIng</dc:title>
  <dc:creator>ibrahim ersan özdemir</dc:creator>
  <cp:lastModifiedBy>ibrahim ersan özdemir</cp:lastModifiedBy>
  <cp:revision>16</cp:revision>
  <dcterms:created xsi:type="dcterms:W3CDTF">2024-12-27T12:27:11Z</dcterms:created>
  <dcterms:modified xsi:type="dcterms:W3CDTF">2024-12-29T17:57:27Z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