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Alt Başlık"/>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p:txBody>
          <a:bodyPr/>
          <a:lstStyle/>
          <a:p>
            <a:fld id="{D269795C-0AB5-4029-8928-8721E726121B}" type="datetimeFigureOut">
              <a:rPr lang="tr-TR" smtClean="0"/>
              <a:t>21.12.2020</a:t>
            </a:fld>
            <a:endParaRPr lang="en-US"/>
          </a:p>
        </p:txBody>
      </p:sp>
      <p:sp>
        <p:nvSpPr>
          <p:cNvPr id="17" name="16 Altbilgi Yer Tutucusu"/>
          <p:cNvSpPr>
            <a:spLocks noGrp="1"/>
          </p:cNvSpPr>
          <p:nvPr>
            <p:ph type="ftr" sz="quarter" idx="11"/>
          </p:nvPr>
        </p:nvSpPr>
        <p:spPr/>
        <p:txBody>
          <a:bodyPr/>
          <a:lstStyle/>
          <a:p>
            <a:endParaRPr lang="en-US"/>
          </a:p>
        </p:txBody>
      </p:sp>
      <p:sp>
        <p:nvSpPr>
          <p:cNvPr id="7" name="6 Düz Bağlayıcı"/>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Oval"/>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Oval"/>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Slayt Numarası Yer Tutucusu"/>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25C69C2-DECA-4136-8FDC-785AA156A6BC}" type="slidenum">
              <a:rPr lang="en-US" smtClean="0"/>
              <a:t>‹#›</a:t>
            </a:fld>
            <a:endParaRPr lang="en-US"/>
          </a:p>
        </p:txBody>
      </p:sp>
      <p:sp>
        <p:nvSpPr>
          <p:cNvPr id="8" name="7 Başlık"/>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269795C-0AB5-4029-8928-8721E726121B}" type="datetimeFigureOut">
              <a:rPr lang="tr-TR" smtClean="0"/>
              <a:t>21.12.2020</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625C69C2-DECA-4136-8FDC-785AA156A6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2"/>
      </p:bgRef>
    </p:bg>
    <p:spTree>
      <p:nvGrpSpPr>
        <p:cNvPr id="1" name=""/>
        <p:cNvGrpSpPr/>
        <p:nvPr/>
      </p:nvGrpSpPr>
      <p:grpSpPr>
        <a:xfrm>
          <a:off x="0" y="0"/>
          <a:ext cx="0" cy="0"/>
          <a:chOff x="0" y="0"/>
          <a:chExt cx="0" cy="0"/>
        </a:xfrm>
      </p:grpSpPr>
      <p:sp>
        <p:nvSpPr>
          <p:cNvPr id="7" name="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Düz Bağlayıcı"/>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Oval"/>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Oval"/>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Slayt Numarası Yer Tutucusu"/>
          <p:cNvSpPr>
            <a:spLocks noGrp="1"/>
          </p:cNvSpPr>
          <p:nvPr>
            <p:ph type="sldNum" sz="quarter" idx="12"/>
          </p:nvPr>
        </p:nvSpPr>
        <p:spPr>
          <a:xfrm>
            <a:off x="6915912" y="3009901"/>
            <a:ext cx="457200" cy="441325"/>
          </a:xfrm>
        </p:spPr>
        <p:txBody>
          <a:bodyPr/>
          <a:lstStyle/>
          <a:p>
            <a:fld id="{625C69C2-DECA-4136-8FDC-785AA156A6BC}" type="slidenum">
              <a:rPr lang="en-US" smtClean="0"/>
              <a:t>‹#›</a:t>
            </a:fld>
            <a:endParaRPr lang="en-US"/>
          </a:p>
        </p:txBody>
      </p:sp>
      <p:sp>
        <p:nvSpPr>
          <p:cNvPr id="3" name="2 Dikey Metin Yer Tutucusu"/>
          <p:cNvSpPr>
            <a:spLocks noGrp="1"/>
          </p:cNvSpPr>
          <p:nvPr>
            <p:ph type="body" orient="vert" idx="1"/>
          </p:nvPr>
        </p:nvSpPr>
        <p:spPr>
          <a:xfrm>
            <a:off x="304800" y="304800"/>
            <a:ext cx="6553200" cy="5821366"/>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269795C-0AB5-4029-8928-8721E726121B}" type="datetimeFigureOut">
              <a:rPr lang="tr-TR" smtClean="0"/>
              <a:t>21.12.2020</a:t>
            </a:fld>
            <a:endParaRPr lang="en-US"/>
          </a:p>
        </p:txBody>
      </p:sp>
      <p:sp>
        <p:nvSpPr>
          <p:cNvPr id="5" name="4 Altbilgi Yer Tutucusu"/>
          <p:cNvSpPr>
            <a:spLocks noGrp="1"/>
          </p:cNvSpPr>
          <p:nvPr>
            <p:ph type="ftr" sz="quarter" idx="11"/>
          </p:nvPr>
        </p:nvSpPr>
        <p:spPr/>
        <p:txBody>
          <a:bodyPr/>
          <a:lstStyle/>
          <a:p>
            <a:endParaRPr lang="en-US"/>
          </a:p>
        </p:txBody>
      </p:sp>
      <p:sp>
        <p:nvSpPr>
          <p:cNvPr id="2" name="1 Dikey Başlık"/>
          <p:cNvSpPr>
            <a:spLocks noGrp="1"/>
          </p:cNvSpPr>
          <p:nvPr>
            <p:ph type="title" orient="vert"/>
          </p:nvPr>
        </p:nvSpPr>
        <p:spPr>
          <a:xfrm>
            <a:off x="7391400" y="304801"/>
            <a:ext cx="1447800" cy="5851525"/>
          </a:xfrm>
        </p:spPr>
        <p:txBody>
          <a:bodyPr vert="eaVert"/>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solidFill>
                  <a:schemeClr val="accent3">
                    <a:shade val="75000"/>
                  </a:schemeClr>
                </a:solidFill>
              </a:defRPr>
            </a:lvl1p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D269795C-0AB5-4029-8928-8721E726121B}" type="datetimeFigureOut">
              <a:rPr lang="tr-TR" smtClean="0"/>
              <a:t>21.12.2020</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a:xfrm>
            <a:off x="4361688" y="1026372"/>
            <a:ext cx="457200" cy="441325"/>
          </a:xfrm>
        </p:spPr>
        <p:txBody>
          <a:bodyPr/>
          <a:lstStyle/>
          <a:p>
            <a:fld id="{625C69C2-DECA-4136-8FDC-785AA156A6BC}" type="slidenum">
              <a:rPr lang="en-US" smtClean="0"/>
              <a:t>‹#›</a:t>
            </a:fld>
            <a:endParaRPr lang="en-US"/>
          </a:p>
        </p:txBody>
      </p:sp>
      <p:sp>
        <p:nvSpPr>
          <p:cNvPr id="8" name="7 İçerik Yer Tutucusu"/>
          <p:cNvSpPr>
            <a:spLocks noGrp="1"/>
          </p:cNvSpPr>
          <p:nvPr>
            <p:ph sz="quarter" idx="1"/>
          </p:nvPr>
        </p:nvSpPr>
        <p:spPr>
          <a:xfrm>
            <a:off x="301752" y="1527048"/>
            <a:ext cx="850392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1"/>
      </p:bgRef>
    </p:bg>
    <p:spTree>
      <p:nvGrpSpPr>
        <p:cNvPr id="1" name=""/>
        <p:cNvGrpSpPr/>
        <p:nvPr/>
      </p:nvGrpSpPr>
      <p:grpSpPr>
        <a:xfrm>
          <a:off x="0" y="0"/>
          <a:ext cx="0" cy="0"/>
          <a:chOff x="0" y="0"/>
          <a:chExt cx="0" cy="0"/>
        </a:xfrm>
      </p:grpSpPr>
      <p:sp>
        <p:nvSpPr>
          <p:cNvPr id="17" name="16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etin Yer Tutucusu"/>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13" name="12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Altbilgi Yer Tutucusu"/>
          <p:cNvSpPr>
            <a:spLocks noGrp="1"/>
          </p:cNvSpPr>
          <p:nvPr>
            <p:ph type="ftr" sz="quarter" idx="11"/>
          </p:nvPr>
        </p:nvSpPr>
        <p:spPr/>
        <p:txBody>
          <a:bodyPr/>
          <a:lstStyle/>
          <a:p>
            <a:endParaRPr lang="en-US"/>
          </a:p>
        </p:txBody>
      </p:sp>
      <p:sp>
        <p:nvSpPr>
          <p:cNvPr id="4" name="3 Veri Yer Tutucusu"/>
          <p:cNvSpPr>
            <a:spLocks noGrp="1"/>
          </p:cNvSpPr>
          <p:nvPr>
            <p:ph type="dt" sz="half" idx="10"/>
          </p:nvPr>
        </p:nvSpPr>
        <p:spPr/>
        <p:txBody>
          <a:bodyPr/>
          <a:lstStyle/>
          <a:p>
            <a:fld id="{D269795C-0AB5-4029-8928-8721E726121B}" type="datetimeFigureOut">
              <a:rPr lang="tr-TR" smtClean="0"/>
              <a:t>21.12.2020</a:t>
            </a:fld>
            <a:endParaRPr lang="en-US"/>
          </a:p>
        </p:txBody>
      </p:sp>
      <p:sp>
        <p:nvSpPr>
          <p:cNvPr id="8" name="7 Düz Bağlayıcı"/>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Oval"/>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Oval"/>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Slayt Numarası Yer Tutucusu"/>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25C69C2-DECA-4136-8FDC-785AA156A6BC}" type="slidenum">
              <a:rPr lang="en-US" smtClean="0"/>
              <a:t>‹#›</a:t>
            </a:fld>
            <a:endParaRPr lang="en-US"/>
          </a:p>
        </p:txBody>
      </p:sp>
      <p:sp>
        <p:nvSpPr>
          <p:cNvPr id="2" name="1 Başlık"/>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301752" y="228600"/>
            <a:ext cx="8534400" cy="758952"/>
          </a:xfrm>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a:xfrm>
            <a:off x="5791200" y="6409944"/>
            <a:ext cx="3044952" cy="365760"/>
          </a:xfrm>
        </p:spPr>
        <p:txBody>
          <a:bodyPr/>
          <a:lstStyle/>
          <a:p>
            <a:fld id="{D269795C-0AB5-4029-8928-8721E726121B}" type="datetimeFigureOut">
              <a:rPr lang="tr-TR" smtClean="0"/>
              <a:t>21.12.2020</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625C69C2-DECA-4136-8FDC-785AA156A6BC}" type="slidenum">
              <a:rPr lang="en-US" smtClean="0"/>
              <a:t>‹#›</a:t>
            </a:fld>
            <a:endParaRPr lang="en-US"/>
          </a:p>
        </p:txBody>
      </p:sp>
      <p:sp>
        <p:nvSpPr>
          <p:cNvPr id="8" name="7 Düz Bağlayıcı"/>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İçerik Yer Tutucusu"/>
          <p:cNvSpPr>
            <a:spLocks noGrp="1"/>
          </p:cNvSpPr>
          <p:nvPr>
            <p:ph sz="half" idx="1"/>
          </p:nvPr>
        </p:nvSpPr>
        <p:spPr>
          <a:xfrm>
            <a:off x="301752" y="1371600"/>
            <a:ext cx="4038600" cy="4681728"/>
          </a:xfrm>
        </p:spPr>
        <p:txBody>
          <a:bodyPr/>
          <a:lstStyle>
            <a:lvl1pPr>
              <a:defRPr sz="2500"/>
            </a:lvl1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İçerik Yer Tutucusu"/>
          <p:cNvSpPr>
            <a:spLocks noGrp="1"/>
          </p:cNvSpPr>
          <p:nvPr>
            <p:ph sz="half" idx="2"/>
          </p:nvPr>
        </p:nvSpPr>
        <p:spPr>
          <a:xfrm>
            <a:off x="4800600" y="1371600"/>
            <a:ext cx="4038600" cy="4681728"/>
          </a:xfrm>
        </p:spPr>
        <p:txBody>
          <a:bodyPr/>
          <a:lstStyle>
            <a:lvl1pPr>
              <a:defRPr sz="2500"/>
            </a:lvl1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1">
        <a:schemeClr val="bg2"/>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Dikdörtgen"/>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Dikdörtgen"/>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ikdörtgen"/>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etin Yer Tutucusu"/>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6 Veri Yer Tutucusu"/>
          <p:cNvSpPr>
            <a:spLocks noGrp="1"/>
          </p:cNvSpPr>
          <p:nvPr>
            <p:ph type="dt" sz="half" idx="10"/>
          </p:nvPr>
        </p:nvSpPr>
        <p:spPr/>
        <p:txBody>
          <a:bodyPr/>
          <a:lstStyle/>
          <a:p>
            <a:fld id="{D269795C-0AB5-4029-8928-8721E726121B}" type="datetimeFigureOut">
              <a:rPr lang="tr-TR" smtClean="0"/>
              <a:t>21.12.2020</a:t>
            </a:fld>
            <a:endParaRPr lang="en-US"/>
          </a:p>
        </p:txBody>
      </p:sp>
      <p:sp>
        <p:nvSpPr>
          <p:cNvPr id="8" name="7 Altbilgi Yer Tutucusu"/>
          <p:cNvSpPr>
            <a:spLocks noGrp="1"/>
          </p:cNvSpPr>
          <p:nvPr>
            <p:ph type="ftr" sz="quarter" idx="11"/>
          </p:nvPr>
        </p:nvSpPr>
        <p:spPr>
          <a:xfrm>
            <a:off x="304800" y="6409944"/>
            <a:ext cx="3581400" cy="365760"/>
          </a:xfrm>
        </p:spPr>
        <p:txBody>
          <a:bodyPr/>
          <a:lstStyle/>
          <a:p>
            <a:endParaRPr lang="en-US"/>
          </a:p>
        </p:txBody>
      </p:sp>
      <p:sp>
        <p:nvSpPr>
          <p:cNvPr id="15" name="14 Düz Bağlayıcı"/>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İçerik Yer Tutucusu"/>
          <p:cNvSpPr>
            <a:spLocks noGrp="1"/>
          </p:cNvSpPr>
          <p:nvPr>
            <p:ph sz="quarter" idx="2"/>
          </p:nvPr>
        </p:nvSpPr>
        <p:spPr>
          <a:xfrm>
            <a:off x="301752" y="2471383"/>
            <a:ext cx="4041648" cy="3818404"/>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25 İçerik Yer Tutucusu"/>
          <p:cNvSpPr>
            <a:spLocks noGrp="1"/>
          </p:cNvSpPr>
          <p:nvPr>
            <p:ph sz="quarter" idx="4"/>
          </p:nvPr>
        </p:nvSpPr>
        <p:spPr>
          <a:xfrm>
            <a:off x="4800600" y="2471383"/>
            <a:ext cx="4038600" cy="382219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Oval"/>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Oval"/>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Slayt Numarası Yer Tutucusu"/>
          <p:cNvSpPr>
            <a:spLocks noGrp="1"/>
          </p:cNvSpPr>
          <p:nvPr>
            <p:ph type="sldNum" sz="quarter" idx="12"/>
          </p:nvPr>
        </p:nvSpPr>
        <p:spPr>
          <a:xfrm>
            <a:off x="4343400" y="1042416"/>
            <a:ext cx="457200" cy="441325"/>
          </a:xfrm>
        </p:spPr>
        <p:txBody>
          <a:bodyPr/>
          <a:lstStyle>
            <a:lvl1pPr algn="ctr">
              <a:defRPr/>
            </a:lvl1pPr>
          </a:lstStyle>
          <a:p>
            <a:fld id="{625C69C2-DECA-4136-8FDC-785AA156A6BC}" type="slidenum">
              <a:rPr lang="en-US" smtClean="0"/>
              <a:t>‹#›</a:t>
            </a:fld>
            <a:endParaRPr lang="en-US"/>
          </a:p>
        </p:txBody>
      </p:sp>
      <p:sp>
        <p:nvSpPr>
          <p:cNvPr id="23" name="22 Başlık"/>
          <p:cNvSpPr>
            <a:spLocks noGrp="1"/>
          </p:cNvSpPr>
          <p:nvPr>
            <p:ph type="title"/>
          </p:nvPr>
        </p:nvSpPr>
        <p:spPr/>
        <p:txBody>
          <a:bodyPr rtlCol="0" anchor="b" anchorCtr="0"/>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269795C-0AB5-4029-8928-8721E726121B}" type="datetimeFigureOut">
              <a:rPr lang="tr-TR" smtClean="0"/>
              <a:t>21.12.2020</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a:xfrm>
            <a:off x="4343400" y="1036020"/>
            <a:ext cx="457200" cy="441325"/>
          </a:xfrm>
        </p:spPr>
        <p:txBody>
          <a:bodyPr/>
          <a:lstStyle/>
          <a:p>
            <a:fld id="{625C69C2-DECA-4136-8FDC-785AA156A6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7" name="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Dikdörtgen"/>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Veri Yer Tutucusu"/>
          <p:cNvSpPr>
            <a:spLocks noGrp="1"/>
          </p:cNvSpPr>
          <p:nvPr>
            <p:ph type="dt" sz="half" idx="10"/>
          </p:nvPr>
        </p:nvSpPr>
        <p:spPr/>
        <p:txBody>
          <a:bodyPr/>
          <a:lstStyle/>
          <a:p>
            <a:fld id="{D269795C-0AB5-4029-8928-8721E726121B}" type="datetimeFigureOut">
              <a:rPr lang="tr-TR" smtClean="0"/>
              <a:t>21.12.2020</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a:xfrm>
            <a:off x="4267200" y="6324600"/>
            <a:ext cx="609600" cy="441324"/>
          </a:xfrm>
        </p:spPr>
        <p:txBody>
          <a:bodyPr/>
          <a:lstStyle>
            <a:lvl1pPr>
              <a:defRPr>
                <a:solidFill>
                  <a:srgbClr val="FFFFFF"/>
                </a:solidFill>
              </a:defRPr>
            </a:lvl1pPr>
          </a:lstStyle>
          <a:p>
            <a:fld id="{625C69C2-DECA-4136-8FDC-785AA156A6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9" name="18 Dikdörtgen"/>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Dikdörtgen"/>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Düz Bağlayıcı"/>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İçerik Yer Tutucusu"/>
          <p:cNvSpPr>
            <a:spLocks noGrp="1"/>
          </p:cNvSpPr>
          <p:nvPr>
            <p:ph sz="quarter" idx="1"/>
          </p:nvPr>
        </p:nvSpPr>
        <p:spPr>
          <a:xfrm>
            <a:off x="3124200" y="685800"/>
            <a:ext cx="5638800" cy="5410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Oval"/>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Oval"/>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Slayt Numarası Yer Tutucusu"/>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25C69C2-DECA-4136-8FDC-785AA156A6BC}" type="slidenum">
              <a:rPr lang="en-US" smtClean="0"/>
              <a:t>‹#›</a:t>
            </a:fld>
            <a:endParaRPr lang="en-US"/>
          </a:p>
        </p:txBody>
      </p:sp>
      <p:sp>
        <p:nvSpPr>
          <p:cNvPr id="21" name="20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Veri Yer Tutucusu"/>
          <p:cNvSpPr>
            <a:spLocks noGrp="1"/>
          </p:cNvSpPr>
          <p:nvPr>
            <p:ph type="dt" sz="half" idx="10"/>
          </p:nvPr>
        </p:nvSpPr>
        <p:spPr/>
        <p:txBody>
          <a:bodyPr/>
          <a:lstStyle/>
          <a:p>
            <a:fld id="{D269795C-0AB5-4029-8928-8721E726121B}" type="datetimeFigureOut">
              <a:rPr lang="tr-TR" smtClean="0"/>
              <a:t>21.12.2020</a:t>
            </a:fld>
            <a:endParaRPr lang="en-US"/>
          </a:p>
        </p:txBody>
      </p:sp>
      <p:sp>
        <p:nvSpPr>
          <p:cNvPr id="6" name="5 Altbilgi Yer Tutucusu"/>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1" name="20 Düz Bağlayıcı"/>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Dikdörtgen"/>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Dikdörtgen"/>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Oval"/>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Oval"/>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Slayt Numarası Yer Tutucusu"/>
          <p:cNvSpPr>
            <a:spLocks noGrp="1"/>
          </p:cNvSpPr>
          <p:nvPr>
            <p:ph type="sldNum" sz="quarter" idx="12"/>
          </p:nvPr>
        </p:nvSpPr>
        <p:spPr>
          <a:xfrm>
            <a:off x="1371600" y="312738"/>
            <a:ext cx="457200" cy="441325"/>
          </a:xfrm>
        </p:spPr>
        <p:txBody>
          <a:bodyPr/>
          <a:lstStyle/>
          <a:p>
            <a:fld id="{625C69C2-DECA-4136-8FDC-785AA156A6BC}" type="slidenum">
              <a:rPr lang="en-US" smtClean="0"/>
              <a:t>‹#›</a:t>
            </a:fld>
            <a:endParaRPr lang="en-US"/>
          </a:p>
        </p:txBody>
      </p:sp>
      <p:sp>
        <p:nvSpPr>
          <p:cNvPr id="2" name="1 Başlık"/>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3000375" y="609600"/>
            <a:ext cx="5867400" cy="4267200"/>
          </a:xfrm>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22" name="21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Veri Yer Tutucusu"/>
          <p:cNvSpPr>
            <a:spLocks noGrp="1"/>
          </p:cNvSpPr>
          <p:nvPr>
            <p:ph type="dt" sz="half" idx="10"/>
          </p:nvPr>
        </p:nvSpPr>
        <p:spPr>
          <a:xfrm>
            <a:off x="5788152" y="6404984"/>
            <a:ext cx="3044952" cy="365760"/>
          </a:xfrm>
        </p:spPr>
        <p:txBody>
          <a:bodyPr/>
          <a:lstStyle/>
          <a:p>
            <a:fld id="{D269795C-0AB5-4029-8928-8721E726121B}" type="datetimeFigureOut">
              <a:rPr lang="tr-TR" smtClean="0"/>
              <a:t>21.12.2020</a:t>
            </a:fld>
            <a:endParaRPr lang="en-US"/>
          </a:p>
        </p:txBody>
      </p:sp>
      <p:sp>
        <p:nvSpPr>
          <p:cNvPr id="6" name="5 Altbilgi Yer Tutucusu"/>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Veri Yer Tutucusu"/>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269795C-0AB5-4029-8928-8721E726121B}" type="datetimeFigureOut">
              <a:rPr lang="tr-TR" smtClean="0"/>
              <a:t>21.12.2020</a:t>
            </a:fld>
            <a:endParaRPr lang="en-US"/>
          </a:p>
        </p:txBody>
      </p:sp>
      <p:sp>
        <p:nvSpPr>
          <p:cNvPr id="3" name="2 Altbilgi Yer Tutucusu"/>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7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Düz Bağlayıcı"/>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Oval"/>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Oval"/>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25C69C2-DECA-4136-8FDC-785AA156A6BC}" type="slidenum">
              <a:rPr lang="en-US" smtClean="0"/>
              <a:t>‹#›</a:t>
            </a:fld>
            <a:endParaRPr lang="en-US"/>
          </a:p>
        </p:txBody>
      </p:sp>
      <p:sp>
        <p:nvSpPr>
          <p:cNvPr id="22" name="21 Başlık Yer Tutucusu"/>
          <p:cNvSpPr>
            <a:spLocks noGrp="1"/>
          </p:cNvSpPr>
          <p:nvPr>
            <p:ph type="title"/>
          </p:nvPr>
        </p:nvSpPr>
        <p:spPr>
          <a:xfrm>
            <a:off x="301752" y="228600"/>
            <a:ext cx="8534400" cy="758952"/>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boston.gov.tr/"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p:txBody>
          <a:bodyPr/>
          <a:lstStyle/>
          <a:p>
            <a:r>
              <a:rPr lang="tr-TR" dirty="0" smtClean="0"/>
              <a:t>Deniz </a:t>
            </a:r>
            <a:r>
              <a:rPr lang="tr-TR" dirty="0" err="1" smtClean="0"/>
              <a:t>aytemiz</a:t>
            </a:r>
            <a:endParaRPr lang="en-US" dirty="0"/>
          </a:p>
        </p:txBody>
      </p:sp>
      <p:sp>
        <p:nvSpPr>
          <p:cNvPr id="2" name="1 Başlık"/>
          <p:cNvSpPr>
            <a:spLocks noGrp="1"/>
          </p:cNvSpPr>
          <p:nvPr>
            <p:ph type="ctrTitle"/>
          </p:nvPr>
        </p:nvSpPr>
        <p:spPr/>
        <p:txBody>
          <a:bodyPr/>
          <a:lstStyle/>
          <a:p>
            <a:r>
              <a:rPr lang="en-US" dirty="0" smtClean="0"/>
              <a:t>Where to Open an Italian Restaurant in Boston?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28600" y="152400"/>
            <a:ext cx="4635404" cy="2819400"/>
          </a:xfrm>
          <a:prstGeom prst="rect">
            <a:avLst/>
          </a:prstGeom>
          <a:noFill/>
          <a:ln w="9525">
            <a:noFill/>
            <a:miter lim="800000"/>
            <a:headEnd/>
            <a:tailEnd/>
          </a:ln>
          <a:effectLst/>
        </p:spPr>
      </p:pic>
      <p:sp>
        <p:nvSpPr>
          <p:cNvPr id="5" name="4 Metin kutusu"/>
          <p:cNvSpPr txBox="1"/>
          <p:nvPr/>
        </p:nvSpPr>
        <p:spPr>
          <a:xfrm>
            <a:off x="381000" y="3581400"/>
            <a:ext cx="5181600" cy="1477328"/>
          </a:xfrm>
          <a:prstGeom prst="rect">
            <a:avLst/>
          </a:prstGeom>
          <a:noFill/>
        </p:spPr>
        <p:txBody>
          <a:bodyPr wrap="square" rtlCol="0">
            <a:spAutoFit/>
          </a:bodyPr>
          <a:lstStyle/>
          <a:p>
            <a:pPr>
              <a:buFont typeface="Arial" pitchFamily="34" charset="0"/>
              <a:buChar char="•"/>
            </a:pPr>
            <a:r>
              <a:rPr lang="en-US" dirty="0"/>
              <a:t>Data on number of Italian restaurants around the area, the popularity of the area, safety of the area, the housing prices of the area and the restaurant rankings around the area will give a description of the areas. </a:t>
            </a:r>
          </a:p>
        </p:txBody>
      </p:sp>
      <p:sp>
        <p:nvSpPr>
          <p:cNvPr id="6" name="5 Metin kutusu"/>
          <p:cNvSpPr txBox="1"/>
          <p:nvPr/>
        </p:nvSpPr>
        <p:spPr>
          <a:xfrm>
            <a:off x="304800" y="5410200"/>
            <a:ext cx="3810000" cy="646331"/>
          </a:xfrm>
          <a:prstGeom prst="rect">
            <a:avLst/>
          </a:prstGeom>
          <a:noFill/>
        </p:spPr>
        <p:txBody>
          <a:bodyPr wrap="square" rtlCol="0">
            <a:spAutoFit/>
          </a:bodyPr>
          <a:lstStyle/>
          <a:p>
            <a:pPr>
              <a:buFont typeface="Arial" pitchFamily="34" charset="0"/>
              <a:buChar char="•"/>
            </a:pPr>
            <a:r>
              <a:rPr lang="en-US" dirty="0" smtClean="0"/>
              <a:t>These areas are determined by distinct postal codes.</a:t>
            </a:r>
            <a:endParaRPr lang="en-US" dirty="0"/>
          </a:p>
        </p:txBody>
      </p:sp>
      <p:sp>
        <p:nvSpPr>
          <p:cNvPr id="7" name="6 Metin kutusu"/>
          <p:cNvSpPr txBox="1"/>
          <p:nvPr/>
        </p:nvSpPr>
        <p:spPr>
          <a:xfrm>
            <a:off x="5029200" y="1447800"/>
            <a:ext cx="3429000" cy="1477328"/>
          </a:xfrm>
          <a:prstGeom prst="rect">
            <a:avLst/>
          </a:prstGeom>
          <a:noFill/>
        </p:spPr>
        <p:txBody>
          <a:bodyPr wrap="square" rtlCol="0">
            <a:spAutoFit/>
          </a:bodyPr>
          <a:lstStyle/>
          <a:p>
            <a:pPr>
              <a:buFont typeface="Arial" pitchFamily="34" charset="0"/>
              <a:buChar char="•"/>
            </a:pPr>
            <a:r>
              <a:rPr lang="en-US" dirty="0"/>
              <a:t>In this project; I examined the areas of Boston city for a person considering opening an Italian restaurant. </a:t>
            </a:r>
            <a:endParaRPr lang="tr-TR"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Data  </a:t>
            </a:r>
            <a:r>
              <a:rPr lang="en-US" dirty="0" err="1" smtClean="0"/>
              <a:t>Acquisation</a:t>
            </a:r>
            <a:r>
              <a:rPr lang="en-US" dirty="0" smtClean="0"/>
              <a:t> and Cleaning</a:t>
            </a:r>
            <a:endParaRPr lang="en-US" dirty="0"/>
          </a:p>
        </p:txBody>
      </p:sp>
      <p:sp>
        <p:nvSpPr>
          <p:cNvPr id="3" name="2 İçerik Yer Tutucusu"/>
          <p:cNvSpPr>
            <a:spLocks noGrp="1"/>
          </p:cNvSpPr>
          <p:nvPr>
            <p:ph sz="quarter" idx="1"/>
          </p:nvPr>
        </p:nvSpPr>
        <p:spPr>
          <a:xfrm>
            <a:off x="301752" y="1527048"/>
            <a:ext cx="8503920" cy="2359152"/>
          </a:xfrm>
        </p:spPr>
        <p:txBody>
          <a:bodyPr/>
          <a:lstStyle/>
          <a:p>
            <a:r>
              <a:rPr lang="tr-TR" dirty="0" err="1" smtClean="0"/>
              <a:t>Foursquare</a:t>
            </a:r>
            <a:r>
              <a:rPr lang="tr-TR" dirty="0" smtClean="0"/>
              <a:t> data </a:t>
            </a:r>
            <a:r>
              <a:rPr lang="tr-TR" dirty="0" err="1" smtClean="0"/>
              <a:t>for</a:t>
            </a:r>
            <a:r>
              <a:rPr lang="tr-TR" dirty="0" smtClean="0"/>
              <a:t> </a:t>
            </a:r>
            <a:r>
              <a:rPr lang="tr-TR" dirty="0" err="1" smtClean="0"/>
              <a:t>nuber</a:t>
            </a:r>
            <a:r>
              <a:rPr lang="tr-TR" dirty="0" smtClean="0"/>
              <a:t> of </a:t>
            </a:r>
            <a:r>
              <a:rPr lang="tr-TR" dirty="0" err="1" smtClean="0"/>
              <a:t>Italian</a:t>
            </a:r>
            <a:r>
              <a:rPr lang="tr-TR" dirty="0" smtClean="0"/>
              <a:t> </a:t>
            </a:r>
            <a:r>
              <a:rPr lang="tr-TR" dirty="0" err="1" smtClean="0"/>
              <a:t>restaurants</a:t>
            </a:r>
            <a:r>
              <a:rPr lang="tr-TR" dirty="0" smtClean="0"/>
              <a:t> in a postal </a:t>
            </a:r>
            <a:r>
              <a:rPr lang="tr-TR" dirty="0" err="1" smtClean="0"/>
              <a:t>code</a:t>
            </a:r>
            <a:r>
              <a:rPr lang="tr-TR" dirty="0" smtClean="0"/>
              <a:t> </a:t>
            </a:r>
            <a:r>
              <a:rPr lang="tr-TR" dirty="0" err="1" smtClean="0"/>
              <a:t>area</a:t>
            </a:r>
            <a:r>
              <a:rPr lang="tr-TR" dirty="0" smtClean="0"/>
              <a:t>, </a:t>
            </a:r>
            <a:r>
              <a:rPr lang="tr-TR" dirty="0" err="1" smtClean="0"/>
              <a:t>id</a:t>
            </a:r>
            <a:r>
              <a:rPr lang="tr-TR" dirty="0" smtClean="0"/>
              <a:t> of </a:t>
            </a:r>
            <a:r>
              <a:rPr lang="tr-TR" dirty="0" err="1" smtClean="0"/>
              <a:t>venues</a:t>
            </a:r>
            <a:r>
              <a:rPr lang="tr-TR" dirty="0" smtClean="0"/>
              <a:t>, </a:t>
            </a:r>
            <a:r>
              <a:rPr lang="tr-TR" dirty="0" err="1" smtClean="0"/>
              <a:t>latitude</a:t>
            </a:r>
            <a:r>
              <a:rPr lang="tr-TR" dirty="0" smtClean="0"/>
              <a:t> </a:t>
            </a:r>
            <a:r>
              <a:rPr lang="tr-TR" dirty="0" err="1" smtClean="0"/>
              <a:t>and</a:t>
            </a:r>
            <a:r>
              <a:rPr lang="tr-TR" dirty="0" smtClean="0"/>
              <a:t> </a:t>
            </a:r>
            <a:r>
              <a:rPr lang="tr-TR" dirty="0" err="1" smtClean="0"/>
              <a:t>longitude</a:t>
            </a:r>
            <a:r>
              <a:rPr lang="tr-TR" dirty="0" smtClean="0"/>
              <a:t>, </a:t>
            </a:r>
            <a:r>
              <a:rPr lang="tr-TR" dirty="0" err="1" smtClean="0"/>
              <a:t>ratings</a:t>
            </a:r>
            <a:r>
              <a:rPr lang="tr-TR" dirty="0" smtClean="0"/>
              <a:t> of </a:t>
            </a:r>
            <a:r>
              <a:rPr lang="tr-TR" dirty="0" err="1" smtClean="0"/>
              <a:t>Italian</a:t>
            </a:r>
            <a:r>
              <a:rPr lang="tr-TR" dirty="0" smtClean="0"/>
              <a:t> </a:t>
            </a:r>
            <a:r>
              <a:rPr lang="tr-TR" dirty="0" err="1" smtClean="0"/>
              <a:t>Restaurants</a:t>
            </a:r>
            <a:r>
              <a:rPr lang="tr-TR" dirty="0" smtClean="0"/>
              <a:t> </a:t>
            </a:r>
            <a:r>
              <a:rPr lang="tr-TR" dirty="0" err="1" smtClean="0"/>
              <a:t>and</a:t>
            </a:r>
            <a:r>
              <a:rPr lang="tr-TR" dirty="0" smtClean="0"/>
              <a:t> </a:t>
            </a:r>
            <a:r>
              <a:rPr lang="tr-TR" dirty="0" err="1" smtClean="0"/>
              <a:t>number</a:t>
            </a:r>
            <a:r>
              <a:rPr lang="tr-TR" dirty="0" smtClean="0"/>
              <a:t> of </a:t>
            </a:r>
            <a:r>
              <a:rPr lang="tr-TR" dirty="0" err="1" smtClean="0"/>
              <a:t>tips</a:t>
            </a:r>
            <a:r>
              <a:rPr lang="tr-TR" dirty="0" smtClean="0"/>
              <a:t>.</a:t>
            </a:r>
          </a:p>
          <a:p>
            <a:r>
              <a:rPr lang="tr-TR" dirty="0" err="1" smtClean="0"/>
              <a:t>House</a:t>
            </a:r>
            <a:r>
              <a:rPr lang="tr-TR" dirty="0" smtClean="0"/>
              <a:t> </a:t>
            </a:r>
            <a:r>
              <a:rPr lang="tr-TR" dirty="0" err="1" smtClean="0"/>
              <a:t>prices</a:t>
            </a:r>
            <a:r>
              <a:rPr lang="tr-TR" dirty="0" smtClean="0"/>
              <a:t> in Boston </a:t>
            </a:r>
            <a:r>
              <a:rPr lang="tr-TR" dirty="0" err="1" smtClean="0"/>
              <a:t>and</a:t>
            </a:r>
            <a:r>
              <a:rPr lang="tr-TR" dirty="0" smtClean="0"/>
              <a:t> </a:t>
            </a:r>
            <a:r>
              <a:rPr lang="tr-TR" dirty="0" err="1" smtClean="0"/>
              <a:t>Crime</a:t>
            </a:r>
            <a:r>
              <a:rPr lang="tr-TR" dirty="0" smtClean="0"/>
              <a:t> </a:t>
            </a:r>
            <a:r>
              <a:rPr lang="tr-TR" dirty="0" err="1" smtClean="0"/>
              <a:t>Incidents</a:t>
            </a:r>
            <a:r>
              <a:rPr lang="tr-TR" dirty="0" smtClean="0"/>
              <a:t> in Boston </a:t>
            </a:r>
            <a:r>
              <a:rPr lang="tr-TR" dirty="0" err="1" smtClean="0"/>
              <a:t>datasets</a:t>
            </a:r>
            <a:r>
              <a:rPr lang="tr-TR" dirty="0" smtClean="0"/>
              <a:t> </a:t>
            </a:r>
            <a:r>
              <a:rPr lang="tr-TR" dirty="0" err="1" smtClean="0"/>
              <a:t>from</a:t>
            </a:r>
            <a:r>
              <a:rPr lang="tr-TR" dirty="0" smtClean="0"/>
              <a:t> </a:t>
            </a:r>
            <a:r>
              <a:rPr lang="tr-TR" dirty="0" smtClean="0">
                <a:hlinkClick r:id="rId2"/>
              </a:rPr>
              <a:t>www.</a:t>
            </a:r>
            <a:r>
              <a:rPr lang="tr-TR" dirty="0" err="1" smtClean="0">
                <a:hlinkClick r:id="rId2"/>
              </a:rPr>
              <a:t>boston</a:t>
            </a:r>
            <a:r>
              <a:rPr lang="tr-TR" dirty="0" smtClean="0">
                <a:hlinkClick r:id="rId2"/>
              </a:rPr>
              <a:t>.gov.tr</a:t>
            </a:r>
            <a:endParaRPr lang="tr-TR" dirty="0" smtClean="0"/>
          </a:p>
          <a:p>
            <a:endParaRPr lang="en-US" dirty="0"/>
          </a:p>
        </p:txBody>
      </p:sp>
      <p:pic>
        <p:nvPicPr>
          <p:cNvPr id="2051" name="Picture 3"/>
          <p:cNvPicPr>
            <a:picLocks noChangeAspect="1" noChangeArrowheads="1"/>
          </p:cNvPicPr>
          <p:nvPr/>
        </p:nvPicPr>
        <p:blipFill>
          <a:blip r:embed="rId3"/>
          <a:srcRect/>
          <a:stretch>
            <a:fillRect/>
          </a:stretch>
        </p:blipFill>
        <p:spPr bwMode="auto">
          <a:xfrm>
            <a:off x="304800" y="3886200"/>
            <a:ext cx="8382000" cy="9652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0" y="5029200"/>
            <a:ext cx="9144000" cy="9271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4800" y="228600"/>
            <a:ext cx="8531352" cy="990600"/>
          </a:xfrm>
        </p:spPr>
        <p:txBody>
          <a:bodyPr>
            <a:normAutofit fontScale="90000"/>
          </a:bodyPr>
          <a:lstStyle/>
          <a:p>
            <a:r>
              <a:rPr lang="tr-TR" dirty="0" smtClean="0"/>
              <a:t>Final </a:t>
            </a:r>
            <a:r>
              <a:rPr lang="tr-TR" dirty="0" err="1" smtClean="0"/>
              <a:t>Dataframe</a:t>
            </a:r>
            <a:r>
              <a:rPr lang="tr-TR" dirty="0" smtClean="0"/>
              <a:t> </a:t>
            </a:r>
            <a:r>
              <a:rPr lang="tr-TR" dirty="0" err="1" smtClean="0"/>
              <a:t>after</a:t>
            </a:r>
            <a:r>
              <a:rPr lang="tr-TR" dirty="0" smtClean="0"/>
              <a:t> </a:t>
            </a:r>
            <a:r>
              <a:rPr lang="tr-TR" dirty="0" err="1" smtClean="0"/>
              <a:t>cleaning</a:t>
            </a:r>
            <a:r>
              <a:rPr lang="tr-TR" dirty="0" smtClean="0"/>
              <a:t> </a:t>
            </a:r>
            <a:r>
              <a:rPr lang="tr-TR" dirty="0" err="1" smtClean="0"/>
              <a:t>and</a:t>
            </a:r>
            <a:r>
              <a:rPr lang="tr-TR" dirty="0" smtClean="0"/>
              <a:t> </a:t>
            </a:r>
            <a:r>
              <a:rPr lang="tr-TR" dirty="0" err="1" smtClean="0"/>
              <a:t>merging</a:t>
            </a:r>
            <a:r>
              <a:rPr lang="tr-TR" dirty="0" smtClean="0"/>
              <a:t> </a:t>
            </a:r>
            <a:r>
              <a:rPr lang="tr-TR" dirty="0" err="1" smtClean="0"/>
              <a:t>with</a:t>
            </a:r>
            <a:r>
              <a:rPr lang="tr-TR" dirty="0" smtClean="0"/>
              <a:t> </a:t>
            </a:r>
            <a:r>
              <a:rPr lang="tr-TR" dirty="0" err="1" smtClean="0"/>
              <a:t>other</a:t>
            </a:r>
            <a:r>
              <a:rPr lang="tr-TR" dirty="0" smtClean="0"/>
              <a:t> </a:t>
            </a:r>
            <a:r>
              <a:rPr lang="tr-TR" dirty="0" err="1" smtClean="0"/>
              <a:t>dataframes</a:t>
            </a:r>
            <a:r>
              <a:rPr lang="tr-TR" dirty="0" smtClean="0"/>
              <a:t> </a:t>
            </a:r>
            <a:endParaRPr lang="en-US" dirty="0"/>
          </a:p>
        </p:txBody>
      </p:sp>
      <p:pic>
        <p:nvPicPr>
          <p:cNvPr id="3074" name="Picture 2"/>
          <p:cNvPicPr>
            <a:picLocks noGrp="1" noChangeAspect="1" noChangeArrowheads="1"/>
          </p:cNvPicPr>
          <p:nvPr>
            <p:ph sz="quarter" idx="1"/>
          </p:nvPr>
        </p:nvPicPr>
        <p:blipFill>
          <a:blip r:embed="rId2"/>
          <a:srcRect r="1472" b="4317"/>
          <a:stretch>
            <a:fillRect/>
          </a:stretch>
        </p:blipFill>
        <p:spPr bwMode="auto">
          <a:xfrm>
            <a:off x="914400" y="2286000"/>
            <a:ext cx="6823189" cy="226023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Feature</a:t>
            </a:r>
            <a:r>
              <a:rPr lang="tr-TR" dirty="0" smtClean="0"/>
              <a:t> Set</a:t>
            </a:r>
            <a:endParaRPr lang="en-US" dirty="0"/>
          </a:p>
        </p:txBody>
      </p:sp>
      <p:sp>
        <p:nvSpPr>
          <p:cNvPr id="3" name="2 İçerik Yer Tutucusu"/>
          <p:cNvSpPr>
            <a:spLocks noGrp="1"/>
          </p:cNvSpPr>
          <p:nvPr>
            <p:ph sz="quarter" idx="1"/>
          </p:nvPr>
        </p:nvSpPr>
        <p:spPr/>
        <p:txBody>
          <a:bodyPr/>
          <a:lstStyle/>
          <a:p>
            <a:r>
              <a:rPr lang="en-US" sz="2000" dirty="0" smtClean="0"/>
              <a:t>Feature</a:t>
            </a:r>
            <a:r>
              <a:rPr lang="tr-TR" sz="2000" dirty="0" smtClean="0"/>
              <a:t> set is </a:t>
            </a:r>
            <a:r>
              <a:rPr lang="en-US" sz="2000" dirty="0" smtClean="0"/>
              <a:t>number</a:t>
            </a:r>
            <a:r>
              <a:rPr lang="tr-TR" sz="2000" dirty="0" smtClean="0"/>
              <a:t> of </a:t>
            </a:r>
            <a:r>
              <a:rPr lang="en-US" sz="2000" dirty="0" smtClean="0"/>
              <a:t>Italian</a:t>
            </a:r>
            <a:r>
              <a:rPr lang="tr-TR" sz="2000" dirty="0" smtClean="0"/>
              <a:t> </a:t>
            </a:r>
            <a:r>
              <a:rPr lang="tr-TR" sz="2000" dirty="0" err="1" smtClean="0"/>
              <a:t>Restaurants</a:t>
            </a:r>
            <a:r>
              <a:rPr lang="tr-TR" sz="2000" dirty="0" smtClean="0"/>
              <a:t>, </a:t>
            </a:r>
            <a:r>
              <a:rPr lang="tr-TR" sz="2000" dirty="0" err="1" smtClean="0"/>
              <a:t>Number</a:t>
            </a:r>
            <a:r>
              <a:rPr lang="tr-TR" sz="2000" dirty="0" smtClean="0"/>
              <a:t> of </a:t>
            </a:r>
            <a:r>
              <a:rPr lang="tr-TR" sz="2000" dirty="0" err="1" smtClean="0"/>
              <a:t>Crime</a:t>
            </a:r>
            <a:r>
              <a:rPr lang="tr-TR" sz="2000" dirty="0" smtClean="0"/>
              <a:t> </a:t>
            </a:r>
            <a:r>
              <a:rPr lang="tr-TR" sz="2000" dirty="0" err="1" smtClean="0"/>
              <a:t>Incidents</a:t>
            </a:r>
            <a:r>
              <a:rPr lang="tr-TR" sz="2000" dirty="0" smtClean="0"/>
              <a:t>, </a:t>
            </a:r>
            <a:r>
              <a:rPr lang="tr-TR" sz="2000" dirty="0" err="1" smtClean="0"/>
              <a:t>Average</a:t>
            </a:r>
            <a:r>
              <a:rPr lang="tr-TR" sz="2000" dirty="0" smtClean="0"/>
              <a:t> </a:t>
            </a:r>
            <a:r>
              <a:rPr lang="tr-TR" sz="2000" dirty="0" err="1" smtClean="0"/>
              <a:t>House</a:t>
            </a:r>
            <a:r>
              <a:rPr lang="tr-TR" sz="2000" dirty="0" smtClean="0"/>
              <a:t> </a:t>
            </a:r>
            <a:r>
              <a:rPr lang="tr-TR" sz="2000" dirty="0" err="1" smtClean="0"/>
              <a:t>Price</a:t>
            </a:r>
            <a:r>
              <a:rPr lang="tr-TR" sz="2000" dirty="0" smtClean="0"/>
              <a:t>, Total </a:t>
            </a:r>
            <a:r>
              <a:rPr lang="tr-TR" sz="2000" dirty="0" err="1" smtClean="0"/>
              <a:t>Number</a:t>
            </a:r>
            <a:r>
              <a:rPr lang="tr-TR" sz="2000" dirty="0" smtClean="0"/>
              <a:t> of </a:t>
            </a:r>
            <a:r>
              <a:rPr lang="tr-TR" sz="2000" dirty="0" err="1" smtClean="0"/>
              <a:t>Tips</a:t>
            </a:r>
            <a:r>
              <a:rPr lang="tr-TR" sz="2000" dirty="0" smtClean="0"/>
              <a:t>, </a:t>
            </a:r>
            <a:r>
              <a:rPr lang="tr-TR" sz="2000" dirty="0" err="1" smtClean="0"/>
              <a:t>Average</a:t>
            </a:r>
            <a:r>
              <a:rPr lang="tr-TR" sz="2000" dirty="0" smtClean="0"/>
              <a:t> </a:t>
            </a:r>
            <a:r>
              <a:rPr lang="tr-TR" sz="2000" dirty="0" err="1" smtClean="0"/>
              <a:t>ratings</a:t>
            </a:r>
            <a:r>
              <a:rPr lang="tr-TR" sz="2000" dirty="0" smtClean="0"/>
              <a:t> of </a:t>
            </a:r>
            <a:r>
              <a:rPr lang="tr-TR" sz="2000" dirty="0" err="1" smtClean="0"/>
              <a:t>I</a:t>
            </a:r>
            <a:r>
              <a:rPr lang="tr-TR" sz="2000" dirty="0" err="1" smtClean="0"/>
              <a:t>talian</a:t>
            </a:r>
            <a:r>
              <a:rPr lang="tr-TR" sz="2000" dirty="0" smtClean="0"/>
              <a:t> </a:t>
            </a:r>
            <a:r>
              <a:rPr lang="tr-TR" sz="2000" dirty="0" err="1" smtClean="0"/>
              <a:t>Restaurants</a:t>
            </a:r>
            <a:r>
              <a:rPr lang="tr-TR" sz="2000" dirty="0" smtClean="0"/>
              <a:t>.</a:t>
            </a:r>
          </a:p>
          <a:p>
            <a:r>
              <a:rPr lang="tr-TR" sz="2000" dirty="0" err="1" smtClean="0"/>
              <a:t>Correlation</a:t>
            </a:r>
            <a:r>
              <a:rPr lang="tr-TR" sz="2000" dirty="0" smtClean="0"/>
              <a:t> </a:t>
            </a:r>
            <a:r>
              <a:rPr lang="tr-TR" sz="2000" dirty="0" err="1" smtClean="0"/>
              <a:t>among</a:t>
            </a:r>
            <a:r>
              <a:rPr lang="tr-TR" sz="2000" dirty="0" smtClean="0"/>
              <a:t> </a:t>
            </a:r>
            <a:r>
              <a:rPr lang="tr-TR" sz="2000" dirty="0" err="1" smtClean="0"/>
              <a:t>Features</a:t>
            </a:r>
            <a:r>
              <a:rPr lang="tr-TR" sz="2000" dirty="0" smtClean="0"/>
              <a:t>:</a:t>
            </a:r>
          </a:p>
          <a:p>
            <a:r>
              <a:rPr lang="tr-TR" sz="1800" dirty="0" err="1" smtClean="0"/>
              <a:t>Positive</a:t>
            </a:r>
            <a:r>
              <a:rPr lang="tr-TR" sz="1800" dirty="0" smtClean="0"/>
              <a:t> </a:t>
            </a:r>
            <a:r>
              <a:rPr lang="tr-TR" sz="1800" dirty="0" err="1" smtClean="0"/>
              <a:t>correlation</a:t>
            </a:r>
            <a:r>
              <a:rPr lang="tr-TR" sz="1800" dirty="0" smtClean="0"/>
              <a:t> </a:t>
            </a:r>
            <a:r>
              <a:rPr lang="tr-TR" sz="1800" dirty="0" err="1" smtClean="0"/>
              <a:t>between</a:t>
            </a:r>
            <a:r>
              <a:rPr lang="tr-TR" sz="1800" dirty="0" smtClean="0"/>
              <a:t> </a:t>
            </a:r>
            <a:r>
              <a:rPr lang="tr-TR" sz="1800" dirty="0" err="1" smtClean="0"/>
              <a:t>count</a:t>
            </a:r>
            <a:r>
              <a:rPr lang="tr-TR" sz="1800" dirty="0" smtClean="0"/>
              <a:t> of </a:t>
            </a:r>
            <a:r>
              <a:rPr lang="tr-TR" sz="1800" dirty="0" err="1" smtClean="0"/>
              <a:t>tips</a:t>
            </a:r>
            <a:r>
              <a:rPr lang="tr-TR" sz="1800" dirty="0" smtClean="0"/>
              <a:t> </a:t>
            </a:r>
            <a:r>
              <a:rPr lang="tr-TR" sz="1800" dirty="0" err="1" smtClean="0"/>
              <a:t>and</a:t>
            </a:r>
            <a:r>
              <a:rPr lang="tr-TR" sz="1800" dirty="0" smtClean="0"/>
              <a:t> </a:t>
            </a:r>
            <a:r>
              <a:rPr lang="tr-TR" sz="1800" dirty="0" err="1" smtClean="0"/>
              <a:t>number</a:t>
            </a:r>
            <a:r>
              <a:rPr lang="tr-TR" sz="1800" dirty="0" smtClean="0"/>
              <a:t> of </a:t>
            </a:r>
            <a:r>
              <a:rPr lang="tr-TR" sz="1800" dirty="0" err="1" smtClean="0"/>
              <a:t>I</a:t>
            </a:r>
            <a:r>
              <a:rPr lang="tr-TR" sz="1800" dirty="0" err="1" smtClean="0"/>
              <a:t>talian</a:t>
            </a:r>
            <a:r>
              <a:rPr lang="tr-TR" sz="1800" dirty="0" smtClean="0"/>
              <a:t> </a:t>
            </a:r>
            <a:r>
              <a:rPr lang="tr-TR" sz="1800" dirty="0" err="1" smtClean="0"/>
              <a:t>restaurants</a:t>
            </a:r>
            <a:r>
              <a:rPr lang="tr-TR" sz="1800" dirty="0" smtClean="0"/>
              <a:t> </a:t>
            </a:r>
            <a:r>
              <a:rPr lang="tr-TR" sz="1800" dirty="0" err="1" smtClean="0"/>
              <a:t>and</a:t>
            </a:r>
            <a:r>
              <a:rPr lang="tr-TR" sz="1800" dirty="0" smtClean="0"/>
              <a:t> no </a:t>
            </a:r>
            <a:r>
              <a:rPr lang="tr-TR" sz="1800" dirty="0" err="1" smtClean="0"/>
              <a:t>correlation</a:t>
            </a:r>
            <a:r>
              <a:rPr lang="tr-TR" sz="1800" dirty="0" smtClean="0"/>
              <a:t> </a:t>
            </a:r>
            <a:r>
              <a:rPr lang="tr-TR" sz="1800" dirty="0" err="1" smtClean="0"/>
              <a:t>between</a:t>
            </a:r>
            <a:r>
              <a:rPr lang="tr-TR" sz="1800" dirty="0" smtClean="0"/>
              <a:t> </a:t>
            </a:r>
            <a:r>
              <a:rPr lang="tr-TR" sz="1800" dirty="0" err="1" smtClean="0"/>
              <a:t>crime</a:t>
            </a:r>
            <a:r>
              <a:rPr lang="tr-TR" sz="1800" dirty="0" smtClean="0"/>
              <a:t> </a:t>
            </a:r>
            <a:r>
              <a:rPr lang="tr-TR" sz="1800" dirty="0" err="1" smtClean="0"/>
              <a:t>rates</a:t>
            </a:r>
            <a:r>
              <a:rPr lang="tr-TR" sz="1800" dirty="0" smtClean="0"/>
              <a:t> </a:t>
            </a:r>
            <a:r>
              <a:rPr lang="tr-TR" sz="1800" dirty="0" err="1" smtClean="0"/>
              <a:t>and</a:t>
            </a:r>
            <a:r>
              <a:rPr lang="tr-TR" sz="1800" dirty="0" smtClean="0"/>
              <a:t> </a:t>
            </a:r>
            <a:r>
              <a:rPr lang="tr-TR" sz="1800" dirty="0" err="1" smtClean="0"/>
              <a:t>number</a:t>
            </a:r>
            <a:r>
              <a:rPr lang="tr-TR" sz="1800" dirty="0" smtClean="0"/>
              <a:t> of </a:t>
            </a:r>
            <a:r>
              <a:rPr lang="tr-TR" sz="1800" dirty="0" err="1" smtClean="0"/>
              <a:t>I</a:t>
            </a:r>
            <a:r>
              <a:rPr lang="tr-TR" sz="1800" dirty="0" err="1" smtClean="0"/>
              <a:t>talian</a:t>
            </a:r>
            <a:r>
              <a:rPr lang="tr-TR" sz="1800" dirty="0" smtClean="0"/>
              <a:t> </a:t>
            </a:r>
            <a:r>
              <a:rPr lang="tr-TR" sz="1800" dirty="0" err="1" smtClean="0"/>
              <a:t>restaurants</a:t>
            </a:r>
            <a:r>
              <a:rPr lang="tr-TR" sz="1800" dirty="0" smtClean="0"/>
              <a:t>.</a:t>
            </a:r>
            <a:endParaRPr lang="en-US" sz="1800" dirty="0"/>
          </a:p>
        </p:txBody>
      </p:sp>
      <p:pic>
        <p:nvPicPr>
          <p:cNvPr id="4" name="0 Resim" descr="numberofit-countoftips.png"/>
          <p:cNvPicPr/>
          <p:nvPr/>
        </p:nvPicPr>
        <p:blipFill>
          <a:blip r:embed="rId2"/>
          <a:stretch>
            <a:fillRect/>
          </a:stretch>
        </p:blipFill>
        <p:spPr>
          <a:xfrm>
            <a:off x="152400" y="3810000"/>
            <a:ext cx="3987800" cy="2735088"/>
          </a:xfrm>
          <a:prstGeom prst="rect">
            <a:avLst/>
          </a:prstGeom>
        </p:spPr>
      </p:pic>
      <p:pic>
        <p:nvPicPr>
          <p:cNvPr id="5" name="2 Resim" descr="number of italian restaurants-crime rates.png"/>
          <p:cNvPicPr/>
          <p:nvPr/>
        </p:nvPicPr>
        <p:blipFill>
          <a:blip r:embed="rId3"/>
          <a:stretch>
            <a:fillRect/>
          </a:stretch>
        </p:blipFill>
        <p:spPr>
          <a:xfrm>
            <a:off x="4191000" y="3810000"/>
            <a:ext cx="4108450" cy="28178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Model</a:t>
            </a:r>
            <a:endParaRPr lang="en-US" dirty="0"/>
          </a:p>
        </p:txBody>
      </p:sp>
      <p:sp>
        <p:nvSpPr>
          <p:cNvPr id="3" name="2 İçerik Yer Tutucusu"/>
          <p:cNvSpPr>
            <a:spLocks noGrp="1"/>
          </p:cNvSpPr>
          <p:nvPr>
            <p:ph sz="quarter" idx="1"/>
          </p:nvPr>
        </p:nvSpPr>
        <p:spPr/>
        <p:txBody>
          <a:bodyPr/>
          <a:lstStyle/>
          <a:p>
            <a:r>
              <a:rPr lang="tr-TR" dirty="0" smtClean="0"/>
              <a:t>K-</a:t>
            </a:r>
            <a:r>
              <a:rPr lang="tr-TR" dirty="0" err="1" smtClean="0"/>
              <a:t>means</a:t>
            </a:r>
            <a:r>
              <a:rPr lang="tr-TR" dirty="0" smtClean="0"/>
              <a:t> </a:t>
            </a:r>
            <a:r>
              <a:rPr lang="tr-TR" dirty="0" err="1" smtClean="0"/>
              <a:t>for</a:t>
            </a:r>
            <a:r>
              <a:rPr lang="tr-TR" dirty="0" smtClean="0"/>
              <a:t> </a:t>
            </a:r>
            <a:r>
              <a:rPr lang="tr-TR" dirty="0" err="1" smtClean="0"/>
              <a:t>modelling</a:t>
            </a:r>
            <a:r>
              <a:rPr lang="tr-TR" dirty="0" smtClean="0"/>
              <a:t> is </a:t>
            </a:r>
            <a:r>
              <a:rPr lang="tr-TR" dirty="0" err="1" smtClean="0"/>
              <a:t>used</a:t>
            </a:r>
            <a:r>
              <a:rPr lang="tr-TR" dirty="0" smtClean="0"/>
              <a:t>, since </a:t>
            </a:r>
            <a:r>
              <a:rPr lang="tr-TR" dirty="0" err="1" smtClean="0"/>
              <a:t>the</a:t>
            </a:r>
            <a:r>
              <a:rPr lang="tr-TR" dirty="0" smtClean="0"/>
              <a:t> </a:t>
            </a:r>
            <a:r>
              <a:rPr lang="tr-TR" dirty="0" err="1" smtClean="0"/>
              <a:t>aim</a:t>
            </a:r>
            <a:r>
              <a:rPr lang="tr-TR" dirty="0" smtClean="0"/>
              <a:t> is </a:t>
            </a:r>
            <a:r>
              <a:rPr lang="tr-TR" dirty="0" err="1" smtClean="0"/>
              <a:t>to</a:t>
            </a:r>
            <a:r>
              <a:rPr lang="tr-TR" dirty="0" smtClean="0"/>
              <a:t> </a:t>
            </a:r>
            <a:r>
              <a:rPr lang="tr-TR" dirty="0" err="1" smtClean="0"/>
              <a:t>cluster</a:t>
            </a:r>
            <a:r>
              <a:rPr lang="tr-TR" dirty="0" smtClean="0"/>
              <a:t> </a:t>
            </a:r>
            <a:r>
              <a:rPr lang="tr-TR" dirty="0" err="1" smtClean="0"/>
              <a:t>the</a:t>
            </a:r>
            <a:r>
              <a:rPr lang="tr-TR" dirty="0" smtClean="0"/>
              <a:t> postal </a:t>
            </a:r>
            <a:r>
              <a:rPr lang="tr-TR" dirty="0" err="1" smtClean="0"/>
              <a:t>code</a:t>
            </a:r>
            <a:r>
              <a:rPr lang="tr-TR" dirty="0" smtClean="0"/>
              <a:t> </a:t>
            </a:r>
            <a:r>
              <a:rPr lang="tr-TR" dirty="0" err="1" smtClean="0"/>
              <a:t>areas</a:t>
            </a:r>
            <a:r>
              <a:rPr lang="tr-TR" dirty="0" smtClean="0"/>
              <a:t> </a:t>
            </a:r>
            <a:r>
              <a:rPr lang="tr-TR" dirty="0" err="1" smtClean="0"/>
              <a:t>into</a:t>
            </a:r>
            <a:r>
              <a:rPr lang="tr-TR" dirty="0" smtClean="0"/>
              <a:t> </a:t>
            </a:r>
            <a:r>
              <a:rPr lang="tr-TR" dirty="0" err="1" smtClean="0"/>
              <a:t>groups</a:t>
            </a:r>
            <a:r>
              <a:rPr lang="tr-TR" dirty="0" smtClean="0"/>
              <a:t>.</a:t>
            </a:r>
          </a:p>
          <a:p>
            <a:r>
              <a:rPr lang="tr-TR" dirty="0" err="1" smtClean="0"/>
              <a:t>Selecting</a:t>
            </a:r>
            <a:r>
              <a:rPr lang="tr-TR" dirty="0" smtClean="0"/>
              <a:t> </a:t>
            </a:r>
            <a:r>
              <a:rPr lang="tr-TR" dirty="0" err="1" smtClean="0"/>
              <a:t>the</a:t>
            </a:r>
            <a:r>
              <a:rPr lang="tr-TR" dirty="0" smtClean="0"/>
              <a:t> optimal k </a:t>
            </a:r>
            <a:r>
              <a:rPr lang="tr-TR" dirty="0" err="1" smtClean="0"/>
              <a:t>value</a:t>
            </a:r>
            <a:r>
              <a:rPr lang="tr-TR" dirty="0" smtClean="0"/>
              <a:t>:</a:t>
            </a:r>
          </a:p>
          <a:p>
            <a:endParaRPr lang="en-US" dirty="0"/>
          </a:p>
        </p:txBody>
      </p:sp>
      <p:pic>
        <p:nvPicPr>
          <p:cNvPr id="4" name="3 Resim"/>
          <p:cNvPicPr/>
          <p:nvPr/>
        </p:nvPicPr>
        <p:blipFill>
          <a:blip r:embed="rId2"/>
          <a:srcRect/>
          <a:stretch>
            <a:fillRect/>
          </a:stretch>
        </p:blipFill>
        <p:spPr bwMode="auto">
          <a:xfrm>
            <a:off x="533400" y="2971800"/>
            <a:ext cx="4648200" cy="2667000"/>
          </a:xfrm>
          <a:prstGeom prst="rect">
            <a:avLst/>
          </a:prstGeom>
          <a:noFill/>
          <a:ln w="9525">
            <a:noFill/>
            <a:miter lim="800000"/>
            <a:headEnd/>
            <a:tailEnd/>
          </a:ln>
        </p:spPr>
      </p:pic>
      <p:sp>
        <p:nvSpPr>
          <p:cNvPr id="6" name="5 Metin kutusu"/>
          <p:cNvSpPr txBox="1"/>
          <p:nvPr/>
        </p:nvSpPr>
        <p:spPr>
          <a:xfrm>
            <a:off x="5562600" y="3276600"/>
            <a:ext cx="2819400" cy="646331"/>
          </a:xfrm>
          <a:prstGeom prst="rect">
            <a:avLst/>
          </a:prstGeom>
          <a:noFill/>
        </p:spPr>
        <p:txBody>
          <a:bodyPr wrap="square" rtlCol="0">
            <a:spAutoFit/>
          </a:bodyPr>
          <a:lstStyle/>
          <a:p>
            <a:r>
              <a:rPr lang="tr-TR" dirty="0" err="1" smtClean="0"/>
              <a:t>Elbow</a:t>
            </a:r>
            <a:r>
              <a:rPr lang="tr-TR" dirty="0" smtClean="0"/>
              <a:t> </a:t>
            </a:r>
            <a:r>
              <a:rPr lang="tr-TR" dirty="0" err="1" smtClean="0"/>
              <a:t>point</a:t>
            </a:r>
            <a:r>
              <a:rPr lang="tr-TR" dirty="0" smtClean="0"/>
              <a:t> is k=3, </a:t>
            </a:r>
            <a:r>
              <a:rPr lang="tr-TR" dirty="0" err="1" smtClean="0"/>
              <a:t>hence</a:t>
            </a:r>
            <a:r>
              <a:rPr lang="tr-TR" dirty="0" smtClean="0"/>
              <a:t> </a:t>
            </a:r>
            <a:r>
              <a:rPr lang="tr-TR" dirty="0" err="1" smtClean="0"/>
              <a:t>that</a:t>
            </a:r>
            <a:r>
              <a:rPr lang="tr-TR" dirty="0" smtClean="0"/>
              <a:t> is </a:t>
            </a:r>
            <a:r>
              <a:rPr lang="tr-TR" dirty="0" err="1" smtClean="0"/>
              <a:t>the</a:t>
            </a:r>
            <a:r>
              <a:rPr lang="tr-TR" dirty="0" smtClean="0"/>
              <a:t> optimal </a:t>
            </a:r>
            <a:r>
              <a:rPr lang="tr-TR" dirty="0" err="1" smtClean="0"/>
              <a:t>value</a:t>
            </a:r>
            <a:r>
              <a:rPr lang="tr-TR"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Model </a:t>
            </a:r>
            <a:r>
              <a:rPr lang="tr-TR" dirty="0" err="1" smtClean="0"/>
              <a:t>Result</a:t>
            </a:r>
            <a:endParaRPr lang="en-US" dirty="0"/>
          </a:p>
        </p:txBody>
      </p:sp>
      <p:pic>
        <p:nvPicPr>
          <p:cNvPr id="4" name="3 İçerik Yer Tutucusu"/>
          <p:cNvPicPr>
            <a:picLocks noGrp="1"/>
          </p:cNvPicPr>
          <p:nvPr>
            <p:ph sz="quarter" idx="1"/>
          </p:nvPr>
        </p:nvPicPr>
        <p:blipFill>
          <a:blip r:embed="rId2"/>
          <a:srcRect/>
          <a:stretch>
            <a:fillRect/>
          </a:stretch>
        </p:blipFill>
        <p:spPr bwMode="auto">
          <a:xfrm>
            <a:off x="457200" y="2209800"/>
            <a:ext cx="6477000" cy="1371600"/>
          </a:xfrm>
          <a:prstGeom prst="rect">
            <a:avLst/>
          </a:prstGeom>
          <a:noFill/>
          <a:ln w="9525">
            <a:noFill/>
            <a:miter lim="800000"/>
            <a:headEnd/>
            <a:tailEnd/>
          </a:ln>
        </p:spPr>
      </p:pic>
      <p:sp>
        <p:nvSpPr>
          <p:cNvPr id="5" name="4 Metin kutusu"/>
          <p:cNvSpPr txBox="1"/>
          <p:nvPr/>
        </p:nvSpPr>
        <p:spPr>
          <a:xfrm>
            <a:off x="685800" y="1524000"/>
            <a:ext cx="5867400" cy="646331"/>
          </a:xfrm>
          <a:prstGeom prst="rect">
            <a:avLst/>
          </a:prstGeom>
          <a:noFill/>
        </p:spPr>
        <p:txBody>
          <a:bodyPr wrap="square" rtlCol="0">
            <a:spAutoFit/>
          </a:bodyPr>
          <a:lstStyle/>
          <a:p>
            <a:pPr>
              <a:buFont typeface="Arial" pitchFamily="34" charset="0"/>
              <a:buChar char="•"/>
            </a:pPr>
            <a:r>
              <a:rPr lang="tr-TR" dirty="0" err="1" smtClean="0"/>
              <a:t>What</a:t>
            </a:r>
            <a:r>
              <a:rPr lang="tr-TR" dirty="0" smtClean="0"/>
              <a:t> </a:t>
            </a:r>
            <a:r>
              <a:rPr lang="tr-TR" dirty="0" err="1" smtClean="0"/>
              <a:t>this</a:t>
            </a:r>
            <a:r>
              <a:rPr lang="tr-TR" dirty="0" smtClean="0"/>
              <a:t> </a:t>
            </a:r>
            <a:r>
              <a:rPr lang="tr-TR" dirty="0" err="1" smtClean="0"/>
              <a:t>labels</a:t>
            </a:r>
            <a:r>
              <a:rPr lang="tr-TR" dirty="0" smtClean="0"/>
              <a:t> </a:t>
            </a:r>
            <a:r>
              <a:rPr lang="tr-TR" dirty="0" err="1" smtClean="0"/>
              <a:t>indicate</a:t>
            </a:r>
            <a:r>
              <a:rPr lang="tr-TR" dirty="0" smtClean="0"/>
              <a:t> can be </a:t>
            </a:r>
            <a:r>
              <a:rPr lang="tr-TR" dirty="0" err="1" smtClean="0"/>
              <a:t>interpreted</a:t>
            </a:r>
            <a:r>
              <a:rPr lang="tr-TR" dirty="0" smtClean="0"/>
              <a:t> </a:t>
            </a:r>
            <a:r>
              <a:rPr lang="tr-TR" dirty="0" err="1" smtClean="0"/>
              <a:t>from</a:t>
            </a:r>
            <a:r>
              <a:rPr lang="tr-TR" dirty="0" smtClean="0"/>
              <a:t> </a:t>
            </a:r>
            <a:r>
              <a:rPr lang="tr-TR" dirty="0" err="1" smtClean="0"/>
              <a:t>the</a:t>
            </a:r>
            <a:r>
              <a:rPr lang="tr-TR" dirty="0" smtClean="0"/>
              <a:t> </a:t>
            </a:r>
            <a:r>
              <a:rPr lang="tr-TR" dirty="0" err="1" smtClean="0"/>
              <a:t>below</a:t>
            </a:r>
            <a:r>
              <a:rPr lang="tr-TR" dirty="0" smtClean="0"/>
              <a:t> </a:t>
            </a:r>
            <a:r>
              <a:rPr lang="tr-TR" dirty="0" err="1" smtClean="0"/>
              <a:t>table</a:t>
            </a:r>
            <a:r>
              <a:rPr lang="tr-TR" dirty="0" smtClean="0"/>
              <a:t>;</a:t>
            </a:r>
            <a:endParaRPr lang="en-US" dirty="0"/>
          </a:p>
        </p:txBody>
      </p:sp>
      <p:sp>
        <p:nvSpPr>
          <p:cNvPr id="6" name="5 Metin kutusu"/>
          <p:cNvSpPr txBox="1"/>
          <p:nvPr/>
        </p:nvSpPr>
        <p:spPr>
          <a:xfrm>
            <a:off x="457200" y="3657600"/>
            <a:ext cx="6324600" cy="2585323"/>
          </a:xfrm>
          <a:prstGeom prst="rect">
            <a:avLst/>
          </a:prstGeom>
          <a:noFill/>
        </p:spPr>
        <p:txBody>
          <a:bodyPr wrap="square" rtlCol="0">
            <a:spAutoFit/>
          </a:bodyPr>
          <a:lstStyle/>
          <a:p>
            <a:pPr>
              <a:buFont typeface="Arial" pitchFamily="34" charset="0"/>
              <a:buChar char="•"/>
            </a:pPr>
            <a:r>
              <a:rPr lang="en-US" dirty="0" smtClean="0"/>
              <a:t> </a:t>
            </a:r>
            <a:r>
              <a:rPr lang="en-US" dirty="0"/>
              <a:t>Label </a:t>
            </a:r>
            <a:r>
              <a:rPr lang="tr-TR" dirty="0"/>
              <a:t>0</a:t>
            </a:r>
            <a:r>
              <a:rPr lang="en-US" dirty="0" smtClean="0"/>
              <a:t> </a:t>
            </a:r>
            <a:r>
              <a:rPr lang="en-US" dirty="0"/>
              <a:t>can be interpreted as, low ranking, low popularity, cheaper house prices, high rates of crime with very few Italian Restaurants. </a:t>
            </a:r>
            <a:endParaRPr lang="tr-TR" dirty="0" smtClean="0"/>
          </a:p>
          <a:p>
            <a:pPr>
              <a:buFont typeface="Arial" pitchFamily="34" charset="0"/>
              <a:buChar char="•"/>
            </a:pPr>
            <a:r>
              <a:rPr lang="en-US" dirty="0" smtClean="0"/>
              <a:t>Label </a:t>
            </a:r>
            <a:r>
              <a:rPr lang="en-US" dirty="0"/>
              <a:t>1 indicates places with, very high rankings, average popularity, expensive housing prices, minimum crime incidents and few Italian Restaurants. </a:t>
            </a:r>
            <a:endParaRPr lang="tr-TR" dirty="0"/>
          </a:p>
          <a:p>
            <a:pPr>
              <a:buFont typeface="Arial" pitchFamily="34" charset="0"/>
              <a:buChar char="•"/>
            </a:pPr>
            <a:r>
              <a:rPr lang="en-US" dirty="0" smtClean="0"/>
              <a:t>Label </a:t>
            </a:r>
            <a:r>
              <a:rPr lang="en-US" dirty="0"/>
              <a:t>2 indicates popular areas with high rankings, average housing prices, low rates of crime and many Italian Restaurants.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81000" y="457200"/>
            <a:ext cx="8534400" cy="758952"/>
          </a:xfrm>
        </p:spPr>
        <p:txBody>
          <a:bodyPr>
            <a:normAutofit fontScale="90000"/>
          </a:bodyPr>
          <a:lstStyle/>
          <a:p>
            <a:r>
              <a:rPr lang="tr-TR" dirty="0" err="1" smtClean="0"/>
              <a:t>The</a:t>
            </a:r>
            <a:r>
              <a:rPr lang="tr-TR" dirty="0" smtClean="0"/>
              <a:t> </a:t>
            </a:r>
            <a:r>
              <a:rPr lang="tr-TR" dirty="0" err="1" smtClean="0"/>
              <a:t>Map</a:t>
            </a:r>
            <a:r>
              <a:rPr lang="tr-TR" dirty="0" smtClean="0"/>
              <a:t> </a:t>
            </a:r>
            <a:r>
              <a:rPr lang="tr-TR" dirty="0" err="1" smtClean="0"/>
              <a:t>after</a:t>
            </a:r>
            <a:r>
              <a:rPr lang="tr-TR" dirty="0" smtClean="0"/>
              <a:t> </a:t>
            </a:r>
            <a:r>
              <a:rPr lang="tr-TR" dirty="0" err="1" smtClean="0"/>
              <a:t>the</a:t>
            </a:r>
            <a:r>
              <a:rPr lang="tr-TR" dirty="0" smtClean="0"/>
              <a:t> </a:t>
            </a:r>
            <a:r>
              <a:rPr lang="tr-TR" dirty="0" err="1" smtClean="0"/>
              <a:t>labels</a:t>
            </a:r>
            <a:r>
              <a:rPr lang="tr-TR" dirty="0" smtClean="0"/>
              <a:t> </a:t>
            </a:r>
            <a:r>
              <a:rPr lang="tr-TR" dirty="0" err="1" smtClean="0"/>
              <a:t>are</a:t>
            </a:r>
            <a:r>
              <a:rPr lang="tr-TR" dirty="0" smtClean="0"/>
              <a:t> </a:t>
            </a:r>
            <a:r>
              <a:rPr lang="tr-TR" dirty="0" err="1" smtClean="0"/>
              <a:t>assigned</a:t>
            </a:r>
            <a:r>
              <a:rPr lang="tr-TR" dirty="0" smtClean="0"/>
              <a:t> </a:t>
            </a:r>
            <a:r>
              <a:rPr lang="tr-TR" dirty="0" err="1" smtClean="0"/>
              <a:t>to</a:t>
            </a:r>
            <a:r>
              <a:rPr lang="tr-TR" dirty="0" smtClean="0"/>
              <a:t> </a:t>
            </a:r>
            <a:r>
              <a:rPr lang="tr-TR" dirty="0" err="1" smtClean="0"/>
              <a:t>the</a:t>
            </a:r>
            <a:r>
              <a:rPr lang="tr-TR" dirty="0" smtClean="0"/>
              <a:t> postal </a:t>
            </a:r>
            <a:r>
              <a:rPr lang="tr-TR" dirty="0" err="1" smtClean="0"/>
              <a:t>codes</a:t>
            </a:r>
            <a:endParaRPr lang="en-US" dirty="0"/>
          </a:p>
        </p:txBody>
      </p:sp>
      <p:pic>
        <p:nvPicPr>
          <p:cNvPr id="4" name="3 İçerik Yer Tutucusu"/>
          <p:cNvPicPr>
            <a:picLocks noGrp="1"/>
          </p:cNvPicPr>
          <p:nvPr>
            <p:ph sz="quarter" idx="1"/>
          </p:nvPr>
        </p:nvPicPr>
        <p:blipFill>
          <a:blip r:embed="rId2"/>
          <a:srcRect/>
          <a:stretch>
            <a:fillRect/>
          </a:stretch>
        </p:blipFill>
        <p:spPr bwMode="auto">
          <a:xfrm>
            <a:off x="320183" y="1527175"/>
            <a:ext cx="8467122" cy="45720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ent">
  <a:themeElements>
    <a:clrScheme name="Kent">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Kent">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ent">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44</TotalTime>
  <Words>332</Words>
  <Application>Microsoft Office PowerPoint</Application>
  <PresentationFormat>Ekran Gösterisi (4:3)</PresentationFormat>
  <Paragraphs>23</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Kent</vt:lpstr>
      <vt:lpstr>Where to Open an Italian Restaurant in Boston?</vt:lpstr>
      <vt:lpstr>Slayt 2</vt:lpstr>
      <vt:lpstr>Data  Acquisation and Cleaning</vt:lpstr>
      <vt:lpstr>Final Dataframe after cleaning and merging with other dataframes </vt:lpstr>
      <vt:lpstr>Feature Set</vt:lpstr>
      <vt:lpstr>Model</vt:lpstr>
      <vt:lpstr>Model Result</vt:lpstr>
      <vt:lpstr>The Map after the labels are assigned to the postal codes</vt:lpstr>
    </vt:vector>
  </TitlesOfParts>
  <Company>SolidShare.Net Ekibi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Open an Italian Restaurant in Boston?</dc:title>
  <dc:creator>Admin</dc:creator>
  <cp:lastModifiedBy>Admin</cp:lastModifiedBy>
  <cp:revision>5</cp:revision>
  <dcterms:created xsi:type="dcterms:W3CDTF">2020-12-20T22:43:35Z</dcterms:created>
  <dcterms:modified xsi:type="dcterms:W3CDTF">2020-12-20T23:28:04Z</dcterms:modified>
</cp:coreProperties>
</file>