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bin"/>
      <p:regular r:id="rId21"/>
      <p:bold r:id="rId22"/>
      <p:italic r:id="rId23"/>
      <p:boldItalic r:id="rId24"/>
    </p:embeddedFont>
    <p:embeddedFont>
      <p:font typeface="Cabin Condensed"/>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abin-bold.fntdata"/><Relationship Id="rId21" Type="http://schemas.openxmlformats.org/officeDocument/2006/relationships/font" Target="fonts/Cabin-regular.fntdata"/><Relationship Id="rId24" Type="http://schemas.openxmlformats.org/officeDocument/2006/relationships/font" Target="fonts/Cabin-boldItalic.fntdata"/><Relationship Id="rId23" Type="http://schemas.openxmlformats.org/officeDocument/2006/relationships/font" Target="fonts/Cab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abinCondensed-bold.fntdata"/><Relationship Id="rId25" Type="http://schemas.openxmlformats.org/officeDocument/2006/relationships/font" Target="fonts/CabinCondensed-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Kali Linux es una distribución de Linux avanzada para pruebas de penetración y realización auditorías de seguridad… (“auditorías…”)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adf73168f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adf73168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Open Sans"/>
                <a:ea typeface="Open Sans"/>
                <a:cs typeface="Open Sans"/>
                <a:sym typeface="Open Sans"/>
              </a:rPr>
              <a:t>Mediante elementos ocultos como por ejemplo un fichero JavaSript (JS) se pueden robar credenciales, o bien usar simples ataques de </a:t>
            </a:r>
            <a:r>
              <a:rPr b="1" lang="en" sz="1050">
                <a:solidFill>
                  <a:schemeClr val="dk1"/>
                </a:solidFill>
                <a:highlight>
                  <a:srgbClr val="FFFFFF"/>
                </a:highlight>
                <a:latin typeface="Open Sans"/>
                <a:ea typeface="Open Sans"/>
                <a:cs typeface="Open Sans"/>
                <a:sym typeface="Open Sans"/>
              </a:rPr>
              <a:t>ingeniería social</a:t>
            </a:r>
            <a:r>
              <a:rPr lang="en" sz="1050">
                <a:solidFill>
                  <a:schemeClr val="dk1"/>
                </a:solidFill>
                <a:highlight>
                  <a:srgbClr val="FFFFFF"/>
                </a:highlight>
                <a:latin typeface="Open Sans"/>
                <a:ea typeface="Open Sans"/>
                <a:cs typeface="Open Sans"/>
                <a:sym typeface="Open Sans"/>
              </a:rPr>
              <a:t> (práctica de obtener información confidencial a través de la manipulación de usuarios legítimos.) preguntando por la instalación de falsos </a:t>
            </a:r>
            <a:r>
              <a:rPr lang="en" sz="1050">
                <a:solidFill>
                  <a:schemeClr val="dk1"/>
                </a:solidFill>
                <a:highlight>
                  <a:srgbClr val="FFFFFF"/>
                </a:highlight>
                <a:latin typeface="Open Sans"/>
                <a:ea typeface="Open Sans"/>
                <a:cs typeface="Open Sans"/>
                <a:sym typeface="Open Sans"/>
              </a:rPr>
              <a:t>certificados</a:t>
            </a:r>
            <a:r>
              <a:rPr lang="en" sz="1050">
                <a:solidFill>
                  <a:schemeClr val="dk1"/>
                </a:solidFill>
                <a:highlight>
                  <a:srgbClr val="FFFFFF"/>
                </a:highlight>
                <a:latin typeface="Open Sans"/>
                <a:ea typeface="Open Sans"/>
                <a:cs typeface="Open Sans"/>
                <a:sym typeface="Open Sans"/>
              </a:rPr>
              <a:t> de seguridad, falsas actualizaciones de Flash Player o simplemente simular una sesión caducada de Facebook.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t/>
            </a:r>
            <a:endParaRPr sz="105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lang="en" sz="1050">
                <a:solidFill>
                  <a:schemeClr val="dk1"/>
                </a:solidFill>
                <a:highlight>
                  <a:srgbClr val="FFFFFF"/>
                </a:highlight>
                <a:latin typeface="Open Sans"/>
                <a:ea typeface="Open Sans"/>
                <a:cs typeface="Open Sans"/>
                <a:sym typeface="Open Sans"/>
              </a:rPr>
              <a:t>Nos centraremos en el </a:t>
            </a:r>
            <a:r>
              <a:rPr b="1" lang="en" sz="1050">
                <a:solidFill>
                  <a:schemeClr val="dk1"/>
                </a:solidFill>
                <a:highlight>
                  <a:srgbClr val="FFFFFF"/>
                </a:highlight>
                <a:latin typeface="Open Sans"/>
                <a:ea typeface="Open Sans"/>
                <a:cs typeface="Open Sans"/>
                <a:sym typeface="Open Sans"/>
              </a:rPr>
              <a:t>phising</a:t>
            </a:r>
            <a:r>
              <a:rPr lang="en" sz="1050">
                <a:solidFill>
                  <a:schemeClr val="dk1"/>
                </a:solidFill>
                <a:highlight>
                  <a:srgbClr val="FFFFFF"/>
                </a:highlight>
                <a:latin typeface="Open Sans"/>
                <a:ea typeface="Open Sans"/>
                <a:cs typeface="Open Sans"/>
                <a:sym typeface="Open Sans"/>
              </a:rPr>
              <a:t>, que es la suplantación de identidad, es un término informático que denomina un modelo de abuso informático y que se comete mediante el uso de un tipo de ingeniería social, caracterizado por intentar adquirir información confidencial de forma fraudulenta. (como por ejemplo un correo falso de un banco o cosas así…)</a:t>
            </a:r>
            <a:endParaRPr sz="10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adf73168f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adf73168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Iniciamos la herramienta (00:40)</a:t>
            </a:r>
            <a:endParaRPr/>
          </a:p>
          <a:p>
            <a:pPr indent="-317500" lvl="0" marL="457200" rtl="0" algn="l">
              <a:spcBef>
                <a:spcPts val="0"/>
              </a:spcBef>
              <a:spcAft>
                <a:spcPts val="0"/>
              </a:spcAft>
              <a:buSzPts val="1400"/>
              <a:buAutoNum type="arabicPeriod"/>
            </a:pPr>
            <a:r>
              <a:rPr lang="en"/>
              <a:t>Accedemos a nuestra interfaz local/IP que ahora comprobamos que es ese (00:54)</a:t>
            </a:r>
            <a:endParaRPr/>
          </a:p>
          <a:p>
            <a:pPr indent="-317500" lvl="0" marL="457200" rtl="0" algn="l">
              <a:spcBef>
                <a:spcPts val="0"/>
              </a:spcBef>
              <a:spcAft>
                <a:spcPts val="0"/>
              </a:spcAft>
              <a:buSzPts val="1400"/>
              <a:buAutoNum type="arabicPeriod"/>
            </a:pPr>
            <a:r>
              <a:rPr lang="en"/>
              <a:t>Introducimos ese link en el navegador de linux (NO cerrar la ventana)</a:t>
            </a:r>
            <a:endParaRPr/>
          </a:p>
          <a:p>
            <a:pPr indent="-317500" lvl="0" marL="457200" rtl="0" algn="l">
              <a:spcBef>
                <a:spcPts val="0"/>
              </a:spcBef>
              <a:spcAft>
                <a:spcPts val="0"/>
              </a:spcAft>
              <a:buSzPts val="1400"/>
              <a:buAutoNum type="arabicPeriod"/>
            </a:pPr>
            <a:r>
              <a:rPr lang="en"/>
              <a:t>Usuario y contraseña = beef</a:t>
            </a:r>
            <a:endParaRPr/>
          </a:p>
          <a:p>
            <a:pPr indent="-317500" lvl="0" marL="457200" rtl="0" algn="l">
              <a:spcBef>
                <a:spcPts val="0"/>
              </a:spcBef>
              <a:spcAft>
                <a:spcPts val="0"/>
              </a:spcAft>
              <a:buSzPts val="1400"/>
              <a:buAutoNum type="arabicPeriod"/>
            </a:pPr>
            <a:r>
              <a:rPr lang="en"/>
              <a:t>Ahora, deberemos usar este archivo JavaScript que conforma el denominado “hook” o gancho (1:43)</a:t>
            </a:r>
            <a:endParaRPr/>
          </a:p>
          <a:p>
            <a:pPr indent="-317500" lvl="0" marL="457200" rtl="0" algn="l">
              <a:spcBef>
                <a:spcPts val="0"/>
              </a:spcBef>
              <a:spcAft>
                <a:spcPts val="0"/>
              </a:spcAft>
              <a:buSzPts val="1400"/>
              <a:buAutoNum type="arabicPeriod"/>
            </a:pPr>
            <a:r>
              <a:rPr lang="en"/>
              <a:t>Ahora, deberíamos crear un index (página web) pero BeEF nos otorga 2 plantillas que podemos usar y modificar y que como observaremos, contiene código JavaScript en su interior que usaremos para obtener nuestro objetivo.</a:t>
            </a:r>
            <a:endParaRPr/>
          </a:p>
          <a:p>
            <a:pPr indent="-317500" lvl="0" marL="457200" rtl="0" algn="l">
              <a:spcBef>
                <a:spcPts val="0"/>
              </a:spcBef>
              <a:spcAft>
                <a:spcPts val="0"/>
              </a:spcAft>
              <a:buSzPts val="1400"/>
              <a:buAutoNum type="arabicPeriod"/>
            </a:pPr>
            <a:r>
              <a:rPr lang="en"/>
              <a:t>Es verdad que nadie caería en esta página web actualmente (eso espero) pero es que en unos minutos ya hemos llegado a esto casi sin hacer nada, si alguien pone esto bonito, ojo cuidao… </a:t>
            </a:r>
            <a:endParaRPr/>
          </a:p>
          <a:p>
            <a:pPr indent="-317500" lvl="0" marL="457200" rtl="0" algn="l">
              <a:spcBef>
                <a:spcPts val="0"/>
              </a:spcBef>
              <a:spcAft>
                <a:spcPts val="0"/>
              </a:spcAft>
              <a:buSzPts val="1400"/>
              <a:buAutoNum type="arabicPeriod"/>
            </a:pPr>
            <a:r>
              <a:rPr lang="en"/>
              <a:t>En la consola, ya podemos ver que hay una sesión abierta (2:55)</a:t>
            </a:r>
            <a:endParaRPr/>
          </a:p>
          <a:p>
            <a:pPr indent="-317500" lvl="0" marL="457200" rtl="0" algn="l">
              <a:spcBef>
                <a:spcPts val="0"/>
              </a:spcBef>
              <a:spcAft>
                <a:spcPts val="0"/>
              </a:spcAft>
              <a:buSzPts val="1400"/>
              <a:buAutoNum type="arabicPeriod"/>
            </a:pPr>
            <a:r>
              <a:rPr lang="en"/>
              <a:t>En la pestaña comandos, podemos ver las cosas que podemos ejecutar con la página ya abierta (3:32)</a:t>
            </a:r>
            <a:endParaRPr/>
          </a:p>
          <a:p>
            <a:pPr indent="-317500" lvl="0" marL="457200" rtl="0" algn="l">
              <a:spcBef>
                <a:spcPts val="0"/>
              </a:spcBef>
              <a:spcAft>
                <a:spcPts val="0"/>
              </a:spcAft>
              <a:buSzPts val="1400"/>
              <a:buAutoNum type="arabicPeriod"/>
            </a:pPr>
            <a:r>
              <a:rPr lang="en"/>
              <a:t>Usamos la herramienta “pretty theft” (robo bonito) y podemos seleccionar en la descripción qué tipo de ventana usaremos. Seleccionamos el de Facebook.</a:t>
            </a:r>
            <a:endParaRPr/>
          </a:p>
          <a:p>
            <a:pPr indent="-317500" lvl="0" marL="457200" rtl="0" algn="l">
              <a:spcBef>
                <a:spcPts val="0"/>
              </a:spcBef>
              <a:spcAft>
                <a:spcPts val="0"/>
              </a:spcAft>
              <a:buSzPts val="1400"/>
              <a:buAutoNum type="arabicPeriod"/>
            </a:pPr>
            <a:r>
              <a:rPr lang="en"/>
              <a:t>El objetivo introduce sus credenciales y ya podemos ver en el apartado de comandos lo que ha introducido el usuario.</a:t>
            </a:r>
            <a:endParaRPr/>
          </a:p>
          <a:p>
            <a:pPr indent="-317500" lvl="0" marL="457200" rtl="0" algn="l">
              <a:spcBef>
                <a:spcPts val="0"/>
              </a:spcBef>
              <a:spcAft>
                <a:spcPts val="0"/>
              </a:spcAft>
              <a:buSzPts val="1400"/>
              <a:buAutoNum type="arabicPeriod"/>
            </a:pPr>
            <a:r>
              <a:rPr lang="en"/>
              <a:t>En resumen, ojo cuidao porque aunque esto parezca muy chano y anticuado, alguien con ganas y tiempo te la puede liar... y bien liada.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adf73168f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adf73168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Herramienta parecida a BeEF, aunque aquí ya nos dan todo hecho.</a:t>
            </a:r>
            <a:endParaRPr/>
          </a:p>
          <a:p>
            <a:pPr indent="0" lvl="0" marL="0" rtl="0" algn="l">
              <a:spcBef>
                <a:spcPts val="0"/>
              </a:spcBef>
              <a:spcAft>
                <a:spcPts val="0"/>
              </a:spcAft>
              <a:buNone/>
            </a:pPr>
            <a:r>
              <a:rPr lang="en"/>
              <a:t>Con un poco de cariño a la hora de la creación de los enlaces, podemos hacer daño.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Nos clonamos el repositorio (00:24)</a:t>
            </a:r>
            <a:endParaRPr/>
          </a:p>
          <a:p>
            <a:pPr indent="-317500" lvl="0" marL="457200" rtl="0" algn="l">
              <a:spcBef>
                <a:spcPts val="0"/>
              </a:spcBef>
              <a:spcAft>
                <a:spcPts val="0"/>
              </a:spcAft>
              <a:buSzPts val="1400"/>
              <a:buAutoNum type="arabicPeriod"/>
            </a:pPr>
            <a:r>
              <a:rPr lang="en"/>
              <a:t>Ejecutamos el programa (1:58)</a:t>
            </a:r>
            <a:endParaRPr/>
          </a:p>
          <a:p>
            <a:pPr indent="-317500" lvl="0" marL="457200" rtl="0" algn="l">
              <a:spcBef>
                <a:spcPts val="0"/>
              </a:spcBef>
              <a:spcAft>
                <a:spcPts val="0"/>
              </a:spcAft>
              <a:buSzPts val="1400"/>
              <a:buAutoNum type="arabicPeriod"/>
            </a:pPr>
            <a:r>
              <a:rPr lang="en"/>
              <a:t>Podemos observar bastantes opciones bien conocidas, como Google, Facebook… (2:02)</a:t>
            </a:r>
            <a:endParaRPr/>
          </a:p>
          <a:p>
            <a:pPr indent="-317500" lvl="0" marL="457200" rtl="0" algn="l">
              <a:spcBef>
                <a:spcPts val="0"/>
              </a:spcBef>
              <a:spcAft>
                <a:spcPts val="0"/>
              </a:spcAft>
              <a:buSzPts val="1400"/>
              <a:buAutoNum type="arabicPeriod"/>
            </a:pPr>
            <a:r>
              <a:rPr lang="en"/>
              <a:t>Escogemos una opción (2:06)</a:t>
            </a:r>
            <a:endParaRPr/>
          </a:p>
          <a:p>
            <a:pPr indent="-317500" lvl="0" marL="457200" rtl="0" algn="l">
              <a:spcBef>
                <a:spcPts val="0"/>
              </a:spcBef>
              <a:spcAft>
                <a:spcPts val="0"/>
              </a:spcAft>
              <a:buSzPts val="1400"/>
              <a:buAutoNum type="arabicPeriod"/>
            </a:pPr>
            <a:r>
              <a:rPr lang="en"/>
              <a:t>Escogemos la redirección de puertos que queramos (es la acción de redirigir un puerto de red de un nodo de red a otro) </a:t>
            </a:r>
            <a:r>
              <a:rPr lang="en">
                <a:solidFill>
                  <a:schemeClr val="dk1"/>
                </a:solidFill>
              </a:rPr>
              <a:t>(2:16)</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Copiamos el enlace y procedemos a acceder a él desde el navegador (A ver, se podría perfectamente transformarlo en cualquier web de cambio de URL para que no sea tan “cantoso”) (2:33)</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Ya tenemos nuestras credenciales, rápido, fácil y para toda la familia (3:32)</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df73168f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df73168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En este caso, entre muchos otros, nuestro principal objetivo será detectar y explotar las vulnerabilidades de las bases de datos y proporcionar opciones para inyectar códigos maliciosos en ellas.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adf73168f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adf73168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(https://mundo-hackers.weebly.com/dorks.html)</a:t>
            </a:r>
            <a:endParaRPr/>
          </a:p>
          <a:p>
            <a:pPr indent="0" lvl="0" marL="0" rtl="0" algn="l">
              <a:spcBef>
                <a:spcPts val="0"/>
              </a:spcBef>
              <a:spcAft>
                <a:spcPts val="0"/>
              </a:spcAft>
              <a:buNone/>
            </a:pPr>
            <a:r>
              <a:rPr lang="en"/>
              <a:t>LOS DORKS SON PALABRAS CLAVES LAS CUALES USAMOS PARA ENCONTRAR SITIOS VULNERABLES. UN EJEMPLO DE UN SIMPLE DORK SERÍA EL SIGUIENTE:</a:t>
            </a:r>
            <a:br>
              <a:rPr lang="en"/>
            </a:br>
            <a:br>
              <a:rPr lang="en"/>
            </a:br>
            <a:r>
              <a:rPr lang="en"/>
              <a:t>INURL:PHOTO.PHP?ID=27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 como me apetecía usar la plantilla de las citas o frases, aquí os dejo una: “</a:t>
            </a:r>
            <a:r>
              <a:rPr lang="en"/>
              <a:t>Cuanto más silencioso te vuelves, más capaz eres de escuchar…” Siendo este el lema de Kali Linux, podemos concluir la presentación.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Kali Linux es una distribución de Linux avanzada para pruebas de penetración y auditorías de seguridad:</a:t>
            </a:r>
            <a:endParaRPr b="1"/>
          </a:p>
          <a:p>
            <a:pPr indent="0" lvl="0" marL="0" rtl="0" algn="l">
              <a:spcBef>
                <a:spcPts val="0"/>
              </a:spcBef>
              <a:spcAft>
                <a:spcPts val="0"/>
              </a:spcAft>
              <a:buNone/>
            </a:pPr>
            <a:br>
              <a:rPr lang="en"/>
            </a:br>
            <a:r>
              <a:rPr b="1" lang="en"/>
              <a:t>Incluye más de 600 herramientas para pruebas de penetración: </a:t>
            </a:r>
            <a:r>
              <a:rPr lang="en"/>
              <a:t>La mayoría de las cuales han sido desarrolladas por la propia comunidad de usuarios, lo que hace ver con buenos ojos, de nuevo, al software libre y de código abierto.</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b="1" lang="en"/>
              <a:t>Es Libre y siempre lo será: </a:t>
            </a:r>
            <a:r>
              <a:rPr lang="en"/>
              <a:t>La base del software libre. Completamente gratis, de la comunidad, para la comunidad.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Amplio soporte para dispositivos inalámbricos: </a:t>
            </a:r>
            <a:r>
              <a:rPr lang="en"/>
              <a:t>Kali Linux se ha desarrollado para que soporte tantos dispositivos inalámbricos como sea posible, permitiendo que funcione correctamente en una amplia variedad de hardware y hacerlo compatible con varios USB y otros dispositivos inalámbricos.</a:t>
            </a:r>
            <a:endParaRPr/>
          </a:p>
          <a:p>
            <a:pPr indent="0" lvl="0" marL="0" rtl="0" algn="l">
              <a:spcBef>
                <a:spcPts val="0"/>
              </a:spcBef>
              <a:spcAft>
                <a:spcPts val="0"/>
              </a:spcAft>
              <a:buNone/>
            </a:pPr>
            <a:br>
              <a:rPr lang="en"/>
            </a:br>
            <a:r>
              <a:rPr b="1" lang="en"/>
              <a:t>Paquetes y repositorios están firmados con PGP y repos: </a:t>
            </a:r>
            <a:r>
              <a:rPr lang="en"/>
              <a:t>Todos los paquetes de Kali son firmados por cada desarrollador individualmente cuando se construyen y son comprometidos. Los repositorios posteriormente también firman los paquetes.</a:t>
            </a:r>
            <a:endParaRPr/>
          </a:p>
          <a:p>
            <a:pPr indent="0" lvl="0" marL="0" rtl="0" algn="l">
              <a:spcBef>
                <a:spcPts val="0"/>
              </a:spcBef>
              <a:spcAft>
                <a:spcPts val="0"/>
              </a:spcAft>
              <a:buNone/>
            </a:pPr>
            <a:br>
              <a:rPr lang="en"/>
            </a:br>
            <a:r>
              <a:rPr b="1" lang="en"/>
              <a:t>Completamente personalizable: </a:t>
            </a:r>
            <a:r>
              <a:rPr lang="en">
                <a:solidFill>
                  <a:schemeClr val="dk1"/>
                </a:solidFill>
              </a:rPr>
              <a:t>Si esta distribución no es de tu gusto, no hay que preocuparse, “fácilmente” podremos optimizar el sistema para que cumpla nuestras exigencias, como dicen los creadores de la distribución: </a:t>
            </a:r>
            <a:r>
              <a:rPr i="1" lang="en">
                <a:solidFill>
                  <a:schemeClr val="dk1"/>
                </a:solidFill>
              </a:rPr>
              <a:t>“para que nuestros usuarios más aventureros puedan personalizar Kali Linux a su gusto, todo el camino hasta el núcleo”</a:t>
            </a: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Vayamos a lo divertido...e</a:t>
            </a:r>
            <a:r>
              <a:rPr lang="en"/>
              <a:t>n Kali Linux podemos encontrar varios tipos de herramientas y aplicaciones, y aunque aquí enumere algunas, estas son solo unas pocas categorías pero que las podemos considerar como las más importantes de esta distribución o al menos las que me han parecido más entretenidas.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Alias Informática Forense. Se usa para resolver casos policiales o judiciales</a:t>
            </a:r>
            <a:br>
              <a:rPr lang="en"/>
            </a:br>
            <a:br>
              <a:rPr lang="en"/>
            </a:br>
            <a:r>
              <a:rPr lang="en"/>
              <a:t>La </a:t>
            </a:r>
            <a:r>
              <a:rPr b="1" lang="en"/>
              <a:t>informática forense</a:t>
            </a:r>
            <a:r>
              <a:rPr lang="en"/>
              <a:t> es la ciencia de adquirir, preservar, obtener y presentar datos que han sido procesados electrónicamente y guardados en soportes informáticos. Se trata de una </a:t>
            </a:r>
            <a:r>
              <a:rPr lang="en"/>
              <a:t>práctica</a:t>
            </a:r>
            <a:r>
              <a:rPr lang="en"/>
              <a:t> cada vez más habitual debido al uso que actualmente todos realizamos de las nuevas tecnologías, y que permite resolver casos policiales o judiciales.</a:t>
            </a:r>
            <a:br>
              <a:rPr lang="en"/>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adf73168f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adf7316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(0:00 - 1:55) Como podemos apreciar, estos módulos son las denominadas transformaciones, que consisten en información puntual que deseamos buscar o funcionalidades específicas, como buscar vulnerabilidades en correos electrónicos ya que en algún momento ese correo se ha registrado en una página que ha sufrido una filtración de datos.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(3:00) Nos disponemos a rastrear una página web, en el caso del vídeo DFIR.Science (Digital Forensic Science)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(3:52) Le damos a “run all transformations” y rastreará toda la información del tipo que posean las reglas.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Obtenemos los resultados.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df73168f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df7316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 fase de explotación en una prueba de penetración, se enfoca en únicamente establecer un acceso hacia los sistemas o recursos, evadiendo las restricciones de seguridad.</a:t>
            </a:r>
            <a:br>
              <a:rPr lang="en"/>
            </a:br>
            <a:endParaRPr/>
          </a:p>
          <a:p>
            <a:pPr indent="-317500" lvl="0" marL="457200" rtl="0" algn="l">
              <a:spcBef>
                <a:spcPts val="0"/>
              </a:spcBef>
              <a:spcAft>
                <a:spcPts val="0"/>
              </a:spcAft>
              <a:buSzPts val="1400"/>
              <a:buChar char="●"/>
            </a:pPr>
            <a:r>
              <a:rPr lang="en"/>
              <a:t>En una previa; se debió realizar adecuadamente un análisis de vulnerabilidades. Esta fase debe ser bien planificada y realizada con objetivo preciso.</a:t>
            </a:r>
            <a:br>
              <a:rPr lang="en"/>
            </a:br>
            <a:endParaRPr/>
          </a:p>
          <a:p>
            <a:pPr indent="-317500" lvl="0" marL="457200" rtl="0" algn="l">
              <a:spcBef>
                <a:spcPts val="0"/>
              </a:spcBef>
              <a:spcAft>
                <a:spcPts val="0"/>
              </a:spcAft>
              <a:buSzPts val="1400"/>
              <a:buChar char="●"/>
            </a:pPr>
            <a:r>
              <a:rPr lang="en"/>
              <a:t>El principal objetivo es identificar los puntos de entrada primordiales hacia el interior de la organización, e identificar activos valiosos en el objetivo.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df73168f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df7316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Abre</a:t>
            </a:r>
            <a:r>
              <a:rPr lang="en"/>
              <a:t> el puerto del router por el que trabajaremos.</a:t>
            </a:r>
            <a:endParaRPr/>
          </a:p>
          <a:p>
            <a:pPr indent="-317500" lvl="0" marL="457200" rtl="0" algn="l">
              <a:spcBef>
                <a:spcPts val="0"/>
              </a:spcBef>
              <a:spcAft>
                <a:spcPts val="0"/>
              </a:spcAft>
              <a:buSzPts val="1400"/>
              <a:buAutoNum type="arabicPeriod"/>
            </a:pPr>
            <a:r>
              <a:rPr lang="en"/>
              <a:t>Obtienes tu IP</a:t>
            </a:r>
            <a:endParaRPr/>
          </a:p>
          <a:p>
            <a:pPr indent="-317500" lvl="0" marL="457200" rtl="0" algn="l">
              <a:spcBef>
                <a:spcPts val="0"/>
              </a:spcBef>
              <a:spcAft>
                <a:spcPts val="0"/>
              </a:spcAft>
              <a:buSzPts val="1400"/>
              <a:buAutoNum type="arabicPeriod"/>
            </a:pPr>
            <a:r>
              <a:rPr lang="en"/>
              <a:t>Creamos nuestra cuenta no-ip. ¿Para qué?</a:t>
            </a:r>
            <a:endParaRPr/>
          </a:p>
          <a:p>
            <a:pPr indent="-317500" lvl="1" marL="914400" rtl="0" algn="l">
              <a:spcBef>
                <a:spcPts val="0"/>
              </a:spcBef>
              <a:spcAft>
                <a:spcPts val="0"/>
              </a:spcAft>
              <a:buSzPts val="1400"/>
              <a:buAutoNum type="alphaLcPeriod"/>
            </a:pPr>
            <a:r>
              <a:rPr lang="en"/>
              <a:t>Quieres conectar remotamente a tu PC cuando estés en algún otro sitio que no sea tu casa, pero tienes IP Dinámica. Solución: No-IP.</a:t>
            </a:r>
            <a:endParaRPr/>
          </a:p>
          <a:p>
            <a:pPr indent="-317500" lvl="1" marL="914400" rtl="0" algn="l">
              <a:spcBef>
                <a:spcPts val="0"/>
              </a:spcBef>
              <a:spcAft>
                <a:spcPts val="0"/>
              </a:spcAft>
              <a:buSzPts val="1400"/>
              <a:buAutoNum type="alphaLcPeriod"/>
            </a:pPr>
            <a:r>
              <a:rPr lang="en"/>
              <a:t>Tienes un servidor casero y quieres tener un dominio gratuito. Solución: No-IP.</a:t>
            </a:r>
            <a:endParaRPr/>
          </a:p>
          <a:p>
            <a:pPr indent="-317500" lvl="0" marL="457200" rtl="0" algn="l">
              <a:spcBef>
                <a:spcPts val="0"/>
              </a:spcBef>
              <a:spcAft>
                <a:spcPts val="0"/>
              </a:spcAft>
              <a:buSzPts val="1400"/>
              <a:buAutoNum type="arabicPeriod"/>
            </a:pPr>
            <a:r>
              <a:rPr lang="en"/>
              <a:t>Creamos el Host. (2:01)</a:t>
            </a:r>
            <a:endParaRPr/>
          </a:p>
          <a:p>
            <a:pPr indent="-317500" lvl="0" marL="457200" rtl="0" algn="l">
              <a:spcBef>
                <a:spcPts val="0"/>
              </a:spcBef>
              <a:spcAft>
                <a:spcPts val="0"/>
              </a:spcAft>
              <a:buSzPts val="1400"/>
              <a:buAutoNum type="arabicPeriod"/>
            </a:pPr>
            <a:r>
              <a:rPr lang="en"/>
              <a:t>Instalamos la actualización dinámica del cliente. Esto servirá para cuando nuestro proveedor nos cambie el cliente, que no tengamos que volver a hacer el proceso cada vez y lo haga automáticamente. (2:28)</a:t>
            </a:r>
            <a:endParaRPr/>
          </a:p>
          <a:p>
            <a:pPr indent="-317500" lvl="0" marL="457200" rtl="0" algn="l">
              <a:spcBef>
                <a:spcPts val="0"/>
              </a:spcBef>
              <a:spcAft>
                <a:spcPts val="0"/>
              </a:spcAft>
              <a:buSzPts val="1400"/>
              <a:buAutoNum type="arabicPeriod"/>
            </a:pPr>
            <a:r>
              <a:rPr lang="en"/>
              <a:t>Ya funciona el host, ahora… Creamos un payload, que es una carga que activamos que afecta al objetivo y así podremos aprovechar dicha vulnerabilidad que creamos en este dispositivo. Este payload es un archivo apk para el dispositivo objetivo.(3:18)</a:t>
            </a:r>
            <a:endParaRPr/>
          </a:p>
          <a:p>
            <a:pPr indent="-317500" lvl="0" marL="457200" rtl="0" algn="l">
              <a:spcBef>
                <a:spcPts val="0"/>
              </a:spcBef>
              <a:spcAft>
                <a:spcPts val="0"/>
              </a:spcAft>
              <a:buSzPts val="1400"/>
              <a:buAutoNum type="arabicPeriod"/>
            </a:pPr>
            <a:r>
              <a:rPr lang="en"/>
              <a:t>Se lo mandamos a la víctima (en el vídeo aparece algo que dirías… ¿Cómo va a caer alguien en esa trampa? Bueno… ¿Quién no ha descargado una apk pirata de algún sitio web? </a:t>
            </a:r>
            <a:r>
              <a:rPr lang="en">
                <a:solidFill>
                  <a:schemeClr val="dk1"/>
                </a:solidFill>
              </a:rPr>
              <a:t>Bueno sí, igual los IPhones XD). Pero bueno,</a:t>
            </a:r>
            <a:r>
              <a:rPr lang="en"/>
              <a:t> con un poco de cariño y decompilando las app y juntando el código por ejemplo de, </a:t>
            </a:r>
            <a:r>
              <a:rPr lang="en"/>
              <a:t>spotify</a:t>
            </a:r>
            <a:r>
              <a:rPr lang="en"/>
              <a:t> premium gratis (por ejemplo esta app la tengo yo) y la apk que hemos obtenido de la operación anterior. (3:50)</a:t>
            </a:r>
            <a:endParaRPr/>
          </a:p>
          <a:p>
            <a:pPr indent="-317500" lvl="0" marL="457200" rtl="0" algn="l">
              <a:spcBef>
                <a:spcPts val="0"/>
              </a:spcBef>
              <a:spcAft>
                <a:spcPts val="0"/>
              </a:spcAft>
              <a:buSzPts val="1400"/>
              <a:buAutoNum type="arabicPeriod"/>
            </a:pPr>
            <a:r>
              <a:rPr lang="en"/>
              <a:t>Pues al descargarlo y nosotros haber iniciado una sesión en la consola de metasploit con sus respectivos argumentos… (4:52)</a:t>
            </a:r>
            <a:endParaRPr/>
          </a:p>
          <a:p>
            <a:pPr indent="-317500" lvl="0" marL="457200" rtl="0" algn="l">
              <a:spcBef>
                <a:spcPts val="0"/>
              </a:spcBef>
              <a:spcAft>
                <a:spcPts val="0"/>
              </a:spcAft>
              <a:buSzPts val="1400"/>
              <a:buAutoNum type="arabicPeriod"/>
            </a:pPr>
            <a:r>
              <a:rPr lang="en"/>
              <a:t>Ya estaría hackeado!! Ahora podemos acceder a todos sus contactos, llamadas, SMSs, cámara, micrófono, archivos...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adf73168f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adf7316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Consiste en acceder a la red WLAN (Red de Área Local Inalámbrica) de otro usuario y utilizar su ancho de banda para conectarse a internet (es decir nos conectamos por el morro).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Acceder a los recursos compartidos de los demás ordenadores de la red y sustraer datos confidenciales de todo tipo.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adf73168f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adf73168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Preparando el Adaptador (wlan0 en nuestro caso) (00:32)</a:t>
            </a:r>
            <a:endParaRPr/>
          </a:p>
          <a:p>
            <a:pPr indent="-317500" lvl="0" marL="457200" rtl="0" algn="l">
              <a:spcBef>
                <a:spcPts val="0"/>
              </a:spcBef>
              <a:spcAft>
                <a:spcPts val="0"/>
              </a:spcAft>
              <a:buSzPts val="1400"/>
              <a:buAutoNum type="arabicPeriod"/>
            </a:pPr>
            <a:r>
              <a:rPr lang="en"/>
              <a:t>Deshabilitar aquellos procesos que puedan causar interferencias (00:35)</a:t>
            </a:r>
            <a:endParaRPr/>
          </a:p>
          <a:p>
            <a:pPr indent="-317500" lvl="0" marL="457200" rtl="0" algn="l">
              <a:spcBef>
                <a:spcPts val="0"/>
              </a:spcBef>
              <a:spcAft>
                <a:spcPts val="0"/>
              </a:spcAft>
              <a:buSzPts val="1400"/>
              <a:buAutoNum type="arabicPeriod"/>
            </a:pPr>
            <a:r>
              <a:rPr lang="en"/>
              <a:t>Adaptador en modo monitoreo (00:42)</a:t>
            </a:r>
            <a:endParaRPr/>
          </a:p>
          <a:p>
            <a:pPr indent="-317500" lvl="0" marL="457200" rtl="0" algn="l">
              <a:spcBef>
                <a:spcPts val="0"/>
              </a:spcBef>
              <a:spcAft>
                <a:spcPts val="0"/>
              </a:spcAft>
              <a:buSzPts val="1400"/>
              <a:buAutoNum type="arabicPeriod"/>
            </a:pPr>
            <a:r>
              <a:rPr lang="en"/>
              <a:t>Escuchamos todas las conexiones WiFi disponibles (1:09)</a:t>
            </a:r>
            <a:endParaRPr/>
          </a:p>
          <a:p>
            <a:pPr indent="-317500" lvl="0" marL="457200" rtl="0" algn="l">
              <a:spcBef>
                <a:spcPts val="0"/>
              </a:spcBef>
              <a:spcAft>
                <a:spcPts val="0"/>
              </a:spcAft>
              <a:buSzPts val="1400"/>
              <a:buAutoNum type="arabicPeriod"/>
            </a:pPr>
            <a:r>
              <a:rPr lang="en"/>
              <a:t>Copiamos el BSSID </a:t>
            </a:r>
            <a:r>
              <a:rPr lang="en"/>
              <a:t>(</a:t>
            </a:r>
            <a:r>
              <a:rPr lang="en"/>
              <a:t>El BSSID (Basic Service Set Identifier), de una red de área local inalámbrica (WLAN), es un nombre de identificación único de todos los paquetes de una red inalámbrica para identificarlos como parte de es.a red.)</a:t>
            </a:r>
            <a:endParaRPr/>
          </a:p>
          <a:p>
            <a:pPr indent="-317500" lvl="0" marL="457200" rtl="0" algn="l">
              <a:spcBef>
                <a:spcPts val="0"/>
              </a:spcBef>
              <a:spcAft>
                <a:spcPts val="0"/>
              </a:spcAft>
              <a:buSzPts val="1400"/>
              <a:buAutoNum type="arabicPeriod"/>
            </a:pPr>
            <a:r>
              <a:rPr lang="en"/>
              <a:t>Airdump comenzará a capturar paquetes de datos y guardarlos en sus archivos de registro (1:30)</a:t>
            </a:r>
            <a:endParaRPr/>
          </a:p>
          <a:p>
            <a:pPr indent="-317500" lvl="0" marL="457200" rtl="0" algn="l">
              <a:spcBef>
                <a:spcPts val="0"/>
              </a:spcBef>
              <a:spcAft>
                <a:spcPts val="0"/>
              </a:spcAft>
              <a:buSzPts val="1400"/>
              <a:buAutoNum type="arabicPeriod"/>
            </a:pPr>
            <a:r>
              <a:rPr lang="en"/>
              <a:t>Lanzamos el ataque “deauth” (deautenticamos) para conseguir el “handshake” WPA. (1:56)</a:t>
            </a:r>
            <a:endParaRPr/>
          </a:p>
          <a:p>
            <a:pPr indent="-317500" lvl="0" marL="457200" rtl="0" algn="l">
              <a:spcBef>
                <a:spcPts val="0"/>
              </a:spcBef>
              <a:spcAft>
                <a:spcPts val="0"/>
              </a:spcAft>
              <a:buSzPts val="1400"/>
              <a:buAutoNum type="arabicPeriod"/>
            </a:pPr>
            <a:r>
              <a:rPr lang="en"/>
              <a:t>Ahora tenemos que romper la clave, esto se hará con herramientas como aircrack-ng (como en el vídeo) pero hay otras como la que situaba en la diapositiva: CRUNCH al cual os he adjuntado un tutorial en el nombre y también está John the Ripper. Se usan los denominados diccionarios y algoritmos de unión. (2:28)</a:t>
            </a:r>
            <a:endParaRPr/>
          </a:p>
          <a:p>
            <a:pPr indent="-317500" lvl="0" marL="457200" rtl="0" algn="l">
              <a:spcBef>
                <a:spcPts val="0"/>
              </a:spcBef>
              <a:spcAft>
                <a:spcPts val="0"/>
              </a:spcAft>
              <a:buSzPts val="1400"/>
              <a:buAutoNum type="arabicPeriod"/>
            </a:pPr>
            <a:r>
              <a:rPr lang="en"/>
              <a:t>Y ya estaría!!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361950" y="-571500"/>
            <a:ext cx="6286500" cy="628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031425" y="1991850"/>
            <a:ext cx="4947600" cy="1159800"/>
          </a:xfrm>
          <a:prstGeom prst="rect">
            <a:avLst/>
          </a:prstGeom>
        </p:spPr>
        <p:txBody>
          <a:bodyPr anchorCtr="0" anchor="ctr" bIns="91425" lIns="91425" spcFirstLastPara="1" rIns="91425" wrap="square" tIns="91425"/>
          <a:lstStyle>
            <a:lvl1pPr lvl="0"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1pPr>
            <a:lvl2pPr lvl="1"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2pPr>
            <a:lvl3pPr lvl="2"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3pPr>
            <a:lvl4pPr lvl="3"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4pPr>
            <a:lvl5pPr lvl="4"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5pPr>
            <a:lvl6pPr lvl="5"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6pPr>
            <a:lvl7pPr lvl="6"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7pPr>
            <a:lvl8pPr lvl="7"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8pPr>
            <a:lvl9pPr lvl="8" algn="l">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2">
    <p:spTree>
      <p:nvGrpSpPr>
        <p:cNvPr id="49" name="Shape 49"/>
        <p:cNvGrpSpPr/>
        <p:nvPr/>
      </p:nvGrpSpPr>
      <p:grpSpPr>
        <a:xfrm>
          <a:off x="0" y="0"/>
          <a:ext cx="0" cy="0"/>
          <a:chOff x="0" y="0"/>
          <a:chExt cx="0" cy="0"/>
        </a:xfrm>
      </p:grpSpPr>
      <p:sp>
        <p:nvSpPr>
          <p:cNvPr id="50" name="Google Shape;5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se">
  <p:cSld name="BLANK_1">
    <p:bg>
      <p:bgPr>
        <a:solidFill>
          <a:srgbClr val="000000"/>
        </a:solidFill>
      </p:bgPr>
    </p:bg>
    <p:spTree>
      <p:nvGrpSpPr>
        <p:cNvPr id="51" name="Shape 51"/>
        <p:cNvGrpSpPr/>
        <p:nvPr/>
      </p:nvGrpSpPr>
      <p:grpSpPr>
        <a:xfrm>
          <a:off x="0" y="0"/>
          <a:ext cx="0" cy="0"/>
          <a:chOff x="0" y="0"/>
          <a:chExt cx="0" cy="0"/>
        </a:xfrm>
      </p:grpSpPr>
      <p:sp>
        <p:nvSpPr>
          <p:cNvPr id="52" name="Google Shape;52;p12"/>
          <p:cNvSpPr/>
          <p:nvPr/>
        </p:nvSpPr>
        <p:spPr>
          <a:xfrm>
            <a:off x="361950" y="-571500"/>
            <a:ext cx="6286500" cy="62865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00"/>
              </a:highlight>
            </a:endParaRPr>
          </a:p>
        </p:txBody>
      </p:sp>
      <p:sp>
        <p:nvSpPr>
          <p:cNvPr id="53" name="Google Shape;5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00"/>
                </a:solidFill>
              </a:defRPr>
            </a:lvl1pPr>
            <a:lvl2pPr lvl="1">
              <a:buNone/>
              <a:defRPr>
                <a:solidFill>
                  <a:srgbClr val="FFFF00"/>
                </a:solidFill>
              </a:defRPr>
            </a:lvl2pPr>
            <a:lvl3pPr lvl="2">
              <a:buNone/>
              <a:defRPr>
                <a:solidFill>
                  <a:srgbClr val="FFFF00"/>
                </a:solidFill>
              </a:defRPr>
            </a:lvl3pPr>
            <a:lvl4pPr lvl="3">
              <a:buNone/>
              <a:defRPr>
                <a:solidFill>
                  <a:srgbClr val="FFFF00"/>
                </a:solidFill>
              </a:defRPr>
            </a:lvl4pPr>
            <a:lvl5pPr lvl="4">
              <a:buNone/>
              <a:defRPr>
                <a:solidFill>
                  <a:srgbClr val="FFFF00"/>
                </a:solidFill>
              </a:defRPr>
            </a:lvl5pPr>
            <a:lvl6pPr lvl="5">
              <a:buNone/>
              <a:defRPr>
                <a:solidFill>
                  <a:srgbClr val="FFFF00"/>
                </a:solidFill>
              </a:defRPr>
            </a:lvl6pPr>
            <a:lvl7pPr lvl="6">
              <a:buNone/>
              <a:defRPr>
                <a:solidFill>
                  <a:srgbClr val="FFFF00"/>
                </a:solidFill>
              </a:defRPr>
            </a:lvl7pPr>
            <a:lvl8pPr lvl="7">
              <a:buNone/>
              <a:defRPr>
                <a:solidFill>
                  <a:srgbClr val="FFFF00"/>
                </a:solidFill>
              </a:defRPr>
            </a:lvl8pPr>
            <a:lvl9pPr lvl="8">
              <a:buNone/>
              <a:defRPr>
                <a:solidFill>
                  <a:srgbClr val="FFFF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2266950" y="266700"/>
            <a:ext cx="4610100" cy="4610100"/>
          </a:xfrm>
          <a:prstGeom prst="ellipse">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2733675" y="2116750"/>
            <a:ext cx="3676500" cy="1159800"/>
          </a:xfrm>
          <a:prstGeom prst="rect">
            <a:avLst/>
          </a:prstGeom>
        </p:spPr>
        <p:txBody>
          <a:bodyPr anchorCtr="0" anchor="b" bIns="91425" lIns="91425" spcFirstLastPara="1" rIns="91425" wrap="square" tIns="91425"/>
          <a:lstStyle>
            <a:lvl1pPr lvl="0" rtl="0" algn="ctr">
              <a:spcBef>
                <a:spcPts val="0"/>
              </a:spcBef>
              <a:spcAft>
                <a:spcPts val="0"/>
              </a:spcAft>
              <a:buClr>
                <a:srgbClr val="000000"/>
              </a:buClr>
              <a:buSzPts val="4800"/>
              <a:buNone/>
              <a:defRPr sz="4800">
                <a:solidFill>
                  <a:srgbClr val="000000"/>
                </a:solidFill>
              </a:defRPr>
            </a:lvl1pPr>
            <a:lvl2pPr lvl="1" rtl="0" algn="ctr">
              <a:spcBef>
                <a:spcPts val="0"/>
              </a:spcBef>
              <a:spcAft>
                <a:spcPts val="0"/>
              </a:spcAft>
              <a:buClr>
                <a:srgbClr val="000000"/>
              </a:buClr>
              <a:buSzPts val="4800"/>
              <a:buNone/>
              <a:defRPr sz="4800">
                <a:solidFill>
                  <a:srgbClr val="000000"/>
                </a:solidFill>
              </a:defRPr>
            </a:lvl2pPr>
            <a:lvl3pPr lvl="2" rtl="0" algn="ctr">
              <a:spcBef>
                <a:spcPts val="0"/>
              </a:spcBef>
              <a:spcAft>
                <a:spcPts val="0"/>
              </a:spcAft>
              <a:buClr>
                <a:srgbClr val="000000"/>
              </a:buClr>
              <a:buSzPts val="4800"/>
              <a:buNone/>
              <a:defRPr sz="4800">
                <a:solidFill>
                  <a:srgbClr val="000000"/>
                </a:solidFill>
              </a:defRPr>
            </a:lvl3pPr>
            <a:lvl4pPr lvl="3" rtl="0" algn="ctr">
              <a:spcBef>
                <a:spcPts val="0"/>
              </a:spcBef>
              <a:spcAft>
                <a:spcPts val="0"/>
              </a:spcAft>
              <a:buClr>
                <a:srgbClr val="000000"/>
              </a:buClr>
              <a:buSzPts val="4800"/>
              <a:buNone/>
              <a:defRPr sz="4800">
                <a:solidFill>
                  <a:srgbClr val="000000"/>
                </a:solidFill>
              </a:defRPr>
            </a:lvl4pPr>
            <a:lvl5pPr lvl="4" rtl="0" algn="ctr">
              <a:spcBef>
                <a:spcPts val="0"/>
              </a:spcBef>
              <a:spcAft>
                <a:spcPts val="0"/>
              </a:spcAft>
              <a:buClr>
                <a:srgbClr val="000000"/>
              </a:buClr>
              <a:buSzPts val="4800"/>
              <a:buNone/>
              <a:defRPr sz="4800">
                <a:solidFill>
                  <a:srgbClr val="000000"/>
                </a:solidFill>
              </a:defRPr>
            </a:lvl5pPr>
            <a:lvl6pPr lvl="5" rtl="0" algn="ctr">
              <a:spcBef>
                <a:spcPts val="0"/>
              </a:spcBef>
              <a:spcAft>
                <a:spcPts val="0"/>
              </a:spcAft>
              <a:buClr>
                <a:srgbClr val="000000"/>
              </a:buClr>
              <a:buSzPts val="4800"/>
              <a:buNone/>
              <a:defRPr sz="4800">
                <a:solidFill>
                  <a:srgbClr val="000000"/>
                </a:solidFill>
              </a:defRPr>
            </a:lvl6pPr>
            <a:lvl7pPr lvl="6" rtl="0" algn="ctr">
              <a:spcBef>
                <a:spcPts val="0"/>
              </a:spcBef>
              <a:spcAft>
                <a:spcPts val="0"/>
              </a:spcAft>
              <a:buClr>
                <a:srgbClr val="000000"/>
              </a:buClr>
              <a:buSzPts val="4800"/>
              <a:buNone/>
              <a:defRPr sz="4800">
                <a:solidFill>
                  <a:srgbClr val="000000"/>
                </a:solidFill>
              </a:defRPr>
            </a:lvl7pPr>
            <a:lvl8pPr lvl="7" rtl="0" algn="ctr">
              <a:spcBef>
                <a:spcPts val="0"/>
              </a:spcBef>
              <a:spcAft>
                <a:spcPts val="0"/>
              </a:spcAft>
              <a:buClr>
                <a:srgbClr val="000000"/>
              </a:buClr>
              <a:buSzPts val="4800"/>
              <a:buNone/>
              <a:defRPr sz="4800">
                <a:solidFill>
                  <a:srgbClr val="000000"/>
                </a:solidFill>
              </a:defRPr>
            </a:lvl8pPr>
            <a:lvl9pPr lvl="8" rtl="0" algn="ctr">
              <a:spcBef>
                <a:spcPts val="0"/>
              </a:spcBef>
              <a:spcAft>
                <a:spcPts val="0"/>
              </a:spcAft>
              <a:buClr>
                <a:srgbClr val="000000"/>
              </a:buClr>
              <a:buSzPts val="4800"/>
              <a:buNone/>
              <a:defRPr sz="4800">
                <a:solidFill>
                  <a:srgbClr val="000000"/>
                </a:solidFill>
              </a:defRPr>
            </a:lvl9pPr>
          </a:lstStyle>
          <a:p/>
        </p:txBody>
      </p:sp>
      <p:sp>
        <p:nvSpPr>
          <p:cNvPr id="15" name="Google Shape;15;p3"/>
          <p:cNvSpPr txBox="1"/>
          <p:nvPr>
            <p:ph idx="1" type="subTitle"/>
          </p:nvPr>
        </p:nvSpPr>
        <p:spPr>
          <a:xfrm>
            <a:off x="3143250" y="3373450"/>
            <a:ext cx="28575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sz="2400">
                <a:solidFill>
                  <a:srgbClr val="FFFFFF"/>
                </a:solidFill>
                <a:highlight>
                  <a:srgbClr val="000000"/>
                </a:highlight>
              </a:defRPr>
            </a:lvl1pPr>
            <a:lvl2pPr lvl="1" rtl="0" algn="ctr">
              <a:spcBef>
                <a:spcPts val="0"/>
              </a:spcBef>
              <a:spcAft>
                <a:spcPts val="0"/>
              </a:spcAft>
              <a:buClr>
                <a:srgbClr val="FFFFFF"/>
              </a:buClr>
              <a:buSzPts val="2400"/>
              <a:buNone/>
              <a:defRPr>
                <a:solidFill>
                  <a:srgbClr val="FFFFFF"/>
                </a:solidFill>
                <a:highlight>
                  <a:srgbClr val="000000"/>
                </a:highlight>
              </a:defRPr>
            </a:lvl2pPr>
            <a:lvl3pPr lvl="2" rtl="0" algn="ctr">
              <a:spcBef>
                <a:spcPts val="0"/>
              </a:spcBef>
              <a:spcAft>
                <a:spcPts val="0"/>
              </a:spcAft>
              <a:buClr>
                <a:srgbClr val="FFFFFF"/>
              </a:buClr>
              <a:buSzPts val="2400"/>
              <a:buNone/>
              <a:defRPr>
                <a:solidFill>
                  <a:srgbClr val="FFFFFF"/>
                </a:solidFill>
                <a:highlight>
                  <a:srgbClr val="000000"/>
                </a:highlight>
              </a:defRPr>
            </a:lvl3pPr>
            <a:lvl4pPr lvl="3" rtl="0" algn="ctr">
              <a:spcBef>
                <a:spcPts val="0"/>
              </a:spcBef>
              <a:spcAft>
                <a:spcPts val="0"/>
              </a:spcAft>
              <a:buClr>
                <a:srgbClr val="FFFFFF"/>
              </a:buClr>
              <a:buSzPts val="2400"/>
              <a:buNone/>
              <a:defRPr sz="2400">
                <a:solidFill>
                  <a:srgbClr val="FFFFFF"/>
                </a:solidFill>
                <a:highlight>
                  <a:srgbClr val="000000"/>
                </a:highlight>
              </a:defRPr>
            </a:lvl4pPr>
            <a:lvl5pPr lvl="4" rtl="0" algn="ctr">
              <a:spcBef>
                <a:spcPts val="0"/>
              </a:spcBef>
              <a:spcAft>
                <a:spcPts val="0"/>
              </a:spcAft>
              <a:buClr>
                <a:srgbClr val="FFFFFF"/>
              </a:buClr>
              <a:buSzPts val="2400"/>
              <a:buNone/>
              <a:defRPr sz="2400">
                <a:solidFill>
                  <a:srgbClr val="FFFFFF"/>
                </a:solidFill>
                <a:highlight>
                  <a:srgbClr val="000000"/>
                </a:highlight>
              </a:defRPr>
            </a:lvl5pPr>
            <a:lvl6pPr lvl="5" rtl="0" algn="ctr">
              <a:spcBef>
                <a:spcPts val="0"/>
              </a:spcBef>
              <a:spcAft>
                <a:spcPts val="0"/>
              </a:spcAft>
              <a:buClr>
                <a:srgbClr val="FFFFFF"/>
              </a:buClr>
              <a:buSzPts val="2400"/>
              <a:buNone/>
              <a:defRPr sz="2400">
                <a:solidFill>
                  <a:srgbClr val="FFFFFF"/>
                </a:solidFill>
                <a:highlight>
                  <a:srgbClr val="000000"/>
                </a:highlight>
              </a:defRPr>
            </a:lvl6pPr>
            <a:lvl7pPr lvl="6" rtl="0" algn="ctr">
              <a:spcBef>
                <a:spcPts val="0"/>
              </a:spcBef>
              <a:spcAft>
                <a:spcPts val="0"/>
              </a:spcAft>
              <a:buClr>
                <a:srgbClr val="FFFFFF"/>
              </a:buClr>
              <a:buSzPts val="2400"/>
              <a:buNone/>
              <a:defRPr sz="2400">
                <a:solidFill>
                  <a:srgbClr val="FFFFFF"/>
                </a:solidFill>
                <a:highlight>
                  <a:srgbClr val="000000"/>
                </a:highlight>
              </a:defRPr>
            </a:lvl7pPr>
            <a:lvl8pPr lvl="7" rtl="0" algn="ctr">
              <a:spcBef>
                <a:spcPts val="0"/>
              </a:spcBef>
              <a:spcAft>
                <a:spcPts val="0"/>
              </a:spcAft>
              <a:buClr>
                <a:srgbClr val="FFFFFF"/>
              </a:buClr>
              <a:buSzPts val="2400"/>
              <a:buNone/>
              <a:defRPr sz="2400">
                <a:solidFill>
                  <a:srgbClr val="FFFFFF"/>
                </a:solidFill>
                <a:highlight>
                  <a:srgbClr val="000000"/>
                </a:highlight>
              </a:defRPr>
            </a:lvl8pPr>
            <a:lvl9pPr lvl="8" rtl="0" algn="ctr">
              <a:spcBef>
                <a:spcPts val="0"/>
              </a:spcBef>
              <a:spcAft>
                <a:spcPts val="0"/>
              </a:spcAft>
              <a:buClr>
                <a:srgbClr val="FFFFFF"/>
              </a:buClr>
              <a:buSzPts val="2400"/>
              <a:buNone/>
              <a:defRPr sz="2400">
                <a:solidFill>
                  <a:srgbClr val="FFFFFF"/>
                </a:solidFill>
                <a:highlight>
                  <a:srgbClr val="000000"/>
                </a:highlight>
              </a:defRPr>
            </a:lvl9pPr>
          </a:lstStyle>
          <a:p/>
        </p:txBody>
      </p:sp>
      <p:sp>
        <p:nvSpPr>
          <p:cNvPr id="16" name="Google Shape;16;p3"/>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00000"/>
        </a:solidFill>
      </p:bgPr>
    </p:bg>
    <p:spTree>
      <p:nvGrpSpPr>
        <p:cNvPr id="17" name="Shape 17"/>
        <p:cNvGrpSpPr/>
        <p:nvPr/>
      </p:nvGrpSpPr>
      <p:grpSpPr>
        <a:xfrm>
          <a:off x="0" y="0"/>
          <a:ext cx="0" cy="0"/>
          <a:chOff x="0" y="0"/>
          <a:chExt cx="0" cy="0"/>
        </a:xfrm>
      </p:grpSpPr>
      <p:sp>
        <p:nvSpPr>
          <p:cNvPr id="18" name="Google Shape;18;p4"/>
          <p:cNvSpPr txBox="1"/>
          <p:nvPr>
            <p:ph idx="1" type="body"/>
          </p:nvPr>
        </p:nvSpPr>
        <p:spPr>
          <a:xfrm>
            <a:off x="2676525" y="1247775"/>
            <a:ext cx="4905300" cy="8199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000000"/>
              </a:buClr>
              <a:buSzPts val="3000"/>
              <a:buChar char="⊙"/>
              <a:defRPr>
                <a:solidFill>
                  <a:srgbClr val="000000"/>
                </a:solidFill>
                <a:highlight>
                  <a:srgbClr val="FFFF00"/>
                </a:highlight>
              </a:defRPr>
            </a:lvl1pPr>
            <a:lvl2pPr indent="-381000" lvl="1" marL="914400" rtl="0">
              <a:spcBef>
                <a:spcPts val="0"/>
              </a:spcBef>
              <a:spcAft>
                <a:spcPts val="0"/>
              </a:spcAft>
              <a:buClr>
                <a:srgbClr val="000000"/>
              </a:buClr>
              <a:buSzPts val="2400"/>
              <a:buChar char="○"/>
              <a:defRPr>
                <a:solidFill>
                  <a:srgbClr val="000000"/>
                </a:solidFill>
                <a:highlight>
                  <a:srgbClr val="FFFF00"/>
                </a:highlight>
              </a:defRPr>
            </a:lvl2pPr>
            <a:lvl3pPr indent="-381000" lvl="2" marL="1371600" rtl="0">
              <a:spcBef>
                <a:spcPts val="0"/>
              </a:spcBef>
              <a:spcAft>
                <a:spcPts val="0"/>
              </a:spcAft>
              <a:buClr>
                <a:srgbClr val="000000"/>
              </a:buClr>
              <a:buSzPts val="2400"/>
              <a:buChar char="■"/>
              <a:defRPr>
                <a:solidFill>
                  <a:srgbClr val="000000"/>
                </a:solidFill>
                <a:highlight>
                  <a:srgbClr val="FFFF00"/>
                </a:highlight>
              </a:defRPr>
            </a:lvl3pPr>
            <a:lvl4pPr indent="-342900" lvl="3" marL="1828800" rtl="0">
              <a:spcBef>
                <a:spcPts val="0"/>
              </a:spcBef>
              <a:spcAft>
                <a:spcPts val="0"/>
              </a:spcAft>
              <a:buClr>
                <a:srgbClr val="000000"/>
              </a:buClr>
              <a:buSzPts val="1800"/>
              <a:buChar char="●"/>
              <a:defRPr>
                <a:solidFill>
                  <a:srgbClr val="000000"/>
                </a:solidFill>
                <a:highlight>
                  <a:srgbClr val="FFFF00"/>
                </a:highlight>
              </a:defRPr>
            </a:lvl4pPr>
            <a:lvl5pPr indent="-342900" lvl="4" marL="2286000" rtl="0">
              <a:spcBef>
                <a:spcPts val="0"/>
              </a:spcBef>
              <a:spcAft>
                <a:spcPts val="0"/>
              </a:spcAft>
              <a:buClr>
                <a:srgbClr val="000000"/>
              </a:buClr>
              <a:buSzPts val="1800"/>
              <a:buChar char="○"/>
              <a:defRPr>
                <a:solidFill>
                  <a:srgbClr val="000000"/>
                </a:solidFill>
                <a:highlight>
                  <a:srgbClr val="FFFF00"/>
                </a:highlight>
              </a:defRPr>
            </a:lvl5pPr>
            <a:lvl6pPr indent="-342900" lvl="5" marL="2743200" rtl="0">
              <a:spcBef>
                <a:spcPts val="0"/>
              </a:spcBef>
              <a:spcAft>
                <a:spcPts val="0"/>
              </a:spcAft>
              <a:buClr>
                <a:srgbClr val="000000"/>
              </a:buClr>
              <a:buSzPts val="1800"/>
              <a:buChar char="■"/>
              <a:defRPr>
                <a:solidFill>
                  <a:srgbClr val="000000"/>
                </a:solidFill>
                <a:highlight>
                  <a:srgbClr val="FFFF00"/>
                </a:highlight>
              </a:defRPr>
            </a:lvl6pPr>
            <a:lvl7pPr indent="-342900" lvl="6" marL="3200400" rtl="0">
              <a:spcBef>
                <a:spcPts val="0"/>
              </a:spcBef>
              <a:spcAft>
                <a:spcPts val="0"/>
              </a:spcAft>
              <a:buClr>
                <a:srgbClr val="000000"/>
              </a:buClr>
              <a:buSzPts val="1800"/>
              <a:buChar char="●"/>
              <a:defRPr>
                <a:solidFill>
                  <a:srgbClr val="000000"/>
                </a:solidFill>
                <a:highlight>
                  <a:srgbClr val="FFFF00"/>
                </a:highlight>
              </a:defRPr>
            </a:lvl7pPr>
            <a:lvl8pPr indent="-342900" lvl="7" marL="3657600" rtl="0">
              <a:spcBef>
                <a:spcPts val="0"/>
              </a:spcBef>
              <a:spcAft>
                <a:spcPts val="0"/>
              </a:spcAft>
              <a:buClr>
                <a:srgbClr val="000000"/>
              </a:buClr>
              <a:buSzPts val="1800"/>
              <a:buChar char="○"/>
              <a:defRPr>
                <a:solidFill>
                  <a:srgbClr val="000000"/>
                </a:solidFill>
                <a:highlight>
                  <a:srgbClr val="FFFF00"/>
                </a:highlight>
              </a:defRPr>
            </a:lvl8pPr>
            <a:lvl9pPr indent="-342900" lvl="8" marL="4114800">
              <a:spcBef>
                <a:spcPts val="0"/>
              </a:spcBef>
              <a:spcAft>
                <a:spcPts val="0"/>
              </a:spcAft>
              <a:buClr>
                <a:srgbClr val="000000"/>
              </a:buClr>
              <a:buSzPts val="1800"/>
              <a:buChar char="■"/>
              <a:defRPr>
                <a:solidFill>
                  <a:srgbClr val="000000"/>
                </a:solidFill>
                <a:highlight>
                  <a:srgbClr val="FFFF00"/>
                </a:highlight>
              </a:defRPr>
            </a:lvl9pPr>
          </a:lstStyle>
          <a:p/>
        </p:txBody>
      </p:sp>
      <p:sp>
        <p:nvSpPr>
          <p:cNvPr id="19" name="Google Shape;19;p4"/>
          <p:cNvSpPr txBox="1"/>
          <p:nvPr/>
        </p:nvSpPr>
        <p:spPr>
          <a:xfrm>
            <a:off x="1238250" y="705175"/>
            <a:ext cx="1178700" cy="65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5000">
                <a:solidFill>
                  <a:srgbClr val="FFFF00"/>
                </a:solidFill>
                <a:latin typeface="Cabin Condensed"/>
                <a:ea typeface="Cabin Condensed"/>
                <a:cs typeface="Cabin Condensed"/>
                <a:sym typeface="Cabin Condensed"/>
              </a:rPr>
              <a:t>“</a:t>
            </a:r>
            <a:endParaRPr b="1" sz="15000">
              <a:solidFill>
                <a:srgbClr val="FFFF00"/>
              </a:solidFill>
              <a:latin typeface="Cabin Condensed"/>
              <a:ea typeface="Cabin Condensed"/>
              <a:cs typeface="Cabin Condensed"/>
              <a:sym typeface="Cabin Condensed"/>
            </a:endParaRPr>
          </a:p>
        </p:txBody>
      </p:sp>
      <p:sp>
        <p:nvSpPr>
          <p:cNvPr id="20" name="Google Shape;2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00"/>
                </a:solidFill>
              </a:defRPr>
            </a:lvl1pPr>
            <a:lvl2pPr lvl="1">
              <a:buNone/>
              <a:defRPr>
                <a:solidFill>
                  <a:srgbClr val="FFFF00"/>
                </a:solidFill>
              </a:defRPr>
            </a:lvl2pPr>
            <a:lvl3pPr lvl="2">
              <a:buNone/>
              <a:defRPr>
                <a:solidFill>
                  <a:srgbClr val="FFFF00"/>
                </a:solidFill>
              </a:defRPr>
            </a:lvl3pPr>
            <a:lvl4pPr lvl="3">
              <a:buNone/>
              <a:defRPr>
                <a:solidFill>
                  <a:srgbClr val="FFFF00"/>
                </a:solidFill>
              </a:defRPr>
            </a:lvl4pPr>
            <a:lvl5pPr lvl="4">
              <a:buNone/>
              <a:defRPr>
                <a:solidFill>
                  <a:srgbClr val="FFFF00"/>
                </a:solidFill>
              </a:defRPr>
            </a:lvl5pPr>
            <a:lvl6pPr lvl="5">
              <a:buNone/>
              <a:defRPr>
                <a:solidFill>
                  <a:srgbClr val="FFFF00"/>
                </a:solidFill>
              </a:defRPr>
            </a:lvl6pPr>
            <a:lvl7pPr lvl="6">
              <a:buNone/>
              <a:defRPr>
                <a:solidFill>
                  <a:srgbClr val="FFFF00"/>
                </a:solidFill>
              </a:defRPr>
            </a:lvl7pPr>
            <a:lvl8pPr lvl="7">
              <a:buNone/>
              <a:defRPr>
                <a:solidFill>
                  <a:srgbClr val="FFFF00"/>
                </a:solidFill>
              </a:defRPr>
            </a:lvl8pPr>
            <a:lvl9pPr lvl="8">
              <a:buNone/>
              <a:defRPr>
                <a:solidFill>
                  <a:srgbClr val="FFFF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0" y="0"/>
            <a:ext cx="2418600" cy="5149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398150" y="1129130"/>
            <a:ext cx="1700700" cy="14838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 name="Google Shape;24;p5"/>
          <p:cNvSpPr txBox="1"/>
          <p:nvPr>
            <p:ph idx="1" type="body"/>
          </p:nvPr>
        </p:nvSpPr>
        <p:spPr>
          <a:xfrm>
            <a:off x="2871075" y="1007295"/>
            <a:ext cx="5561100" cy="35712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0" y="0"/>
            <a:ext cx="2418600" cy="5149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398150" y="1129130"/>
            <a:ext cx="1700700" cy="14838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9" name="Google Shape;29;p6"/>
          <p:cNvSpPr txBox="1"/>
          <p:nvPr>
            <p:ph idx="1" type="body"/>
          </p:nvPr>
        </p:nvSpPr>
        <p:spPr>
          <a:xfrm>
            <a:off x="3082175" y="1091725"/>
            <a:ext cx="2623200" cy="383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5863323" y="1091725"/>
            <a:ext cx="2623200" cy="383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0" y="0"/>
            <a:ext cx="2418600" cy="5149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398150" y="1129130"/>
            <a:ext cx="1700700" cy="1483800"/>
          </a:xfrm>
          <a:prstGeom prst="rect">
            <a:avLst/>
          </a:prstGeom>
        </p:spPr>
        <p:txBody>
          <a:bodyPr anchorCtr="0" anchor="t"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5" name="Google Shape;35;p7"/>
          <p:cNvSpPr txBox="1"/>
          <p:nvPr>
            <p:ph idx="1" type="body"/>
          </p:nvPr>
        </p:nvSpPr>
        <p:spPr>
          <a:xfrm>
            <a:off x="2907250" y="1129125"/>
            <a:ext cx="1842900" cy="37968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6" name="Google Shape;36;p7"/>
          <p:cNvSpPr txBox="1"/>
          <p:nvPr>
            <p:ph idx="2" type="body"/>
          </p:nvPr>
        </p:nvSpPr>
        <p:spPr>
          <a:xfrm>
            <a:off x="4844762" y="1129125"/>
            <a:ext cx="1842900" cy="37968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3" type="body"/>
          </p:nvPr>
        </p:nvSpPr>
        <p:spPr>
          <a:xfrm>
            <a:off x="6782273" y="1129125"/>
            <a:ext cx="1842900" cy="37968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0" y="0"/>
            <a:ext cx="2418600" cy="5149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398150" y="1129130"/>
            <a:ext cx="1700700" cy="1483800"/>
          </a:xfrm>
          <a:prstGeom prst="rect">
            <a:avLst/>
          </a:prstGeom>
        </p:spPr>
        <p:txBody>
          <a:bodyPr anchorCtr="0" anchor="t"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2" name="Google Shape;4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rgbClr val="000000"/>
        </a:solidFill>
      </p:bgPr>
    </p:bg>
    <p:spTree>
      <p:nvGrpSpPr>
        <p:cNvPr id="43" name="Shape 43"/>
        <p:cNvGrpSpPr/>
        <p:nvPr/>
      </p:nvGrpSpPr>
      <p:grpSpPr>
        <a:xfrm>
          <a:off x="0" y="0"/>
          <a:ext cx="0" cy="0"/>
          <a:chOff x="0" y="0"/>
          <a:chExt cx="0" cy="0"/>
        </a:xfrm>
      </p:grpSpPr>
      <p:sp>
        <p:nvSpPr>
          <p:cNvPr id="44" name="Google Shape;44;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Clr>
                <a:srgbClr val="FFFF00"/>
              </a:buClr>
              <a:buSzPts val="1800"/>
              <a:buNone/>
              <a:defRPr sz="1800">
                <a:solidFill>
                  <a:srgbClr val="FFFF00"/>
                </a:solidFill>
              </a:defRPr>
            </a:lvl1pPr>
          </a:lstStyle>
          <a:p/>
        </p:txBody>
      </p:sp>
      <p:sp>
        <p:nvSpPr>
          <p:cNvPr id="45" name="Google Shape;45;p9"/>
          <p:cNvSpPr txBox="1"/>
          <p:nvPr>
            <p:ph idx="12" type="sldNum"/>
          </p:nvPr>
        </p:nvSpPr>
        <p:spPr>
          <a:xfrm>
            <a:off x="4297650" y="4749851"/>
            <a:ext cx="548700" cy="393600"/>
          </a:xfrm>
          <a:prstGeom prst="rect">
            <a:avLst/>
          </a:prstGeom>
        </p:spPr>
        <p:txBody>
          <a:bodyPr anchorCtr="0" anchor="t" bIns="91425" lIns="91425" spcFirstLastPara="1" rIns="91425" wrap="square" tIns="91425">
            <a:noAutofit/>
          </a:bodyPr>
          <a:lstStyle>
            <a:lvl1pPr lvl="0" algn="ctr">
              <a:buNone/>
              <a:defRPr>
                <a:solidFill>
                  <a:srgbClr val="FFFF00"/>
                </a:solidFill>
              </a:defRPr>
            </a:lvl1pPr>
            <a:lvl2pPr lvl="1" algn="ctr">
              <a:buNone/>
              <a:defRPr>
                <a:solidFill>
                  <a:srgbClr val="FFFF00"/>
                </a:solidFill>
              </a:defRPr>
            </a:lvl2pPr>
            <a:lvl3pPr lvl="2" algn="ctr">
              <a:buNone/>
              <a:defRPr>
                <a:solidFill>
                  <a:srgbClr val="FFFF00"/>
                </a:solidFill>
              </a:defRPr>
            </a:lvl3pPr>
            <a:lvl4pPr lvl="3" algn="ctr">
              <a:buNone/>
              <a:defRPr>
                <a:solidFill>
                  <a:srgbClr val="FFFF00"/>
                </a:solidFill>
              </a:defRPr>
            </a:lvl4pPr>
            <a:lvl5pPr lvl="4" algn="ctr">
              <a:buNone/>
              <a:defRPr>
                <a:solidFill>
                  <a:srgbClr val="FFFF00"/>
                </a:solidFill>
              </a:defRPr>
            </a:lvl5pPr>
            <a:lvl6pPr lvl="5" algn="ctr">
              <a:buNone/>
              <a:defRPr>
                <a:solidFill>
                  <a:srgbClr val="FFFF00"/>
                </a:solidFill>
              </a:defRPr>
            </a:lvl6pPr>
            <a:lvl7pPr lvl="6" algn="ctr">
              <a:buNone/>
              <a:defRPr>
                <a:solidFill>
                  <a:srgbClr val="FFFF00"/>
                </a:solidFill>
              </a:defRPr>
            </a:lvl7pPr>
            <a:lvl8pPr lvl="7" algn="ctr">
              <a:buNone/>
              <a:defRPr>
                <a:solidFill>
                  <a:srgbClr val="FFFF00"/>
                </a:solidFill>
              </a:defRPr>
            </a:lvl8pPr>
            <a:lvl9pPr lvl="8" algn="ctr">
              <a:buNone/>
              <a:defRPr>
                <a:solidFill>
                  <a:srgbClr val="FFFF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10"/>
          <p:cNvSpPr/>
          <p:nvPr/>
        </p:nvSpPr>
        <p:spPr>
          <a:xfrm>
            <a:off x="361950" y="-571500"/>
            <a:ext cx="6286500" cy="62865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8150" y="1129130"/>
            <a:ext cx="1700700" cy="1483800"/>
          </a:xfrm>
          <a:prstGeom prst="rect">
            <a:avLst/>
          </a:prstGeom>
          <a:noFill/>
          <a:ln>
            <a:noFill/>
          </a:ln>
        </p:spPr>
        <p:txBody>
          <a:bodyPr anchorCtr="0" anchor="t" bIns="91425" lIns="91425" spcFirstLastPara="1" rIns="91425" wrap="square" tIns="91425"/>
          <a:lstStyle>
            <a:lvl1pPr lvl="0"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1pPr>
            <a:lvl2pPr lvl="1"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2pPr>
            <a:lvl3pPr lvl="2"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3pPr>
            <a:lvl4pPr lvl="3"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4pPr>
            <a:lvl5pPr lvl="4"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5pPr>
            <a:lvl6pPr lvl="5"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6pPr>
            <a:lvl7pPr lvl="6"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7pPr>
            <a:lvl8pPr lvl="7"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8pPr>
            <a:lvl9pPr lvl="8" algn="r">
              <a:spcBef>
                <a:spcPts val="0"/>
              </a:spcBef>
              <a:spcAft>
                <a:spcPts val="0"/>
              </a:spcAft>
              <a:buClr>
                <a:srgbClr val="FFFFFF"/>
              </a:buClr>
              <a:buSzPts val="2400"/>
              <a:buFont typeface="Cabin Condensed"/>
              <a:buNone/>
              <a:defRPr b="1" sz="2400">
                <a:solidFill>
                  <a:srgbClr val="FFFFFF"/>
                </a:solidFill>
                <a:latin typeface="Cabin Condensed"/>
                <a:ea typeface="Cabin Condensed"/>
                <a:cs typeface="Cabin Condensed"/>
                <a:sym typeface="Cabin Condensed"/>
              </a:defRPr>
            </a:lvl9pPr>
          </a:lstStyle>
          <a:p/>
        </p:txBody>
      </p:sp>
      <p:sp>
        <p:nvSpPr>
          <p:cNvPr id="7" name="Google Shape;7;p1"/>
          <p:cNvSpPr txBox="1"/>
          <p:nvPr>
            <p:ph idx="1" type="body"/>
          </p:nvPr>
        </p:nvSpPr>
        <p:spPr>
          <a:xfrm>
            <a:off x="2871075" y="1007295"/>
            <a:ext cx="5561100" cy="35712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Font typeface="Cabin"/>
              <a:buChar char="⊙"/>
              <a:defRPr sz="3000">
                <a:solidFill>
                  <a:schemeClr val="dk1"/>
                </a:solidFill>
                <a:latin typeface="Cabin"/>
                <a:ea typeface="Cabin"/>
                <a:cs typeface="Cabin"/>
                <a:sym typeface="Cabin"/>
              </a:defRPr>
            </a:lvl1pPr>
            <a:lvl2pPr indent="-381000" lvl="1" marL="914400">
              <a:spcBef>
                <a:spcPts val="0"/>
              </a:spcBef>
              <a:spcAft>
                <a:spcPts val="0"/>
              </a:spcAft>
              <a:buClr>
                <a:schemeClr val="dk1"/>
              </a:buClr>
              <a:buSzPts val="2400"/>
              <a:buFont typeface="Cabin"/>
              <a:buChar char="○"/>
              <a:defRPr sz="2400">
                <a:solidFill>
                  <a:schemeClr val="dk1"/>
                </a:solidFill>
                <a:latin typeface="Cabin"/>
                <a:ea typeface="Cabin"/>
                <a:cs typeface="Cabin"/>
                <a:sym typeface="Cabin"/>
              </a:defRPr>
            </a:lvl2pPr>
            <a:lvl3pPr indent="-381000" lvl="2" marL="1371600">
              <a:spcBef>
                <a:spcPts val="0"/>
              </a:spcBef>
              <a:spcAft>
                <a:spcPts val="0"/>
              </a:spcAft>
              <a:buClr>
                <a:schemeClr val="dk1"/>
              </a:buClr>
              <a:buSzPts val="2400"/>
              <a:buFont typeface="Cabin"/>
              <a:buChar char="■"/>
              <a:defRPr sz="2400">
                <a:solidFill>
                  <a:schemeClr val="dk1"/>
                </a:solidFill>
                <a:latin typeface="Cabin"/>
                <a:ea typeface="Cabin"/>
                <a:cs typeface="Cabin"/>
                <a:sym typeface="Cabin"/>
              </a:defRPr>
            </a:lvl3pPr>
            <a:lvl4pPr indent="-342900" lvl="3" marL="18288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4pPr>
            <a:lvl5pPr indent="-342900" lvl="4" marL="22860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5pPr>
            <a:lvl6pPr indent="-342900" lvl="5" marL="27432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6pPr>
            <a:lvl7pPr indent="-342900" lvl="6" marL="32004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7pPr>
            <a:lvl8pPr indent="-342900" lvl="7" marL="36576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8pPr>
            <a:lvl9pPr indent="-342900" lvl="8" marL="4114800">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200">
                <a:solidFill>
                  <a:schemeClr val="dk1"/>
                </a:solidFill>
                <a:latin typeface="Cabin Condensed"/>
                <a:ea typeface="Cabin Condensed"/>
                <a:cs typeface="Cabin Condensed"/>
                <a:sym typeface="Cabin Condensed"/>
              </a:defRPr>
            </a:lvl1pPr>
            <a:lvl2pPr lvl="1" algn="r">
              <a:buNone/>
              <a:defRPr sz="1200">
                <a:solidFill>
                  <a:schemeClr val="dk1"/>
                </a:solidFill>
                <a:latin typeface="Cabin Condensed"/>
                <a:ea typeface="Cabin Condensed"/>
                <a:cs typeface="Cabin Condensed"/>
                <a:sym typeface="Cabin Condensed"/>
              </a:defRPr>
            </a:lvl2pPr>
            <a:lvl3pPr lvl="2" algn="r">
              <a:buNone/>
              <a:defRPr sz="1200">
                <a:solidFill>
                  <a:schemeClr val="dk1"/>
                </a:solidFill>
                <a:latin typeface="Cabin Condensed"/>
                <a:ea typeface="Cabin Condensed"/>
                <a:cs typeface="Cabin Condensed"/>
                <a:sym typeface="Cabin Condensed"/>
              </a:defRPr>
            </a:lvl3pPr>
            <a:lvl4pPr lvl="3" algn="r">
              <a:buNone/>
              <a:defRPr sz="1200">
                <a:solidFill>
                  <a:schemeClr val="dk1"/>
                </a:solidFill>
                <a:latin typeface="Cabin Condensed"/>
                <a:ea typeface="Cabin Condensed"/>
                <a:cs typeface="Cabin Condensed"/>
                <a:sym typeface="Cabin Condensed"/>
              </a:defRPr>
            </a:lvl4pPr>
            <a:lvl5pPr lvl="4" algn="r">
              <a:buNone/>
              <a:defRPr sz="1200">
                <a:solidFill>
                  <a:schemeClr val="dk1"/>
                </a:solidFill>
                <a:latin typeface="Cabin Condensed"/>
                <a:ea typeface="Cabin Condensed"/>
                <a:cs typeface="Cabin Condensed"/>
                <a:sym typeface="Cabin Condensed"/>
              </a:defRPr>
            </a:lvl5pPr>
            <a:lvl6pPr lvl="5" algn="r">
              <a:buNone/>
              <a:defRPr sz="1200">
                <a:solidFill>
                  <a:schemeClr val="dk1"/>
                </a:solidFill>
                <a:latin typeface="Cabin Condensed"/>
                <a:ea typeface="Cabin Condensed"/>
                <a:cs typeface="Cabin Condensed"/>
                <a:sym typeface="Cabin Condensed"/>
              </a:defRPr>
            </a:lvl6pPr>
            <a:lvl7pPr lvl="6" algn="r">
              <a:buNone/>
              <a:defRPr sz="1200">
                <a:solidFill>
                  <a:schemeClr val="dk1"/>
                </a:solidFill>
                <a:latin typeface="Cabin Condensed"/>
                <a:ea typeface="Cabin Condensed"/>
                <a:cs typeface="Cabin Condensed"/>
                <a:sym typeface="Cabin Condensed"/>
              </a:defRPr>
            </a:lvl7pPr>
            <a:lvl8pPr lvl="7" algn="r">
              <a:buNone/>
              <a:defRPr sz="1200">
                <a:solidFill>
                  <a:schemeClr val="dk1"/>
                </a:solidFill>
                <a:latin typeface="Cabin Condensed"/>
                <a:ea typeface="Cabin Condensed"/>
                <a:cs typeface="Cabin Condensed"/>
                <a:sym typeface="Cabin Condensed"/>
              </a:defRPr>
            </a:lvl8pPr>
            <a:lvl9pPr lvl="8" algn="r">
              <a:buNone/>
              <a:defRPr sz="1200">
                <a:solidFill>
                  <a:schemeClr val="dk1"/>
                </a:solidFill>
                <a:latin typeface="Cabin Condensed"/>
                <a:ea typeface="Cabin Condensed"/>
                <a:cs typeface="Cabin Condensed"/>
                <a:sym typeface="Cabin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enhacke.com/2016/09/20/ataques-usando-beef/" TargetMode="External"/><Relationship Id="rId4" Type="http://schemas.openxmlformats.org/officeDocument/2006/relationships/hyperlink" Target="https://youtu.be/xFQy2SB-4yg" TargetMode="External"/><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seguridads.com/hacking/aprende-a-crear-phishing/" TargetMode="External"/><Relationship Id="rId4" Type="http://schemas.openxmlformats.org/officeDocument/2006/relationships/hyperlink" Target="https://www.youtube.com/watch?v=Sr87vEUv5To" TargetMode="External"/><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linuxhint.com/sql-injection-kali-linux/" TargetMode="External"/><Relationship Id="rId4" Type="http://schemas.openxmlformats.org/officeDocument/2006/relationships/hyperlink" Target="https://youtu.be/i3_xnCCTzpQ" TargetMode="External"/><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li.org/downloa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paterva.com/web7/docs/userguides/user_guide.php" TargetMode="External"/><Relationship Id="rId4" Type="http://schemas.openxmlformats.org/officeDocument/2006/relationships/hyperlink" Target="https://youtu.be/-4ell2N3kj4"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ns2.elhacker.net/timofonica/manuales/Manual_de_Metasploit_Unleashed.pdf" TargetMode="External"/><Relationship Id="rId4" Type="http://schemas.openxmlformats.org/officeDocument/2006/relationships/hyperlink" Target="https://www.youtube.com/watch?v=CLOKewu4-gY" TargetMode="Externa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esgeeks.com/cracking-claves-wifi-con-aircrack-ng/" TargetMode="External"/><Relationship Id="rId4" Type="http://schemas.openxmlformats.org/officeDocument/2006/relationships/hyperlink" Target="https://kali-linux.net/crunch-paso-a-paso/" TargetMode="External"/><Relationship Id="rId5" Type="http://schemas.openxmlformats.org/officeDocument/2006/relationships/hyperlink" Target="https://youtu.be/OcXStleN-OQ"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965325" y="1991850"/>
            <a:ext cx="4947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KALI LINUX</a:t>
            </a:r>
            <a:endParaRPr sz="7200"/>
          </a:p>
        </p:txBody>
      </p:sp>
      <p:sp>
        <p:nvSpPr>
          <p:cNvPr id="59" name="Google Shape;59;p13"/>
          <p:cNvSpPr txBox="1"/>
          <p:nvPr>
            <p:ph type="ctrTitle"/>
          </p:nvPr>
        </p:nvSpPr>
        <p:spPr>
          <a:xfrm>
            <a:off x="1031425" y="1515750"/>
            <a:ext cx="4947600" cy="47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H</a:t>
            </a:r>
            <a:r>
              <a:rPr lang="en" sz="1800"/>
              <a:t>erramientas de auditoría de seguridad:</a:t>
            </a:r>
            <a:endParaRPr sz="1800"/>
          </a:p>
        </p:txBody>
      </p:sp>
      <p:pic>
        <p:nvPicPr>
          <p:cNvPr id="60" name="Google Shape;60;p13"/>
          <p:cNvPicPr preferRelativeResize="0"/>
          <p:nvPr/>
        </p:nvPicPr>
        <p:blipFill>
          <a:blip r:embed="rId3">
            <a:alphaModFix/>
          </a:blip>
          <a:stretch>
            <a:fillRect/>
          </a:stretch>
        </p:blipFill>
        <p:spPr>
          <a:xfrm flipH="1">
            <a:off x="6449075" y="749475"/>
            <a:ext cx="4947600" cy="3941600"/>
          </a:xfrm>
          <a:prstGeom prst="rect">
            <a:avLst/>
          </a:prstGeom>
          <a:noFill/>
          <a:ln>
            <a:noFill/>
          </a:ln>
        </p:spPr>
      </p:pic>
      <p:sp>
        <p:nvSpPr>
          <p:cNvPr id="61" name="Google Shape;61;p13"/>
          <p:cNvSpPr txBox="1"/>
          <p:nvPr/>
        </p:nvSpPr>
        <p:spPr>
          <a:xfrm>
            <a:off x="6303600" y="4839300"/>
            <a:ext cx="28404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bin"/>
                <a:ea typeface="Cabin"/>
                <a:cs typeface="Cabin"/>
                <a:sym typeface="Cabin"/>
              </a:rPr>
              <a:t>FERNANDO GONZÁLEZ CASILLAS</a:t>
            </a:r>
            <a:endParaRPr b="1">
              <a:latin typeface="Cabin"/>
              <a:ea typeface="Cabin"/>
              <a:cs typeface="Cabin"/>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2733675" y="2116750"/>
            <a:ext cx="36765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Cabin"/>
                <a:ea typeface="Cabin"/>
                <a:cs typeface="Cabin"/>
                <a:sym typeface="Cabin"/>
              </a:rPr>
              <a:t>4</a:t>
            </a:r>
            <a:endParaRPr sz="8000">
              <a:latin typeface="Cabin"/>
              <a:ea typeface="Cabin"/>
              <a:cs typeface="Cabin"/>
              <a:sym typeface="Cabin"/>
            </a:endParaRPr>
          </a:p>
          <a:p>
            <a:pPr indent="0" lvl="0" marL="0" rtl="0" algn="ctr">
              <a:spcBef>
                <a:spcPts val="0"/>
              </a:spcBef>
              <a:spcAft>
                <a:spcPts val="0"/>
              </a:spcAft>
              <a:buNone/>
            </a:pPr>
            <a:r>
              <a:rPr lang="en"/>
              <a:t>Ataque de Navegador</a:t>
            </a:r>
            <a:endParaRPr/>
          </a:p>
        </p:txBody>
      </p:sp>
      <p:sp>
        <p:nvSpPr>
          <p:cNvPr id="143" name="Google Shape;143;p22"/>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p:txBody>
      </p:sp>
      <p:sp>
        <p:nvSpPr>
          <p:cNvPr id="150" name="Google Shape;150;p23"/>
          <p:cNvSpPr txBox="1"/>
          <p:nvPr>
            <p:ph idx="4294967295" type="body"/>
          </p:nvPr>
        </p:nvSpPr>
        <p:spPr>
          <a:xfrm>
            <a:off x="6993450" y="0"/>
            <a:ext cx="1885800" cy="5143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BeEF</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Herramienta de penetración que se centra en las vulnerabilidades del navegador. Con él puedes evaluar la fortaleza de seguridad de un entorno objetivo utilizando vectores de ataque del lado del cliente.</a:t>
            </a:r>
            <a:endParaRPr sz="1400"/>
          </a:p>
        </p:txBody>
      </p:sp>
      <p:sp>
        <p:nvSpPr>
          <p:cNvPr id="151" name="Google Shape;15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3">
            <a:hlinkClick r:id="rId4"/>
          </p:cNvPr>
          <p:cNvPicPr preferRelativeResize="0"/>
          <p:nvPr/>
        </p:nvPicPr>
        <p:blipFill>
          <a:blip r:embed="rId5">
            <a:alphaModFix/>
          </a:blip>
          <a:stretch>
            <a:fillRect/>
          </a:stretch>
        </p:blipFill>
        <p:spPr>
          <a:xfrm>
            <a:off x="2288576" y="1102288"/>
            <a:ext cx="2430175" cy="243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p:txBody>
      </p:sp>
      <p:sp>
        <p:nvSpPr>
          <p:cNvPr id="159" name="Google Shape;159;p24"/>
          <p:cNvSpPr txBox="1"/>
          <p:nvPr>
            <p:ph idx="4294967295" type="body"/>
          </p:nvPr>
        </p:nvSpPr>
        <p:spPr>
          <a:xfrm>
            <a:off x="6993450" y="0"/>
            <a:ext cx="1885800" cy="5143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ShellPhish</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Herramienta de hacking desarrollada en el lenguaje de programación BASH que permite crear páginas web falsas.</a:t>
            </a:r>
            <a:endParaRPr sz="1400"/>
          </a:p>
        </p:txBody>
      </p:sp>
      <p:sp>
        <p:nvSpPr>
          <p:cNvPr id="160" name="Google Shape;16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4">
            <a:hlinkClick r:id="rId4"/>
          </p:cNvPr>
          <p:cNvPicPr preferRelativeResize="0"/>
          <p:nvPr/>
        </p:nvPicPr>
        <p:blipFill rotWithShape="1">
          <a:blip r:embed="rId5">
            <a:alphaModFix/>
          </a:blip>
          <a:srcRect b="0" l="0" r="8366" t="0"/>
          <a:stretch/>
        </p:blipFill>
        <p:spPr>
          <a:xfrm>
            <a:off x="1398500" y="1976075"/>
            <a:ext cx="4210500" cy="84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2733675" y="2116750"/>
            <a:ext cx="36765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Cabin"/>
                <a:ea typeface="Cabin"/>
                <a:cs typeface="Cabin"/>
                <a:sym typeface="Cabin"/>
              </a:rPr>
              <a:t>5</a:t>
            </a:r>
            <a:endParaRPr sz="8000">
              <a:latin typeface="Cabin"/>
              <a:ea typeface="Cabin"/>
              <a:cs typeface="Cabin"/>
              <a:sym typeface="Cabin"/>
            </a:endParaRPr>
          </a:p>
          <a:p>
            <a:pPr indent="0" lvl="0" marL="0" rtl="0" algn="ctr">
              <a:spcBef>
                <a:spcPts val="0"/>
              </a:spcBef>
              <a:spcAft>
                <a:spcPts val="0"/>
              </a:spcAft>
              <a:buNone/>
            </a:pPr>
            <a:r>
              <a:rPr lang="en"/>
              <a:t>Evaluaciones de BBDD</a:t>
            </a:r>
            <a:endParaRPr/>
          </a:p>
        </p:txBody>
      </p:sp>
      <p:sp>
        <p:nvSpPr>
          <p:cNvPr id="167" name="Google Shape;167;p25"/>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p:txBody>
      </p:sp>
      <p:sp>
        <p:nvSpPr>
          <p:cNvPr id="174" name="Google Shape;174;p26"/>
          <p:cNvSpPr txBox="1"/>
          <p:nvPr>
            <p:ph idx="4294967295" type="body"/>
          </p:nvPr>
        </p:nvSpPr>
        <p:spPr>
          <a:xfrm>
            <a:off x="6993450" y="0"/>
            <a:ext cx="1885800" cy="5143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SQLMap</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Herramienta desarrollada en Python para realizar SQL Injection de forma automatizada. Con esto evitamos en cierta forma el trabajo de ingresar códigos sql para explotar los datos.</a:t>
            </a:r>
            <a:endParaRPr sz="1400"/>
          </a:p>
        </p:txBody>
      </p:sp>
      <p:sp>
        <p:nvSpPr>
          <p:cNvPr id="175" name="Google Shape;17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6">
            <a:hlinkClick r:id="rId4"/>
          </p:cNvPr>
          <p:cNvPicPr preferRelativeResize="0"/>
          <p:nvPr/>
        </p:nvPicPr>
        <p:blipFill>
          <a:blip r:embed="rId5">
            <a:alphaModFix/>
          </a:blip>
          <a:stretch>
            <a:fillRect/>
          </a:stretch>
        </p:blipFill>
        <p:spPr>
          <a:xfrm>
            <a:off x="2027288" y="1541075"/>
            <a:ext cx="2952750" cy="15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idx="1" type="body"/>
          </p:nvPr>
        </p:nvSpPr>
        <p:spPr>
          <a:xfrm>
            <a:off x="2532125" y="1247775"/>
            <a:ext cx="6429000" cy="90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4000"/>
              <a:t>The quieter you become, the more you are able to hear..</a:t>
            </a:r>
            <a:r>
              <a:rPr i="1" lang="en" sz="4000"/>
              <a:t>.</a:t>
            </a:r>
            <a:endParaRPr i="1" sz="4000"/>
          </a:p>
        </p:txBody>
      </p:sp>
      <p:sp>
        <p:nvSpPr>
          <p:cNvPr id="182" name="Google Shape;18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7"/>
          <p:cNvSpPr txBox="1"/>
          <p:nvPr/>
        </p:nvSpPr>
        <p:spPr>
          <a:xfrm>
            <a:off x="6458925" y="2677750"/>
            <a:ext cx="2257800" cy="6105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00"/>
                </a:solidFill>
                <a:latin typeface="Cabin"/>
                <a:ea typeface="Cabin"/>
                <a:cs typeface="Cabin"/>
                <a:sym typeface="Cabin"/>
              </a:rPr>
              <a:t>Kali Linux</a:t>
            </a:r>
            <a:endParaRPr sz="1800">
              <a:solidFill>
                <a:srgbClr val="FFFF00"/>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idx="4294967295" type="ctrTitle"/>
          </p:nvPr>
        </p:nvSpPr>
        <p:spPr>
          <a:xfrm>
            <a:off x="1481187" y="1126150"/>
            <a:ext cx="5741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000000"/>
                </a:solidFill>
              </a:rPr>
              <a:t>¡Gracias</a:t>
            </a:r>
            <a:r>
              <a:rPr lang="en" sz="7200">
                <a:solidFill>
                  <a:srgbClr val="000000"/>
                </a:solidFill>
              </a:rPr>
              <a:t>!</a:t>
            </a:r>
            <a:endParaRPr sz="7200">
              <a:solidFill>
                <a:srgbClr val="000000"/>
              </a:solidFill>
            </a:endParaRPr>
          </a:p>
        </p:txBody>
      </p:sp>
      <p:sp>
        <p:nvSpPr>
          <p:cNvPr id="189" name="Google Shape;189;p28"/>
          <p:cNvSpPr txBox="1"/>
          <p:nvPr>
            <p:ph idx="4294967295" type="body"/>
          </p:nvPr>
        </p:nvSpPr>
        <p:spPr>
          <a:xfrm>
            <a:off x="1538000" y="2228800"/>
            <a:ext cx="3586500" cy="168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800">
                <a:solidFill>
                  <a:srgbClr val="FFFFFF"/>
                </a:solidFill>
                <a:highlight>
                  <a:srgbClr val="000000"/>
                </a:highlight>
              </a:rPr>
              <a:t>¿Preguntas?</a:t>
            </a:r>
            <a:endParaRPr sz="2800">
              <a:solidFill>
                <a:srgbClr val="FFFFFF"/>
              </a:solidFill>
              <a:highlight>
                <a:srgbClr val="000000"/>
              </a:highlight>
            </a:endParaRPr>
          </a:p>
          <a:p>
            <a:pPr indent="0" lvl="0" marL="0" rtl="0" algn="l">
              <a:spcBef>
                <a:spcPts val="1000"/>
              </a:spcBef>
              <a:spcAft>
                <a:spcPts val="1000"/>
              </a:spcAft>
              <a:buNone/>
            </a:pPr>
            <a:r>
              <a:t/>
            </a:r>
            <a:endParaRPr sz="2200">
              <a:solidFill>
                <a:srgbClr val="FFFF00"/>
              </a:solidFill>
              <a:highlight>
                <a:srgbClr val="000000"/>
              </a:highlight>
            </a:endParaRPr>
          </a:p>
        </p:txBody>
      </p:sp>
      <p:sp>
        <p:nvSpPr>
          <p:cNvPr id="190" name="Google Shape;19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8"/>
          <p:cNvPicPr preferRelativeResize="0"/>
          <p:nvPr/>
        </p:nvPicPr>
        <p:blipFill>
          <a:blip r:embed="rId3">
            <a:alphaModFix/>
          </a:blip>
          <a:stretch>
            <a:fillRect/>
          </a:stretch>
        </p:blipFill>
        <p:spPr>
          <a:xfrm flipH="1">
            <a:off x="6472688" y="874625"/>
            <a:ext cx="4716875" cy="3757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609725" y="1129130"/>
            <a:ext cx="1700700" cy="148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Kali Linux</a:t>
            </a:r>
            <a:endParaRPr sz="3000"/>
          </a:p>
        </p:txBody>
      </p:sp>
      <p:sp>
        <p:nvSpPr>
          <p:cNvPr id="67" name="Google Shape;6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p:nvPr/>
        </p:nvSpPr>
        <p:spPr>
          <a:xfrm>
            <a:off x="398148" y="1129125"/>
            <a:ext cx="336747" cy="474285"/>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2654600" y="1048500"/>
            <a:ext cx="6000600" cy="409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bin"/>
              <a:buChar char="●"/>
            </a:pPr>
            <a:r>
              <a:rPr lang="en" sz="1800">
                <a:latin typeface="Cabin"/>
                <a:ea typeface="Cabin"/>
                <a:cs typeface="Cabin"/>
                <a:sym typeface="Cabin"/>
              </a:rPr>
              <a:t>Kali Linux es una distribución de Linux avanzada para pruebas de penetración y auditorías de seguridad.</a:t>
            </a:r>
            <a:endParaRPr sz="1800">
              <a:latin typeface="Cabin"/>
              <a:ea typeface="Cabin"/>
              <a:cs typeface="Cabin"/>
              <a:sym typeface="Cabin"/>
            </a:endParaRPr>
          </a:p>
          <a:p>
            <a:pPr indent="-342900" lvl="0" marL="457200" rtl="0" algn="l">
              <a:spcBef>
                <a:spcPts val="1000"/>
              </a:spcBef>
              <a:spcAft>
                <a:spcPts val="0"/>
              </a:spcAft>
              <a:buSzPts val="1800"/>
              <a:buFont typeface="Cabin"/>
              <a:buChar char="●"/>
            </a:pPr>
            <a:r>
              <a:rPr lang="en" sz="1800">
                <a:latin typeface="Cabin"/>
                <a:ea typeface="Cabin"/>
                <a:cs typeface="Cabin"/>
                <a:sym typeface="Cabin"/>
              </a:rPr>
              <a:t>Incluye más de 600 herramientas para pruebas de penetración.</a:t>
            </a:r>
            <a:endParaRPr sz="1800">
              <a:latin typeface="Cabin"/>
              <a:ea typeface="Cabin"/>
              <a:cs typeface="Cabin"/>
              <a:sym typeface="Cabin"/>
            </a:endParaRPr>
          </a:p>
          <a:p>
            <a:pPr indent="-342900" lvl="0" marL="457200" rtl="0" algn="l">
              <a:spcBef>
                <a:spcPts val="1000"/>
              </a:spcBef>
              <a:spcAft>
                <a:spcPts val="0"/>
              </a:spcAft>
              <a:buSzPts val="1800"/>
              <a:buFont typeface="Cabin"/>
              <a:buChar char="●"/>
            </a:pPr>
            <a:r>
              <a:rPr lang="en" sz="1800">
                <a:latin typeface="Cabin"/>
                <a:ea typeface="Cabin"/>
                <a:cs typeface="Cabin"/>
                <a:sym typeface="Cabin"/>
              </a:rPr>
              <a:t>Es Libre y siempre lo será (</a:t>
            </a:r>
            <a:r>
              <a:rPr lang="en" sz="1800" u="sng">
                <a:solidFill>
                  <a:schemeClr val="hlink"/>
                </a:solidFill>
                <a:latin typeface="Cabin"/>
                <a:ea typeface="Cabin"/>
                <a:cs typeface="Cabin"/>
                <a:sym typeface="Cabin"/>
                <a:hlinkClick r:id="rId3"/>
              </a:rPr>
              <a:t>Descargar aquí</a:t>
            </a:r>
            <a:r>
              <a:rPr lang="en" sz="1800">
                <a:latin typeface="Cabin"/>
                <a:ea typeface="Cabin"/>
                <a:cs typeface="Cabin"/>
                <a:sym typeface="Cabin"/>
              </a:rPr>
              <a:t>).</a:t>
            </a:r>
            <a:endParaRPr sz="1800">
              <a:latin typeface="Cabin"/>
              <a:ea typeface="Cabin"/>
              <a:cs typeface="Cabin"/>
              <a:sym typeface="Cabin"/>
            </a:endParaRPr>
          </a:p>
          <a:p>
            <a:pPr indent="-342900" lvl="0" marL="457200" rtl="0" algn="l">
              <a:spcBef>
                <a:spcPts val="1000"/>
              </a:spcBef>
              <a:spcAft>
                <a:spcPts val="0"/>
              </a:spcAft>
              <a:buSzPts val="1800"/>
              <a:buFont typeface="Cabin"/>
              <a:buChar char="●"/>
            </a:pPr>
            <a:r>
              <a:rPr lang="en" sz="1800">
                <a:latin typeface="Cabin"/>
                <a:ea typeface="Cabin"/>
                <a:cs typeface="Cabin"/>
                <a:sym typeface="Cabin"/>
              </a:rPr>
              <a:t>Amplio soporte para dispositivos inalámbricos.</a:t>
            </a:r>
            <a:endParaRPr sz="1800">
              <a:latin typeface="Cabin"/>
              <a:ea typeface="Cabin"/>
              <a:cs typeface="Cabin"/>
              <a:sym typeface="Cabin"/>
            </a:endParaRPr>
          </a:p>
          <a:p>
            <a:pPr indent="-342900" lvl="0" marL="457200" rtl="0" algn="l">
              <a:spcBef>
                <a:spcPts val="1000"/>
              </a:spcBef>
              <a:spcAft>
                <a:spcPts val="0"/>
              </a:spcAft>
              <a:buSzPts val="1800"/>
              <a:buFont typeface="Cabin"/>
              <a:buChar char="●"/>
            </a:pPr>
            <a:r>
              <a:rPr lang="en" sz="1800">
                <a:latin typeface="Cabin"/>
                <a:ea typeface="Cabin"/>
                <a:cs typeface="Cabin"/>
                <a:sym typeface="Cabin"/>
              </a:rPr>
              <a:t>Paquetes y repositorios están firmados con PGP y repos.</a:t>
            </a:r>
            <a:endParaRPr sz="1800">
              <a:latin typeface="Cabin"/>
              <a:ea typeface="Cabin"/>
              <a:cs typeface="Cabin"/>
              <a:sym typeface="Cabin"/>
            </a:endParaRPr>
          </a:p>
          <a:p>
            <a:pPr indent="-342900" lvl="0" marL="457200" rtl="0" algn="l">
              <a:spcBef>
                <a:spcPts val="1000"/>
              </a:spcBef>
              <a:spcAft>
                <a:spcPts val="0"/>
              </a:spcAft>
              <a:buSzPts val="1800"/>
              <a:buFont typeface="Cabin"/>
              <a:buChar char="●"/>
            </a:pPr>
            <a:r>
              <a:rPr lang="en" sz="1800">
                <a:latin typeface="Cabin"/>
                <a:ea typeface="Cabin"/>
                <a:cs typeface="Cabin"/>
                <a:sym typeface="Cabin"/>
              </a:rPr>
              <a:t>Completamente personalizable.</a:t>
            </a:r>
            <a:endParaRPr sz="1800">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3" name="Shape 73"/>
        <p:cNvGrpSpPr/>
        <p:nvPr/>
      </p:nvGrpSpPr>
      <p:grpSpPr>
        <a:xfrm>
          <a:off x="0" y="0"/>
          <a:ext cx="0" cy="0"/>
          <a:chOff x="0" y="0"/>
          <a:chExt cx="0" cy="0"/>
        </a:xfrm>
      </p:grpSpPr>
      <p:sp>
        <p:nvSpPr>
          <p:cNvPr id="74" name="Google Shape;74;p15"/>
          <p:cNvSpPr txBox="1"/>
          <p:nvPr>
            <p:ph idx="4294967295" type="ctrTitle"/>
          </p:nvPr>
        </p:nvSpPr>
        <p:spPr>
          <a:xfrm>
            <a:off x="681100" y="2497750"/>
            <a:ext cx="78756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000000"/>
                </a:solidFill>
                <a:highlight>
                  <a:srgbClr val="FFFF00"/>
                </a:highlight>
              </a:rPr>
              <a:t>Tipos de Herramientas</a:t>
            </a:r>
            <a:endParaRPr sz="6000">
              <a:solidFill>
                <a:srgbClr val="000000"/>
              </a:solidFill>
              <a:highlight>
                <a:srgbClr val="FFFF00"/>
              </a:highlight>
            </a:endParaRPr>
          </a:p>
          <a:p>
            <a:pPr indent="0" lvl="0" marL="0" rtl="0" algn="ctr">
              <a:spcBef>
                <a:spcPts val="0"/>
              </a:spcBef>
              <a:spcAft>
                <a:spcPts val="0"/>
              </a:spcAft>
              <a:buNone/>
            </a:pPr>
            <a:r>
              <a:t/>
            </a:r>
            <a:endParaRPr sz="6000">
              <a:solidFill>
                <a:srgbClr val="000000"/>
              </a:solidFill>
              <a:highlight>
                <a:srgbClr val="FFFF00"/>
              </a:highlight>
            </a:endParaRPr>
          </a:p>
        </p:txBody>
      </p:sp>
      <p:sp>
        <p:nvSpPr>
          <p:cNvPr id="75" name="Google Shape;7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00"/>
                </a:solidFill>
              </a:rPr>
              <a:t>‹#›</a:t>
            </a:fld>
            <a:endParaRPr>
              <a:solidFill>
                <a:srgbClr val="FFFF00"/>
              </a:solidFill>
            </a:endParaRPr>
          </a:p>
        </p:txBody>
      </p:sp>
      <p:grpSp>
        <p:nvGrpSpPr>
          <p:cNvPr id="76" name="Google Shape;76;p15"/>
          <p:cNvGrpSpPr/>
          <p:nvPr/>
        </p:nvGrpSpPr>
        <p:grpSpPr>
          <a:xfrm>
            <a:off x="2591634" y="1578351"/>
            <a:ext cx="802142" cy="516738"/>
            <a:chOff x="3241525" y="3039450"/>
            <a:chExt cx="494600" cy="312625"/>
          </a:xfrm>
        </p:grpSpPr>
        <p:sp>
          <p:nvSpPr>
            <p:cNvPr id="77" name="Google Shape;77;p15"/>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5"/>
          <p:cNvGrpSpPr/>
          <p:nvPr/>
        </p:nvGrpSpPr>
        <p:grpSpPr>
          <a:xfrm>
            <a:off x="3621059" y="1555338"/>
            <a:ext cx="670616" cy="562770"/>
            <a:chOff x="5241175" y="4959100"/>
            <a:chExt cx="539775" cy="517775"/>
          </a:xfrm>
        </p:grpSpPr>
        <p:sp>
          <p:nvSpPr>
            <p:cNvPr id="80" name="Google Shape;80;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15"/>
          <p:cNvGrpSpPr/>
          <p:nvPr/>
        </p:nvGrpSpPr>
        <p:grpSpPr>
          <a:xfrm>
            <a:off x="4588448" y="1546752"/>
            <a:ext cx="543333" cy="501484"/>
            <a:chOff x="1233350" y="1619250"/>
            <a:chExt cx="466500" cy="456725"/>
          </a:xfrm>
        </p:grpSpPr>
        <p:sp>
          <p:nvSpPr>
            <p:cNvPr id="87" name="Google Shape;87;p15"/>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p:nvPr/>
        </p:nvSpPr>
        <p:spPr>
          <a:xfrm>
            <a:off x="5531025" y="1516125"/>
            <a:ext cx="410996" cy="562737"/>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ctrTitle"/>
          </p:nvPr>
        </p:nvSpPr>
        <p:spPr>
          <a:xfrm>
            <a:off x="2733675" y="2116750"/>
            <a:ext cx="36765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Cabin"/>
                <a:ea typeface="Cabin"/>
                <a:cs typeface="Cabin"/>
                <a:sym typeface="Cabin"/>
              </a:rPr>
              <a:t>1</a:t>
            </a:r>
            <a:endParaRPr sz="8000">
              <a:latin typeface="Cabin"/>
              <a:ea typeface="Cabin"/>
              <a:cs typeface="Cabin"/>
              <a:sym typeface="Cabin"/>
            </a:endParaRPr>
          </a:p>
          <a:p>
            <a:pPr indent="0" lvl="0" marL="0" rtl="0" algn="ctr">
              <a:spcBef>
                <a:spcPts val="0"/>
              </a:spcBef>
              <a:spcAft>
                <a:spcPts val="0"/>
              </a:spcAft>
              <a:buNone/>
            </a:pPr>
            <a:r>
              <a:rPr lang="en"/>
              <a:t>Recopilación de información</a:t>
            </a:r>
            <a:endParaRPr/>
          </a:p>
        </p:txBody>
      </p:sp>
      <p:sp>
        <p:nvSpPr>
          <p:cNvPr id="97" name="Google Shape;97;p16"/>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p:txBody>
      </p:sp>
      <p:sp>
        <p:nvSpPr>
          <p:cNvPr id="104" name="Google Shape;104;p17"/>
          <p:cNvSpPr txBox="1"/>
          <p:nvPr>
            <p:ph idx="4294967295" type="body"/>
          </p:nvPr>
        </p:nvSpPr>
        <p:spPr>
          <a:xfrm>
            <a:off x="6993450" y="0"/>
            <a:ext cx="1885800" cy="5143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Maltego</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Es ampliamente utilizado para ciencia forense. Es una herramienta que proporciona minería de datos en tiempo real.</a:t>
            </a:r>
            <a:endParaRPr sz="1400"/>
          </a:p>
        </p:txBody>
      </p:sp>
      <p:sp>
        <p:nvSpPr>
          <p:cNvPr id="105" name="Google Shape;10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7">
            <a:hlinkClick r:id="rId4"/>
          </p:cNvPr>
          <p:cNvPicPr preferRelativeResize="0"/>
          <p:nvPr/>
        </p:nvPicPr>
        <p:blipFill>
          <a:blip r:embed="rId5">
            <a:alphaModFix/>
          </a:blip>
          <a:stretch>
            <a:fillRect/>
          </a:stretch>
        </p:blipFill>
        <p:spPr>
          <a:xfrm>
            <a:off x="2571750" y="1385475"/>
            <a:ext cx="1885800" cy="18857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ctrTitle"/>
          </p:nvPr>
        </p:nvSpPr>
        <p:spPr>
          <a:xfrm>
            <a:off x="2733675" y="2116750"/>
            <a:ext cx="36765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Cabin"/>
                <a:ea typeface="Cabin"/>
                <a:cs typeface="Cabin"/>
                <a:sym typeface="Cabin"/>
              </a:rPr>
              <a:t>2</a:t>
            </a:r>
            <a:endParaRPr sz="8000">
              <a:latin typeface="Cabin"/>
              <a:ea typeface="Cabin"/>
              <a:cs typeface="Cabin"/>
              <a:sym typeface="Cabin"/>
            </a:endParaRPr>
          </a:p>
          <a:p>
            <a:pPr indent="0" lvl="0" marL="0" rtl="0" algn="ctr">
              <a:spcBef>
                <a:spcPts val="0"/>
              </a:spcBef>
              <a:spcAft>
                <a:spcPts val="0"/>
              </a:spcAft>
              <a:buNone/>
            </a:pPr>
            <a:r>
              <a:rPr lang="en"/>
              <a:t>Herramientas de explotación</a:t>
            </a:r>
            <a:endParaRPr/>
          </a:p>
        </p:txBody>
      </p:sp>
      <p:sp>
        <p:nvSpPr>
          <p:cNvPr id="112" name="Google Shape;112;p18"/>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p:txBody>
      </p:sp>
      <p:sp>
        <p:nvSpPr>
          <p:cNvPr id="119" name="Google Shape;119;p19"/>
          <p:cNvSpPr txBox="1"/>
          <p:nvPr>
            <p:ph idx="4294967295" type="body"/>
          </p:nvPr>
        </p:nvSpPr>
        <p:spPr>
          <a:xfrm>
            <a:off x="6993450" y="0"/>
            <a:ext cx="1885800" cy="5143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Metasploit</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Marco de código abierto con el cual los expertos y equipos de seguridad verifican las vulnerabilidades, así como también realizan evaluaciones de seguridad para mejorar la conciencia de la seguridad.</a:t>
            </a:r>
            <a:endParaRPr sz="1400"/>
          </a:p>
        </p:txBody>
      </p:sp>
      <p:sp>
        <p:nvSpPr>
          <p:cNvPr id="120" name="Google Shape;12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9">
            <a:hlinkClick r:id="rId4"/>
          </p:cNvPr>
          <p:cNvPicPr preferRelativeResize="0"/>
          <p:nvPr/>
        </p:nvPicPr>
        <p:blipFill>
          <a:blip r:embed="rId5">
            <a:alphaModFix/>
          </a:blip>
          <a:stretch>
            <a:fillRect/>
          </a:stretch>
        </p:blipFill>
        <p:spPr>
          <a:xfrm>
            <a:off x="2534850" y="1348563"/>
            <a:ext cx="1937626" cy="1937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2733675" y="2116750"/>
            <a:ext cx="36765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0">
                <a:latin typeface="Cabin"/>
                <a:ea typeface="Cabin"/>
                <a:cs typeface="Cabin"/>
                <a:sym typeface="Cabin"/>
              </a:rPr>
              <a:t>3</a:t>
            </a:r>
            <a:endParaRPr sz="8000">
              <a:latin typeface="Cabin"/>
              <a:ea typeface="Cabin"/>
              <a:cs typeface="Cabin"/>
              <a:sym typeface="Cabin"/>
            </a:endParaRPr>
          </a:p>
          <a:p>
            <a:pPr indent="0" lvl="0" marL="0" rtl="0" algn="ctr">
              <a:spcBef>
                <a:spcPts val="0"/>
              </a:spcBef>
              <a:spcAft>
                <a:spcPts val="0"/>
              </a:spcAft>
              <a:buNone/>
            </a:pPr>
            <a:r>
              <a:rPr lang="en"/>
              <a:t>Ataque Wireless</a:t>
            </a:r>
            <a:endParaRPr/>
          </a:p>
        </p:txBody>
      </p:sp>
      <p:sp>
        <p:nvSpPr>
          <p:cNvPr id="127" name="Google Shape;127;p20"/>
          <p:cNvSpPr txBox="1"/>
          <p:nvPr>
            <p:ph idx="12" type="sldNum"/>
          </p:nvPr>
        </p:nvSpPr>
        <p:spPr>
          <a:xfrm>
            <a:off x="4297650" y="44450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p:nvPr/>
        </p:nvSpPr>
        <p:spPr>
          <a:xfrm>
            <a:off x="1206205" y="783101"/>
            <a:ext cx="4594908" cy="357718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1398489" y="973068"/>
            <a:ext cx="4210500" cy="26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999999"/>
              </a:solidFill>
              <a:latin typeface="Cabin"/>
              <a:ea typeface="Cabin"/>
              <a:cs typeface="Cabin"/>
              <a:sym typeface="Cabin"/>
            </a:endParaRPr>
          </a:p>
          <a:p>
            <a:pPr indent="0" lvl="0" marL="0" rtl="0" algn="l">
              <a:spcBef>
                <a:spcPts val="0"/>
              </a:spcBef>
              <a:spcAft>
                <a:spcPts val="0"/>
              </a:spcAft>
              <a:buNone/>
            </a:pPr>
            <a:r>
              <a:t/>
            </a:r>
            <a:endParaRPr sz="3000">
              <a:solidFill>
                <a:srgbClr val="FFFF00"/>
              </a:solidFill>
              <a:latin typeface="Cabin"/>
              <a:ea typeface="Cabin"/>
              <a:cs typeface="Cabin"/>
              <a:sym typeface="Cabin"/>
            </a:endParaRPr>
          </a:p>
        </p:txBody>
      </p:sp>
      <p:sp>
        <p:nvSpPr>
          <p:cNvPr id="134" name="Google Shape;134;p21"/>
          <p:cNvSpPr txBox="1"/>
          <p:nvPr>
            <p:ph idx="4294967295" type="body"/>
          </p:nvPr>
        </p:nvSpPr>
        <p:spPr>
          <a:xfrm>
            <a:off x="6993450" y="0"/>
            <a:ext cx="1885800" cy="2790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3"/>
              </a:rPr>
              <a:t>Aircrack</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Herramientas para hackear contraseñas WEP/WAP/WPA2. Funciona al tomar paquetes de la red, lo analiza a través de contraseñas recuperadas. </a:t>
            </a:r>
            <a:endParaRPr sz="1400"/>
          </a:p>
        </p:txBody>
      </p:sp>
      <p:sp>
        <p:nvSpPr>
          <p:cNvPr id="135" name="Google Shape;13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p:cNvSpPr txBox="1"/>
          <p:nvPr>
            <p:ph idx="4294967295" type="body"/>
          </p:nvPr>
        </p:nvSpPr>
        <p:spPr>
          <a:xfrm>
            <a:off x="6993450" y="2637250"/>
            <a:ext cx="1885800" cy="250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rgbClr val="000000"/>
                </a:solidFill>
                <a:uFill>
                  <a:noFill/>
                </a:uFill>
                <a:latin typeface="Cabin Condensed"/>
                <a:ea typeface="Cabin Condensed"/>
                <a:cs typeface="Cabin Condensed"/>
                <a:sym typeface="Cabin Condensed"/>
                <a:hlinkClick r:id="rId4"/>
              </a:rPr>
              <a:t>Crunch</a:t>
            </a:r>
            <a:endParaRPr b="1">
              <a:solidFill>
                <a:srgbClr val="000000"/>
              </a:solidFill>
              <a:latin typeface="Cabin Condensed"/>
              <a:ea typeface="Cabin Condensed"/>
              <a:cs typeface="Cabin Condensed"/>
              <a:sym typeface="Cabin Condensed"/>
            </a:endParaRPr>
          </a:p>
          <a:p>
            <a:pPr indent="0" lvl="0" marL="0" rtl="0" algn="l">
              <a:spcBef>
                <a:spcPts val="600"/>
              </a:spcBef>
              <a:spcAft>
                <a:spcPts val="0"/>
              </a:spcAft>
              <a:buNone/>
            </a:pPr>
            <a:r>
              <a:rPr lang="en" sz="1400"/>
              <a:t>Programa que basándose en criterios establecidos por el usuario (input) es capaz de generar diccionarios para ser usados en fuerza bruta (output).</a:t>
            </a:r>
            <a:endParaRPr sz="1400"/>
          </a:p>
        </p:txBody>
      </p:sp>
      <p:pic>
        <p:nvPicPr>
          <p:cNvPr id="137" name="Google Shape;137;p21">
            <a:hlinkClick r:id="rId5"/>
          </p:cNvPr>
          <p:cNvPicPr preferRelativeResize="0"/>
          <p:nvPr/>
        </p:nvPicPr>
        <p:blipFill>
          <a:blip r:embed="rId6">
            <a:alphaModFix/>
          </a:blip>
          <a:stretch>
            <a:fillRect/>
          </a:stretch>
        </p:blipFill>
        <p:spPr>
          <a:xfrm>
            <a:off x="1398500" y="973075"/>
            <a:ext cx="4210500" cy="268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nug">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