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75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978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4586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967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6427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526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801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0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40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315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612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49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3866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4178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A7C9C1-8577-4AA5-93A0-5BB69D09304A}" type="datetimeFigureOut">
              <a:rPr lang="tr-TR" smtClean="0"/>
              <a:t>21.02.2025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690FA50-4ADB-4151-B19E-D5594347453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8561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2D6ECE-C319-A15E-CC3D-4202521B45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5000" dirty="0"/>
              <a:t>Trafik Kazaları Keşifsel Veri Analizi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63B854A-178F-A96A-EA74-F5D02070C7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Hazırlayan: S. Deniz Döktür</a:t>
            </a:r>
          </a:p>
        </p:txBody>
      </p:sp>
    </p:spTree>
    <p:extLst>
      <p:ext uri="{BB962C8B-B14F-4D97-AF65-F5344CB8AC3E}">
        <p14:creationId xmlns:p14="http://schemas.microsoft.com/office/powerpoint/2010/main" val="1422813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7C730C-A808-75FB-CE6A-905861675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</a:t>
            </a:r>
          </a:p>
        </p:txBody>
      </p:sp>
      <p:pic>
        <p:nvPicPr>
          <p:cNvPr id="5" name="İçerik Yer Tutucusu 4" descr="metin, ekran görüntüsü, çizgi, öykü gelişim çizgisi; kumpas; grafiğini çıkarm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1944969-31B6-FC30-D2ED-D4569DE1F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92" r="9949" b="4670"/>
          <a:stretch/>
        </p:blipFill>
        <p:spPr>
          <a:xfrm>
            <a:off x="1535152" y="1895158"/>
            <a:ext cx="9121693" cy="4393883"/>
          </a:xfrm>
        </p:spPr>
      </p:pic>
    </p:spTree>
    <p:extLst>
      <p:ext uri="{BB962C8B-B14F-4D97-AF65-F5344CB8AC3E}">
        <p14:creationId xmlns:p14="http://schemas.microsoft.com/office/powerpoint/2010/main" val="1777376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D7399A-28DE-4D79-ECC7-1C305AEE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tr-TR" b="1" dirty="0"/>
              <a:t>Makine Öğrenmesi Modeli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168E5F1-2D38-1A5A-42B5-A3AD31175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tr-TR" sz="1600" dirty="0" err="1"/>
              <a:t>Crash_date</a:t>
            </a:r>
            <a:r>
              <a:rPr lang="tr-TR" sz="1600" dirty="0"/>
              <a:t> sütunu </a:t>
            </a:r>
            <a:r>
              <a:rPr lang="tr-TR" sz="1600" dirty="0" err="1"/>
              <a:t>object</a:t>
            </a:r>
            <a:r>
              <a:rPr lang="tr-TR" sz="1600" dirty="0"/>
              <a:t> olarak sınıflandırılmıştı. </a:t>
            </a:r>
            <a:r>
              <a:rPr lang="tr-TR" sz="1600" dirty="0" err="1"/>
              <a:t>İnt64’e</a:t>
            </a:r>
            <a:r>
              <a:rPr lang="tr-TR" sz="1600" dirty="0"/>
              <a:t> çevirdim.</a:t>
            </a:r>
          </a:p>
          <a:p>
            <a:r>
              <a:rPr lang="tr-TR" sz="1600" dirty="0"/>
              <a:t>Formatını da düzenledim.</a:t>
            </a:r>
            <a:endParaRPr lang="en-US" sz="1600" dirty="0"/>
          </a:p>
        </p:txBody>
      </p:sp>
      <p:pic>
        <p:nvPicPr>
          <p:cNvPr id="9" name="İçerik Yer Tutucusu 8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5C97712-D0A9-CCB9-DE42-0862074F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3321720"/>
            <a:ext cx="6277349" cy="18988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96689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273CD2F-2B9D-9B41-C0E3-489C106B0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tr-TR" sz="2400" dirty="0"/>
              <a:t>Makine Öğrenmesi Modeli</a:t>
            </a:r>
          </a:p>
        </p:txBody>
      </p:sp>
      <p:pic>
        <p:nvPicPr>
          <p:cNvPr id="5" name="İçerik Yer Tutucusu 4" descr="metin, ekran görüntüsü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697ED5E-C999-65B0-09E7-A020BA6A2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1126271"/>
            <a:ext cx="11163299" cy="270709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90E4F318-99EC-5F51-05FC-5B206B2E0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886" y="5176569"/>
            <a:ext cx="6028400" cy="970450"/>
          </a:xfrm>
        </p:spPr>
        <p:txBody>
          <a:bodyPr>
            <a:normAutofit/>
          </a:bodyPr>
          <a:lstStyle/>
          <a:p>
            <a:r>
              <a:rPr lang="tr-TR" sz="1600" dirty="0" err="1">
                <a:solidFill>
                  <a:srgbClr val="FEFEFE"/>
                </a:solidFill>
              </a:rPr>
              <a:t>Label</a:t>
            </a:r>
            <a:r>
              <a:rPr lang="tr-TR" sz="1600" dirty="0">
                <a:solidFill>
                  <a:srgbClr val="FEFEFE"/>
                </a:solidFill>
              </a:rPr>
              <a:t> </a:t>
            </a:r>
            <a:r>
              <a:rPr lang="tr-TR" sz="1600" dirty="0" err="1">
                <a:solidFill>
                  <a:srgbClr val="FEFEFE"/>
                </a:solidFill>
              </a:rPr>
              <a:t>encoding</a:t>
            </a:r>
            <a:r>
              <a:rPr lang="tr-TR" sz="1600" dirty="0">
                <a:solidFill>
                  <a:srgbClr val="FEFEFE"/>
                </a:solidFill>
              </a:rPr>
              <a:t> ile </a:t>
            </a:r>
            <a:r>
              <a:rPr lang="tr-TR" sz="1600" dirty="0" err="1">
                <a:solidFill>
                  <a:srgbClr val="FEFEFE"/>
                </a:solidFill>
              </a:rPr>
              <a:t>object</a:t>
            </a:r>
            <a:r>
              <a:rPr lang="tr-TR" sz="1600" dirty="0">
                <a:solidFill>
                  <a:srgbClr val="FEFEFE"/>
                </a:solidFill>
              </a:rPr>
              <a:t> durumunda  bulunan sütunları sayı ile ifade edilebilecek hale getirdim.</a:t>
            </a:r>
            <a:endParaRPr lang="en-US" sz="1600" dirty="0">
              <a:solidFill>
                <a:srgbClr val="FEFE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189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22AEB96-A3F8-4EC3-A246-8DAD9319A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14002556-A10E-479D-9B30-0C8B7938E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AEA35F6-9744-B050-1C2E-F344BFB37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447188"/>
            <a:ext cx="3675318" cy="5468700"/>
          </a:xfrm>
        </p:spPr>
        <p:txBody>
          <a:bodyPr anchor="ctr">
            <a:normAutofit/>
          </a:bodyPr>
          <a:lstStyle/>
          <a:p>
            <a:r>
              <a:rPr lang="tr-TR" sz="3200" dirty="0"/>
              <a:t>Makine Öğrenmesi  Modeli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B3E957-629F-B4E5-49DD-89E273D14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143" y="447188"/>
            <a:ext cx="6585235" cy="3395469"/>
          </a:xfrm>
          <a:effectLst/>
        </p:spPr>
        <p:txBody>
          <a:bodyPr>
            <a:normAutofit/>
          </a:bodyPr>
          <a:lstStyle/>
          <a:p>
            <a:r>
              <a:rPr lang="tr-TR" sz="1600" dirty="0" err="1"/>
              <a:t>Integer</a:t>
            </a:r>
            <a:r>
              <a:rPr lang="tr-TR" sz="1600" dirty="0"/>
              <a:t> ve </a:t>
            </a:r>
            <a:r>
              <a:rPr lang="tr-TR" sz="1600" dirty="0" err="1"/>
              <a:t>float</a:t>
            </a:r>
            <a:r>
              <a:rPr lang="tr-TR" sz="1600" dirty="0"/>
              <a:t> olan sütunları standart </a:t>
            </a:r>
            <a:r>
              <a:rPr lang="tr-TR" sz="1600" dirty="0" err="1"/>
              <a:t>scaler</a:t>
            </a:r>
            <a:r>
              <a:rPr lang="tr-TR" sz="1600" dirty="0"/>
              <a:t> ile normalize ettim fakat çıktı değerlerinde bir fark gözlemlemedim. </a:t>
            </a:r>
            <a:endParaRPr lang="en-US" sz="1600" dirty="0"/>
          </a:p>
        </p:txBody>
      </p:sp>
      <p:pic>
        <p:nvPicPr>
          <p:cNvPr id="5" name="İçerik Yer Tutucusu 4" descr="metin, ekran görüntüsü, yazı tipi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584A855-B98D-B7DC-C025-ADE22DC1D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143" y="4594307"/>
            <a:ext cx="6585235" cy="86939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03730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F09165-F207-9F6E-7BCA-5B50D11E9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tr-TR" sz="4000" dirty="0"/>
              <a:t>Makine Öğrenmesi  Modeli</a:t>
            </a:r>
            <a:endParaRPr lang="tr-T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AE6D3DE-DCA5-2981-8A6B-D9DFC7A9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tr-TR" sz="1600" dirty="0"/>
              <a:t>Eğitim ve test setlerini ayırıp </a:t>
            </a:r>
            <a:r>
              <a:rPr lang="tr-TR" sz="1600" dirty="0" err="1"/>
              <a:t>random</a:t>
            </a:r>
            <a:r>
              <a:rPr lang="tr-TR" sz="1600" dirty="0"/>
              <a:t> </a:t>
            </a:r>
            <a:r>
              <a:rPr lang="tr-TR" sz="1600" dirty="0" err="1"/>
              <a:t>forest</a:t>
            </a:r>
            <a:r>
              <a:rPr lang="tr-TR" sz="1600" dirty="0"/>
              <a:t> ile modeli eğittim. </a:t>
            </a:r>
          </a:p>
          <a:p>
            <a:r>
              <a:rPr lang="tr-TR" sz="1600" dirty="0" err="1"/>
              <a:t>Test_size</a:t>
            </a:r>
            <a:r>
              <a:rPr lang="tr-TR" sz="1600" dirty="0"/>
              <a:t> ve </a:t>
            </a:r>
            <a:r>
              <a:rPr lang="tr-TR" sz="1600" dirty="0" err="1"/>
              <a:t>n_estimators</a:t>
            </a:r>
            <a:r>
              <a:rPr lang="tr-TR" sz="1600" dirty="0"/>
              <a:t> değerleriyle birkaç defa oynayarak çıktı aldım. En optimali bu şekildeydi.</a:t>
            </a:r>
          </a:p>
          <a:p>
            <a:r>
              <a:rPr lang="tr-TR" sz="1600" dirty="0"/>
              <a:t>Modele veriyi ezberletip </a:t>
            </a:r>
            <a:r>
              <a:rPr lang="tr-TR" sz="1600" dirty="0" err="1"/>
              <a:t>overfittingi</a:t>
            </a:r>
            <a:r>
              <a:rPr lang="tr-TR" sz="1600" dirty="0"/>
              <a:t> önlemek içim </a:t>
            </a:r>
            <a:r>
              <a:rPr lang="tr-TR" sz="1600" dirty="0" err="1"/>
              <a:t>Random</a:t>
            </a:r>
            <a:r>
              <a:rPr lang="tr-TR" sz="1600" dirty="0"/>
              <a:t> </a:t>
            </a:r>
            <a:r>
              <a:rPr lang="tr-TR" sz="1600" dirty="0" err="1"/>
              <a:t>Forest</a:t>
            </a:r>
            <a:r>
              <a:rPr lang="tr-TR" sz="1600" dirty="0"/>
              <a:t> yöntemi kullandım.</a:t>
            </a:r>
            <a:endParaRPr lang="en-US" sz="1600" dirty="0"/>
          </a:p>
        </p:txBody>
      </p:sp>
      <p:pic>
        <p:nvPicPr>
          <p:cNvPr id="5" name="İçerik Yer Tutucusu 4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C790C17-A71A-5FE2-05F7-24D32F422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3784674"/>
            <a:ext cx="6277349" cy="972989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11313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9D336D4B-F9C3-4167-9191-8DA896C80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069BF0B4-2BF1-40F2-8D8E-9CFCED9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0" y="4672012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C5B68F-A32A-124F-9FBA-384D07C6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3" y="5176569"/>
            <a:ext cx="4589009" cy="970450"/>
          </a:xfrm>
        </p:spPr>
        <p:txBody>
          <a:bodyPr anchor="ctr">
            <a:normAutofit/>
          </a:bodyPr>
          <a:lstStyle/>
          <a:p>
            <a:r>
              <a:rPr lang="tr-TR" sz="2400"/>
              <a:t>Model Performansı</a:t>
            </a:r>
          </a:p>
        </p:txBody>
      </p:sp>
      <p:pic>
        <p:nvPicPr>
          <p:cNvPr id="5" name="İçerik Yer Tutucusu 4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F09C2EF-D048-72D3-099F-DCA2549AD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1" y="514350"/>
            <a:ext cx="9579088" cy="393094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755304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8775F366-526C-4C42-8931-696FFE8A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2839A1C-34CB-4C3C-8531-CA67525FD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0DADFEB-A4EC-0CE4-9A50-2AC38722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032918"/>
            <a:ext cx="5452533" cy="479216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/>
              <a:t>Trafik Kazaları Keşifsel Veri Analizi</a:t>
            </a: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AC94EAF-F7F7-4727-AE69-A7036B4A5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53AC975-7A2B-3D0C-BFC7-63014FF1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6" y="2281574"/>
            <a:ext cx="3994015" cy="229485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800"/>
              <a:t>Teşekkürler</a:t>
            </a:r>
          </a:p>
        </p:txBody>
      </p:sp>
    </p:spTree>
    <p:extLst>
      <p:ext uri="{BB962C8B-B14F-4D97-AF65-F5344CB8AC3E}">
        <p14:creationId xmlns:p14="http://schemas.microsoft.com/office/powerpoint/2010/main" val="104159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2A7716-2FA4-E68A-B84D-7C64444E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591C2B-AC59-FDC6-4761-03A93500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Farklı bölgeler ve zaman dilimlerindeki trafik kazalarına dair detaylı bilgileri içeren bir veri setinde kazaların temel özelliklerini inceleyerek, veri analizi ve makine öğrenmesi teknikleri kullanarak çıkarımlar yapacağız.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642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8F27C9-6712-1D04-E31B-CB314C55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</a:t>
            </a:r>
          </a:p>
        </p:txBody>
      </p:sp>
      <p:pic>
        <p:nvPicPr>
          <p:cNvPr id="5" name="İçerik Yer Tutucusu 4" descr="metin, 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9B7582C-B304-B2E0-906F-E4B1AE6BD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379"/>
          <a:stretch/>
        </p:blipFill>
        <p:spPr>
          <a:xfrm>
            <a:off x="810000" y="1907392"/>
            <a:ext cx="4188720" cy="4503420"/>
          </a:xfrm>
        </p:spPr>
      </p:pic>
      <p:pic>
        <p:nvPicPr>
          <p:cNvPr id="7" name="Resim 6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CCB69A1-6687-7EF2-9C69-22C4B7881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58"/>
          <a:stretch/>
        </p:blipFill>
        <p:spPr>
          <a:xfrm>
            <a:off x="5181600" y="3221171"/>
            <a:ext cx="6378448" cy="187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6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58CB16-A4B9-A72F-7C62-52F7EAF2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tr-TR" sz="3200" b="1">
                <a:solidFill>
                  <a:srgbClr val="FFFFFF"/>
                </a:solidFill>
              </a:rPr>
              <a:t>Veri Önişleme</a:t>
            </a:r>
            <a:endParaRPr lang="tr-TR" sz="3200">
              <a:solidFill>
                <a:srgbClr val="FFFFFF"/>
              </a:solidFill>
            </a:endParaRPr>
          </a:p>
        </p:txBody>
      </p:sp>
      <p:pic>
        <p:nvPicPr>
          <p:cNvPr id="7" name="Resim 6" descr="metin, ekran görüntüsü, siyah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B593B8D-1171-97BB-FA96-B497A2D26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81"/>
          <a:stretch/>
        </p:blipFill>
        <p:spPr>
          <a:xfrm>
            <a:off x="1409172" y="457201"/>
            <a:ext cx="4722433" cy="55841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81CF52F-6C9B-820B-D22B-3393D5BC7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tr-TR" sz="1600" dirty="0">
                <a:solidFill>
                  <a:srgbClr val="FFFFFF"/>
                </a:solidFill>
              </a:rPr>
              <a:t>Seçtiğim veri setine eksik veri yoktu. </a:t>
            </a:r>
          </a:p>
        </p:txBody>
      </p:sp>
    </p:spTree>
    <p:extLst>
      <p:ext uri="{BB962C8B-B14F-4D97-AF65-F5344CB8AC3E}">
        <p14:creationId xmlns:p14="http://schemas.microsoft.com/office/powerpoint/2010/main" val="1144244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16E3E5-5186-46A4-AFBD-337387D31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3" y="0"/>
            <a:ext cx="1218742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3">
            <a:extLst>
              <a:ext uri="{FF2B5EF4-FFF2-40B4-BE49-F238E27FC236}">
                <a16:creationId xmlns:a16="http://schemas.microsoft.com/office/drawing/2014/main" id="{7B8FAACC-353E-4F84-BA62-A5514185D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7554995" y="0"/>
            <a:ext cx="4637005" cy="6858000"/>
          </a:xfrm>
          <a:custGeom>
            <a:avLst/>
            <a:gdLst>
              <a:gd name="connsiteX0" fmla="*/ 0 w 4637005"/>
              <a:gd name="connsiteY0" fmla="*/ 0 h 6858000"/>
              <a:gd name="connsiteX1" fmla="*/ 4637005 w 4637005"/>
              <a:gd name="connsiteY1" fmla="*/ 0 h 6858000"/>
              <a:gd name="connsiteX2" fmla="*/ 4637005 w 4637005"/>
              <a:gd name="connsiteY2" fmla="*/ 1900238 h 6858000"/>
              <a:gd name="connsiteX3" fmla="*/ 4266589 w 4637005"/>
              <a:gd name="connsiteY3" fmla="*/ 2178050 h 6858000"/>
              <a:gd name="connsiteX4" fmla="*/ 4262355 w 4637005"/>
              <a:gd name="connsiteY4" fmla="*/ 2184400 h 6858000"/>
              <a:gd name="connsiteX5" fmla="*/ 4256005 w 4637005"/>
              <a:gd name="connsiteY5" fmla="*/ 2193925 h 6858000"/>
              <a:gd name="connsiteX6" fmla="*/ 4249655 w 4637005"/>
              <a:gd name="connsiteY6" fmla="*/ 2201863 h 6858000"/>
              <a:gd name="connsiteX7" fmla="*/ 4249655 w 4637005"/>
              <a:gd name="connsiteY7" fmla="*/ 2211388 h 6858000"/>
              <a:gd name="connsiteX8" fmla="*/ 4249655 w 4637005"/>
              <a:gd name="connsiteY8" fmla="*/ 2220913 h 6858000"/>
              <a:gd name="connsiteX9" fmla="*/ 4256005 w 4637005"/>
              <a:gd name="connsiteY9" fmla="*/ 2228850 h 6858000"/>
              <a:gd name="connsiteX10" fmla="*/ 4262355 w 4637005"/>
              <a:gd name="connsiteY10" fmla="*/ 2238375 h 6858000"/>
              <a:gd name="connsiteX11" fmla="*/ 4266589 w 4637005"/>
              <a:gd name="connsiteY11" fmla="*/ 2244725 h 6858000"/>
              <a:gd name="connsiteX12" fmla="*/ 4637005 w 4637005"/>
              <a:gd name="connsiteY12" fmla="*/ 2522538 h 6858000"/>
              <a:gd name="connsiteX13" fmla="*/ 4637005 w 4637005"/>
              <a:gd name="connsiteY13" fmla="*/ 6858000 h 6858000"/>
              <a:gd name="connsiteX14" fmla="*/ 0 w 4637005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637005" h="6858000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212121"/>
          </a:solidFill>
          <a:ln>
            <a:noFill/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3728071-E0F5-796C-6398-26FCE4DC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749" y="457201"/>
            <a:ext cx="3575737" cy="1332688"/>
          </a:xfrm>
        </p:spPr>
        <p:txBody>
          <a:bodyPr anchor="b">
            <a:normAutofit/>
          </a:bodyPr>
          <a:lstStyle/>
          <a:p>
            <a:pPr algn="ctr"/>
            <a:r>
              <a:rPr lang="tr-TR" sz="3200">
                <a:solidFill>
                  <a:srgbClr val="FFFFFF"/>
                </a:solidFill>
              </a:rPr>
              <a:t>Veri Analizi</a:t>
            </a:r>
          </a:p>
        </p:txBody>
      </p:sp>
      <p:pic>
        <p:nvPicPr>
          <p:cNvPr id="7" name="İçerik Yer Tutucusu 6" descr="metin, ekran görüntüsü, renklilik, dikdörtge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6E792F2-F1CE-D515-9BC0-66B568B4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6212" r="13932"/>
          <a:stretch/>
        </p:blipFill>
        <p:spPr>
          <a:xfrm>
            <a:off x="463961" y="1266295"/>
            <a:ext cx="6612856" cy="39659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AF8A67E-ACC5-E52F-67C2-1AFF3707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4749" y="2024743"/>
            <a:ext cx="3575737" cy="4016619"/>
          </a:xfrm>
        </p:spPr>
        <p:txBody>
          <a:bodyPr>
            <a:normAutofit/>
          </a:bodyPr>
          <a:lstStyle/>
          <a:p>
            <a:r>
              <a:rPr lang="tr-TR" sz="1600" dirty="0">
                <a:solidFill>
                  <a:srgbClr val="FFFFFF"/>
                </a:solidFill>
              </a:rPr>
              <a:t>Veri setinde günlere 1 ve 7 arasında sayısal değerler verilmişti. Amerikan tipi takvim olduğunu düşünerek günleri düzenledim.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382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0E61C0-B5A4-DA47-5AB2-4FBA8B611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Veri Analizi</a:t>
            </a:r>
          </a:p>
        </p:txBody>
      </p:sp>
      <p:pic>
        <p:nvPicPr>
          <p:cNvPr id="5" name="İçerik Yer Tutucusu 4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C05B6B6-B8DB-D864-7180-9424F1DBA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6" t="6495" r="7307"/>
          <a:stretch/>
        </p:blipFill>
        <p:spPr>
          <a:xfrm>
            <a:off x="635457" y="640080"/>
            <a:ext cx="8424899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5693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CD5B0D6-9FEB-0D35-1577-17349AB9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</a:t>
            </a:r>
          </a:p>
        </p:txBody>
      </p:sp>
      <p:pic>
        <p:nvPicPr>
          <p:cNvPr id="5" name="İçerik Yer Tutucusu 4" descr="metin, ekran görüntüsü, çizgi, diyagra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9B51699-795B-162E-9BE3-B35FD32BA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5" r="8425" b="2994"/>
          <a:stretch/>
        </p:blipFill>
        <p:spPr>
          <a:xfrm>
            <a:off x="1640987" y="1899920"/>
            <a:ext cx="8910025" cy="4368800"/>
          </a:xfrm>
        </p:spPr>
      </p:pic>
    </p:spTree>
    <p:extLst>
      <p:ext uri="{BB962C8B-B14F-4D97-AF65-F5344CB8AC3E}">
        <p14:creationId xmlns:p14="http://schemas.microsoft.com/office/powerpoint/2010/main" val="309995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0194D45-98C9-1132-A2BA-71AD546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Veri Analizi</a:t>
            </a:r>
            <a:endParaRPr lang="tr-TR" dirty="0"/>
          </a:p>
        </p:txBody>
      </p:sp>
      <p:pic>
        <p:nvPicPr>
          <p:cNvPr id="7" name="İçerik Yer Tutucusu 6" descr="metin, ekran görüntüsü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43A4210-9E1A-F055-DEA6-FA923526A0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4" r="8767" b="2155"/>
          <a:stretch/>
        </p:blipFill>
        <p:spPr>
          <a:xfrm>
            <a:off x="2241900" y="1889760"/>
            <a:ext cx="7708197" cy="4602481"/>
          </a:xfrm>
        </p:spPr>
      </p:pic>
    </p:spTree>
    <p:extLst>
      <p:ext uri="{BB962C8B-B14F-4D97-AF65-F5344CB8AC3E}">
        <p14:creationId xmlns:p14="http://schemas.microsoft.com/office/powerpoint/2010/main" val="382875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D82718-A52C-169F-39C3-F77E8CD5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Analizi</a:t>
            </a:r>
          </a:p>
        </p:txBody>
      </p:sp>
      <p:pic>
        <p:nvPicPr>
          <p:cNvPr id="5" name="İçerik Yer Tutucusu 4" descr="ekran görüntüsü, metin, diyagram, çizg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A6619D7-9831-2F4D-8251-D2FBE72E0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" t="7613" r="9671" b="4391"/>
          <a:stretch/>
        </p:blipFill>
        <p:spPr>
          <a:xfrm>
            <a:off x="1692526" y="1899773"/>
            <a:ext cx="8806945" cy="4368799"/>
          </a:xfrm>
        </p:spPr>
      </p:pic>
    </p:spTree>
    <p:extLst>
      <p:ext uri="{BB962C8B-B14F-4D97-AF65-F5344CB8AC3E}">
        <p14:creationId xmlns:p14="http://schemas.microsoft.com/office/powerpoint/2010/main" val="18243149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klif">
  <a:themeElements>
    <a:clrScheme name="Teklif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Teklif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klif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TM03457503[[fn=Teklif]]</Template>
  <TotalTime>104</TotalTime>
  <Words>190</Words>
  <Application>Microsoft Office PowerPoint</Application>
  <PresentationFormat>Geniş ekran</PresentationFormat>
  <Paragraphs>28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2</vt:lpstr>
      <vt:lpstr>Teklif</vt:lpstr>
      <vt:lpstr>Trafik Kazaları Keşifsel Veri Analizi</vt:lpstr>
      <vt:lpstr>Giriş</vt:lpstr>
      <vt:lpstr>Veri Seti</vt:lpstr>
      <vt:lpstr>Veri Önişleme</vt:lpstr>
      <vt:lpstr>Veri Analizi</vt:lpstr>
      <vt:lpstr>Veri Analizi</vt:lpstr>
      <vt:lpstr>Veri Analizi</vt:lpstr>
      <vt:lpstr>Veri Analizi</vt:lpstr>
      <vt:lpstr>Veri Analizi</vt:lpstr>
      <vt:lpstr>Veri Analizi</vt:lpstr>
      <vt:lpstr>Makine Öğrenmesi Modeli</vt:lpstr>
      <vt:lpstr>Makine Öğrenmesi Modeli</vt:lpstr>
      <vt:lpstr>Makine Öğrenmesi  Modeli</vt:lpstr>
      <vt:lpstr>Makine Öğrenmesi  Modeli</vt:lpstr>
      <vt:lpstr>Model Performansı</vt:lpstr>
      <vt:lpstr>Trafik Kazaları Keşifsel Veri Analizi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SELAHATTİN D. 190316010</dc:creator>
  <cp:lastModifiedBy>SELAHATTİN D. 190316010</cp:lastModifiedBy>
  <cp:revision>1</cp:revision>
  <dcterms:created xsi:type="dcterms:W3CDTF">2025-02-21T05:05:59Z</dcterms:created>
  <dcterms:modified xsi:type="dcterms:W3CDTF">2025-02-21T06:50:03Z</dcterms:modified>
</cp:coreProperties>
</file>