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301" r:id="rId3"/>
    <p:sldId id="302" r:id="rId4"/>
    <p:sldId id="303" r:id="rId5"/>
    <p:sldId id="304" r:id="rId6"/>
    <p:sldId id="298" r:id="rId7"/>
    <p:sldId id="300" r:id="rId8"/>
    <p:sldId id="306" r:id="rId9"/>
    <p:sldId id="299" r:id="rId10"/>
    <p:sldId id="307" r:id="rId11"/>
    <p:sldId id="274" r:id="rId12"/>
    <p:sldId id="270" r:id="rId13"/>
    <p:sldId id="309" r:id="rId14"/>
    <p:sldId id="266" r:id="rId15"/>
    <p:sldId id="260" r:id="rId16"/>
    <p:sldId id="267" r:id="rId17"/>
    <p:sldId id="310" r:id="rId18"/>
    <p:sldId id="311" r:id="rId19"/>
    <p:sldId id="313" r:id="rId20"/>
    <p:sldId id="308" r:id="rId21"/>
    <p:sldId id="275" r:id="rId22"/>
  </p:sldIdLst>
  <p:sldSz cx="9144000" cy="5143500" type="screen16x9"/>
  <p:notesSz cx="6858000" cy="9144000"/>
  <p:embeddedFontLst>
    <p:embeddedFont>
      <p:font typeface="Baloo 2 ExtraBold" panose="020B0604020202020204" charset="0"/>
      <p:bold r:id="rId24"/>
    </p:embeddedFont>
    <p:embeddedFont>
      <p:font typeface="Bebas Neue" panose="020B0606020202050201" pitchFamily="34" charset="0"/>
      <p:regular r:id="rId25"/>
    </p:embeddedFont>
    <p:embeddedFont>
      <p:font typeface="DM Sans" pitchFamily="2" charset="0"/>
      <p:regular r:id="rId26"/>
      <p:bold r:id="rId27"/>
      <p:italic r:id="rId28"/>
      <p:boldItalic r:id="rId29"/>
    </p:embeddedFont>
    <p:embeddedFont>
      <p:font typeface="DM Sans Medium" pitchFamily="2" charset="0"/>
      <p:regular r:id="rId30"/>
    </p:embeddedFont>
    <p:embeddedFont>
      <p:font typeface="Lato" panose="020F0502020204030203"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FC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703A93-2FBB-4545-B6A1-5BE81374BC39}">
  <a:tblStyle styleId="{51703A93-2FBB-4545-B6A1-5BE81374BC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442AA0-DC19-4785-9D75-7EB3E281ADC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30" d="100"/>
          <a:sy n="130" d="100"/>
        </p:scale>
        <p:origin x="648"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latin typeface="DM Sans" pitchFamily="2" charset="0"/>
              </a:rPr>
              <a:t>Customers by Religion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pieChart>
        <c:varyColors val="1"/>
        <c:ser>
          <c:idx val="0"/>
          <c:order val="0"/>
          <c:tx>
            <c:strRef>
              <c:f>Sheet1!$B$1</c:f>
              <c:strCache>
                <c:ptCount val="1"/>
                <c:pt idx="0">
                  <c:v>Customers by Religion</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tr-T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U</c:v>
                </c:pt>
                <c:pt idx="1">
                  <c:v>C</c:v>
                </c:pt>
                <c:pt idx="2">
                  <c:v>J</c:v>
                </c:pt>
                <c:pt idx="3">
                  <c:v>M</c:v>
                </c:pt>
                <c:pt idx="4">
                  <c:v>O</c:v>
                </c:pt>
              </c:strCache>
            </c:strRef>
          </c:cat>
          <c:val>
            <c:numRef>
              <c:f>Sheet1!$B$2:$B$6</c:f>
              <c:numCache>
                <c:formatCode>General</c:formatCode>
                <c:ptCount val="5"/>
                <c:pt idx="0">
                  <c:v>40.1</c:v>
                </c:pt>
                <c:pt idx="1">
                  <c:v>29.7</c:v>
                </c:pt>
                <c:pt idx="2">
                  <c:v>10.1</c:v>
                </c:pt>
                <c:pt idx="3">
                  <c:v>10.199999999999999</c:v>
                </c:pt>
                <c:pt idx="4">
                  <c:v>9.8000000000000007</c:v>
                </c:pt>
              </c:numCache>
            </c:numRef>
          </c:val>
          <c:extLst>
            <c:ext xmlns:c16="http://schemas.microsoft.com/office/drawing/2014/chart" uri="{C3380CC4-5D6E-409C-BE32-E72D297353CC}">
              <c16:uniqueId val="{00000000-0A72-4D7D-91BE-C44D5DF71C6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latin typeface="DM Sans" pitchFamily="2" charset="0"/>
              </a:rPr>
              <a:t>Customers by Employment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pieChart>
        <c:varyColors val="1"/>
        <c:ser>
          <c:idx val="0"/>
          <c:order val="0"/>
          <c:tx>
            <c:strRef>
              <c:f>Sheet1!$B$1</c:f>
              <c:strCache>
                <c:ptCount val="1"/>
                <c:pt idx="0">
                  <c:v>Customer by Employment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A0F-41F9-920E-3D72852027F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A0F-41F9-920E-3D72852027F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A0F-41F9-920E-3D72852027F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A0F-41F9-920E-3D72852027F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A0F-41F9-920E-3D72852027F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tr-T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Private Sector</c:v>
                </c:pt>
                <c:pt idx="1">
                  <c:v>Public Sector</c:v>
                </c:pt>
                <c:pt idx="2">
                  <c:v>Unemployed</c:v>
                </c:pt>
                <c:pt idx="3">
                  <c:v>Self-employed</c:v>
                </c:pt>
              </c:strCache>
            </c:strRef>
          </c:cat>
          <c:val>
            <c:numRef>
              <c:f>Sheet1!$B$2:$B$5</c:f>
              <c:numCache>
                <c:formatCode>General</c:formatCode>
                <c:ptCount val="4"/>
                <c:pt idx="0">
                  <c:v>39.799999999999997</c:v>
                </c:pt>
                <c:pt idx="1">
                  <c:v>29.7</c:v>
                </c:pt>
                <c:pt idx="2">
                  <c:v>20.5</c:v>
                </c:pt>
                <c:pt idx="3">
                  <c:v>10</c:v>
                </c:pt>
              </c:numCache>
            </c:numRef>
          </c:val>
          <c:extLst>
            <c:ext xmlns:c16="http://schemas.microsoft.com/office/drawing/2014/chart" uri="{C3380CC4-5D6E-409C-BE32-E72D297353CC}">
              <c16:uniqueId val="{0000000A-9A0F-41F9-920E-3D72852027F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latin typeface="DM Sans" pitchFamily="2" charset="0"/>
              </a:rPr>
              <a:t>Customers by Gender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pieChart>
        <c:varyColors val="1"/>
        <c:ser>
          <c:idx val="0"/>
          <c:order val="0"/>
          <c:tx>
            <c:strRef>
              <c:f>Sheet1!$B$1</c:f>
              <c:strCache>
                <c:ptCount val="1"/>
                <c:pt idx="0">
                  <c:v>Customer by Gender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CA9-45F2-9CE5-EC1E511450B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CA9-45F2-9CE5-EC1E511450B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CA9-45F2-9CE5-EC1E511450B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CA9-45F2-9CE5-EC1E511450B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CA9-45F2-9CE5-EC1E511450B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tr-T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c:v>
                </c:pt>
                <c:pt idx="1">
                  <c:v>M</c:v>
                </c:pt>
              </c:strCache>
            </c:strRef>
          </c:cat>
          <c:val>
            <c:numRef>
              <c:f>Sheet1!$B$2:$B$3</c:f>
              <c:numCache>
                <c:formatCode>General</c:formatCode>
                <c:ptCount val="2"/>
                <c:pt idx="0">
                  <c:v>30.3</c:v>
                </c:pt>
                <c:pt idx="1">
                  <c:v>69.7</c:v>
                </c:pt>
              </c:numCache>
            </c:numRef>
          </c:val>
          <c:extLst>
            <c:ext xmlns:c16="http://schemas.microsoft.com/office/drawing/2014/chart" uri="{C3380CC4-5D6E-409C-BE32-E72D297353CC}">
              <c16:uniqueId val="{0000000A-ACA9-45F2-9CE5-EC1E511450B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Number of customers</c:v>
                </c:pt>
              </c:strCache>
            </c:strRef>
          </c:tx>
          <c:spPr>
            <a:solidFill>
              <a:schemeClr val="accent1">
                <a:lumMod val="2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tr-T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Financial</c:v>
                </c:pt>
                <c:pt idx="1">
                  <c:v>Housing</c:v>
                </c:pt>
                <c:pt idx="2">
                  <c:v>Personal</c:v>
                </c:pt>
                <c:pt idx="3">
                  <c:v>Car</c:v>
                </c:pt>
              </c:strCache>
            </c:strRef>
          </c:cat>
          <c:val>
            <c:numRef>
              <c:f>Sheet1!$B$2:$B$5</c:f>
              <c:numCache>
                <c:formatCode>General</c:formatCode>
                <c:ptCount val="4"/>
                <c:pt idx="0">
                  <c:v>5994</c:v>
                </c:pt>
                <c:pt idx="1">
                  <c:v>8084</c:v>
                </c:pt>
                <c:pt idx="2">
                  <c:v>9879</c:v>
                </c:pt>
                <c:pt idx="3">
                  <c:v>16043</c:v>
                </c:pt>
              </c:numCache>
            </c:numRef>
          </c:val>
          <c:extLst>
            <c:ext xmlns:c16="http://schemas.microsoft.com/office/drawing/2014/chart" uri="{C3380CC4-5D6E-409C-BE32-E72D297353CC}">
              <c16:uniqueId val="{00000000-BA31-41F5-B1A7-F03A103AC029}"/>
            </c:ext>
          </c:extLst>
        </c:ser>
        <c:dLbls>
          <c:dLblPos val="outEnd"/>
          <c:showLegendKey val="0"/>
          <c:showVal val="1"/>
          <c:showCatName val="0"/>
          <c:showSerName val="0"/>
          <c:showPercent val="0"/>
          <c:showBubbleSize val="0"/>
        </c:dLbls>
        <c:gapWidth val="182"/>
        <c:axId val="1027389919"/>
        <c:axId val="1027375039"/>
      </c:barChart>
      <c:catAx>
        <c:axId val="1027389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1027375039"/>
        <c:crosses val="autoZero"/>
        <c:auto val="1"/>
        <c:lblAlgn val="ctr"/>
        <c:lblOffset val="100"/>
        <c:noMultiLvlLbl val="0"/>
      </c:catAx>
      <c:valAx>
        <c:axId val="10273750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10273899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solidFill>
                  <a:schemeClr val="accent6">
                    <a:lumMod val="25000"/>
                  </a:schemeClr>
                </a:solidFill>
                <a:latin typeface="DM Sans" pitchFamily="2" charset="0"/>
              </a:rPr>
              <a:t>Target Variable</a:t>
            </a:r>
          </a:p>
        </c:rich>
      </c:tx>
      <c:layout>
        <c:manualLayout>
          <c:xMode val="edge"/>
          <c:yMode val="edge"/>
          <c:x val="0.34311339707486593"/>
          <c:y val="6.724862157174037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tr-TR"/>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5275025900824932E-2"/>
          <c:y val="0.25927400371431897"/>
          <c:w val="0.92338072539860394"/>
          <c:h val="0.52530801023989038"/>
        </c:manualLayout>
      </c:layout>
      <c:pie3DChart>
        <c:varyColors val="1"/>
        <c:ser>
          <c:idx val="0"/>
          <c:order val="0"/>
          <c:tx>
            <c:strRef>
              <c:f>Sheet1!$B$1</c:f>
              <c:strCache>
                <c:ptCount val="1"/>
                <c:pt idx="0">
                  <c:v>Target Variable</c:v>
                </c:pt>
              </c:strCache>
            </c:strRef>
          </c:tx>
          <c:dPt>
            <c:idx val="0"/>
            <c:bubble3D val="0"/>
            <c:spPr>
              <a:solidFill>
                <a:schemeClr val="accent2"/>
              </a:solidFill>
              <a:ln w="25400">
                <a:solidFill>
                  <a:schemeClr val="lt1"/>
                </a:solidFill>
              </a:ln>
              <a:effectLst/>
              <a:sp3d contourW="25400">
                <a:contourClr>
                  <a:schemeClr val="lt1"/>
                </a:contourClr>
              </a:sp3d>
            </c:spPr>
          </c:dPt>
          <c:dPt>
            <c:idx val="1"/>
            <c:bubble3D val="0"/>
            <c:spPr>
              <a:solidFill>
                <a:schemeClr val="accent4"/>
              </a:solidFill>
              <a:ln w="25400">
                <a:solidFill>
                  <a:schemeClr val="lt1"/>
                </a:solidFill>
              </a:ln>
              <a:effectLst/>
              <a:sp3d contourW="25400">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tr-T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Delinquent</c:v>
                </c:pt>
                <c:pt idx="1">
                  <c:v>No Delinquent</c:v>
                </c:pt>
              </c:strCache>
            </c:strRef>
          </c:cat>
          <c:val>
            <c:numRef>
              <c:f>Sheet1!$B$2:$B$3</c:f>
              <c:numCache>
                <c:formatCode>General</c:formatCode>
                <c:ptCount val="2"/>
                <c:pt idx="0">
                  <c:v>38.200000000000003</c:v>
                </c:pt>
                <c:pt idx="1">
                  <c:v>61.8</c:v>
                </c:pt>
              </c:numCache>
            </c:numRef>
          </c:val>
          <c:extLst>
            <c:ext xmlns:c16="http://schemas.microsoft.com/office/drawing/2014/chart" uri="{C3380CC4-5D6E-409C-BE32-E72D297353CC}">
              <c16:uniqueId val="{00000000-45C1-45F3-A488-E1DB6D77B55D}"/>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Data Split</c:v>
                </c:pt>
              </c:strCache>
            </c:strRef>
          </c:tx>
          <c:dPt>
            <c:idx val="0"/>
            <c:bubble3D val="0"/>
            <c:spPr>
              <a:solidFill>
                <a:srgbClr val="0070C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80F-421D-A4B7-4DFF24B4EE56}"/>
              </c:ext>
            </c:extLst>
          </c:dPt>
          <c:dPt>
            <c:idx val="1"/>
            <c:bubble3D val="0"/>
            <c:spPr>
              <a:solidFill>
                <a:schemeClr val="tx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780F-421D-A4B7-4DFF24B4EE56}"/>
              </c:ext>
            </c:extLst>
          </c:dPt>
          <c:dPt>
            <c:idx val="2"/>
            <c:bubble3D val="0"/>
            <c:spPr>
              <a:solidFill>
                <a:schemeClr val="bg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80F-421D-A4B7-4DFF24B4EE5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2"/>
                    </a:solidFill>
                    <a:latin typeface="+mn-lt"/>
                    <a:ea typeface="+mn-ea"/>
                    <a:cs typeface="+mn-cs"/>
                  </a:defRPr>
                </a:pPr>
                <a:endParaRPr lang="tr-T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Train</c:v>
                </c:pt>
                <c:pt idx="1">
                  <c:v>Valid</c:v>
                </c:pt>
                <c:pt idx="2">
                  <c:v>Test</c:v>
                </c:pt>
              </c:strCache>
            </c:strRef>
          </c:cat>
          <c:val>
            <c:numRef>
              <c:f>Sheet1!$B$2:$B$4</c:f>
              <c:numCache>
                <c:formatCode>General</c:formatCode>
                <c:ptCount val="3"/>
                <c:pt idx="0">
                  <c:v>0.78</c:v>
                </c:pt>
                <c:pt idx="1">
                  <c:v>0.19500000000000001</c:v>
                </c:pt>
                <c:pt idx="2">
                  <c:v>2.5000000000000001E-2</c:v>
                </c:pt>
              </c:numCache>
            </c:numRef>
          </c:val>
          <c:extLst>
            <c:ext xmlns:c16="http://schemas.microsoft.com/office/drawing/2014/chart" uri="{C3380CC4-5D6E-409C-BE32-E72D297353CC}">
              <c16:uniqueId val="{00000000-780F-421D-A4B7-4DFF24B4EE56}"/>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b"/>
      <c:layout>
        <c:manualLayout>
          <c:xMode val="edge"/>
          <c:yMode val="edge"/>
          <c:x val="0.32532464233529956"/>
          <c:y val="0.81671926970480624"/>
          <c:w val="0.34935071532940087"/>
          <c:h val="8.985685181391286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a:extLst>
            <a:ext uri="{FF2B5EF4-FFF2-40B4-BE49-F238E27FC236}">
              <a16:creationId xmlns:a16="http://schemas.microsoft.com/office/drawing/2014/main" id="{A1572A73-59B0-F021-1E83-1D55177243FE}"/>
            </a:ext>
          </a:extLst>
        </p:cNvPr>
        <p:cNvGrpSpPr/>
        <p:nvPr/>
      </p:nvGrpSpPr>
      <p:grpSpPr>
        <a:xfrm>
          <a:off x="0" y="0"/>
          <a:ext cx="0" cy="0"/>
          <a:chOff x="0" y="0"/>
          <a:chExt cx="0" cy="0"/>
        </a:xfrm>
      </p:grpSpPr>
      <p:sp>
        <p:nvSpPr>
          <p:cNvPr id="1298" name="Google Shape;1298;g54dda1946d_6_344:notes">
            <a:extLst>
              <a:ext uri="{FF2B5EF4-FFF2-40B4-BE49-F238E27FC236}">
                <a16:creationId xmlns:a16="http://schemas.microsoft.com/office/drawing/2014/main" id="{186CF502-29C2-39D3-DE68-D7BC383DDD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54dda1946d_6_344:notes">
            <a:extLst>
              <a:ext uri="{FF2B5EF4-FFF2-40B4-BE49-F238E27FC236}">
                <a16:creationId xmlns:a16="http://schemas.microsoft.com/office/drawing/2014/main" id="{C2BCF741-5624-D197-07AC-CB11AF3054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579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1e71a4a866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e71a4a866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a:extLst>
            <a:ext uri="{FF2B5EF4-FFF2-40B4-BE49-F238E27FC236}">
              <a16:creationId xmlns:a16="http://schemas.microsoft.com/office/drawing/2014/main" id="{36F5064D-2BCF-BB08-45B3-D858D7AA8797}"/>
            </a:ext>
          </a:extLst>
        </p:cNvPr>
        <p:cNvGrpSpPr/>
        <p:nvPr/>
      </p:nvGrpSpPr>
      <p:grpSpPr>
        <a:xfrm>
          <a:off x="0" y="0"/>
          <a:ext cx="0" cy="0"/>
          <a:chOff x="0" y="0"/>
          <a:chExt cx="0" cy="0"/>
        </a:xfrm>
      </p:grpSpPr>
      <p:sp>
        <p:nvSpPr>
          <p:cNvPr id="1249" name="Google Shape;1249;g1e71a4a866a_0_12:notes">
            <a:extLst>
              <a:ext uri="{FF2B5EF4-FFF2-40B4-BE49-F238E27FC236}">
                <a16:creationId xmlns:a16="http://schemas.microsoft.com/office/drawing/2014/main" id="{44898A62-9916-8937-5B90-CE01BEC544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e71a4a866a_0_12:notes">
            <a:extLst>
              <a:ext uri="{FF2B5EF4-FFF2-40B4-BE49-F238E27FC236}">
                <a16:creationId xmlns:a16="http://schemas.microsoft.com/office/drawing/2014/main" id="{7A28C185-A077-AD25-8552-F25A027A9E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541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54dda1946d_4_2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a:extLst>
            <a:ext uri="{FF2B5EF4-FFF2-40B4-BE49-F238E27FC236}">
              <a16:creationId xmlns:a16="http://schemas.microsoft.com/office/drawing/2014/main" id="{479C1264-1715-87D3-B1EA-9D56B9A781AE}"/>
            </a:ext>
          </a:extLst>
        </p:cNvPr>
        <p:cNvGrpSpPr/>
        <p:nvPr/>
      </p:nvGrpSpPr>
      <p:grpSpPr>
        <a:xfrm>
          <a:off x="0" y="0"/>
          <a:ext cx="0" cy="0"/>
          <a:chOff x="0" y="0"/>
          <a:chExt cx="0" cy="0"/>
        </a:xfrm>
      </p:grpSpPr>
      <p:sp>
        <p:nvSpPr>
          <p:cNvPr id="1249" name="Google Shape;1249;g1e71a4a866a_0_12:notes">
            <a:extLst>
              <a:ext uri="{FF2B5EF4-FFF2-40B4-BE49-F238E27FC236}">
                <a16:creationId xmlns:a16="http://schemas.microsoft.com/office/drawing/2014/main" id="{1C88B7B3-FAAF-DB42-86EA-FDEE66F758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e71a4a866a_0_12:notes">
            <a:extLst>
              <a:ext uri="{FF2B5EF4-FFF2-40B4-BE49-F238E27FC236}">
                <a16:creationId xmlns:a16="http://schemas.microsoft.com/office/drawing/2014/main" id="{277D6030-4768-445D-9189-D9C721F727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679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3E49DAE9-070F-2BF8-CD50-9EC3FEF153BF}"/>
            </a:ext>
          </a:extLst>
        </p:cNvPr>
        <p:cNvGrpSpPr/>
        <p:nvPr/>
      </p:nvGrpSpPr>
      <p:grpSpPr>
        <a:xfrm>
          <a:off x="0" y="0"/>
          <a:ext cx="0" cy="0"/>
          <a:chOff x="0" y="0"/>
          <a:chExt cx="0" cy="0"/>
        </a:xfrm>
      </p:grpSpPr>
      <p:sp>
        <p:nvSpPr>
          <p:cNvPr id="1290" name="Google Shape;1290;g1e71a4a866a_0_20:notes">
            <a:extLst>
              <a:ext uri="{FF2B5EF4-FFF2-40B4-BE49-F238E27FC236}">
                <a16:creationId xmlns:a16="http://schemas.microsoft.com/office/drawing/2014/main" id="{CB513128-951E-ADF4-DD08-D649CA74C2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1e71a4a866a_0_20:notes">
            <a:extLst>
              <a:ext uri="{FF2B5EF4-FFF2-40B4-BE49-F238E27FC236}">
                <a16:creationId xmlns:a16="http://schemas.microsoft.com/office/drawing/2014/main" id="{093A9FEE-C73F-FE59-C521-C230674CB6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947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15EE10D4-0206-6FF2-67E4-A55F3F5A5CB6}"/>
            </a:ext>
          </a:extLst>
        </p:cNvPr>
        <p:cNvGrpSpPr/>
        <p:nvPr/>
      </p:nvGrpSpPr>
      <p:grpSpPr>
        <a:xfrm>
          <a:off x="0" y="0"/>
          <a:ext cx="0" cy="0"/>
          <a:chOff x="0" y="0"/>
          <a:chExt cx="0" cy="0"/>
        </a:xfrm>
      </p:grpSpPr>
      <p:sp>
        <p:nvSpPr>
          <p:cNvPr id="1290" name="Google Shape;1290;g1e71a4a866a_0_20:notes">
            <a:extLst>
              <a:ext uri="{FF2B5EF4-FFF2-40B4-BE49-F238E27FC236}">
                <a16:creationId xmlns:a16="http://schemas.microsoft.com/office/drawing/2014/main" id="{A0FE46FA-70D7-72C4-D344-ED6A5DD59D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1e71a4a866a_0_20:notes">
            <a:extLst>
              <a:ext uri="{FF2B5EF4-FFF2-40B4-BE49-F238E27FC236}">
                <a16:creationId xmlns:a16="http://schemas.microsoft.com/office/drawing/2014/main" id="{3D471BC0-0ADB-0EF5-39B1-0EE8005037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936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a:extLst>
            <a:ext uri="{FF2B5EF4-FFF2-40B4-BE49-F238E27FC236}">
              <a16:creationId xmlns:a16="http://schemas.microsoft.com/office/drawing/2014/main" id="{FB1CEF0A-F2B6-296B-F4C8-500F9C3D7A47}"/>
            </a:ext>
          </a:extLst>
        </p:cNvPr>
        <p:cNvGrpSpPr/>
        <p:nvPr/>
      </p:nvGrpSpPr>
      <p:grpSpPr>
        <a:xfrm>
          <a:off x="0" y="0"/>
          <a:ext cx="0" cy="0"/>
          <a:chOff x="0" y="0"/>
          <a:chExt cx="0" cy="0"/>
        </a:xfrm>
      </p:grpSpPr>
      <p:sp>
        <p:nvSpPr>
          <p:cNvPr id="773" name="Google Shape;773;g14072739ea5_12_0:notes">
            <a:extLst>
              <a:ext uri="{FF2B5EF4-FFF2-40B4-BE49-F238E27FC236}">
                <a16:creationId xmlns:a16="http://schemas.microsoft.com/office/drawing/2014/main" id="{C7A1CECD-C74D-2565-01C7-1B2D011117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a:extLst>
              <a:ext uri="{FF2B5EF4-FFF2-40B4-BE49-F238E27FC236}">
                <a16:creationId xmlns:a16="http://schemas.microsoft.com/office/drawing/2014/main" id="{E680A528-C22F-4A4C-186D-ACF358BA75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225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a:extLst>
            <a:ext uri="{FF2B5EF4-FFF2-40B4-BE49-F238E27FC236}">
              <a16:creationId xmlns:a16="http://schemas.microsoft.com/office/drawing/2014/main" id="{3634ED1A-F190-58B5-B69A-485487865611}"/>
            </a:ext>
          </a:extLst>
        </p:cNvPr>
        <p:cNvGrpSpPr/>
        <p:nvPr/>
      </p:nvGrpSpPr>
      <p:grpSpPr>
        <a:xfrm>
          <a:off x="0" y="0"/>
          <a:ext cx="0" cy="0"/>
          <a:chOff x="0" y="0"/>
          <a:chExt cx="0" cy="0"/>
        </a:xfrm>
      </p:grpSpPr>
      <p:sp>
        <p:nvSpPr>
          <p:cNvPr id="1298" name="Google Shape;1298;g54dda1946d_6_344:notes">
            <a:extLst>
              <a:ext uri="{FF2B5EF4-FFF2-40B4-BE49-F238E27FC236}">
                <a16:creationId xmlns:a16="http://schemas.microsoft.com/office/drawing/2014/main" id="{31C74B58-1999-39F6-2B24-7C9048AFBF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54dda1946d_6_344:notes">
            <a:extLst>
              <a:ext uri="{FF2B5EF4-FFF2-40B4-BE49-F238E27FC236}">
                <a16:creationId xmlns:a16="http://schemas.microsoft.com/office/drawing/2014/main" id="{C06B5B01-C17E-D4DC-A291-962FBB40AE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650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a:extLst>
            <a:ext uri="{FF2B5EF4-FFF2-40B4-BE49-F238E27FC236}">
              <a16:creationId xmlns:a16="http://schemas.microsoft.com/office/drawing/2014/main" id="{2D2E5297-FE43-5993-915D-003C8CD08DF8}"/>
            </a:ext>
          </a:extLst>
        </p:cNvPr>
        <p:cNvGrpSpPr/>
        <p:nvPr/>
      </p:nvGrpSpPr>
      <p:grpSpPr>
        <a:xfrm>
          <a:off x="0" y="0"/>
          <a:ext cx="0" cy="0"/>
          <a:chOff x="0" y="0"/>
          <a:chExt cx="0" cy="0"/>
        </a:xfrm>
      </p:grpSpPr>
      <p:sp>
        <p:nvSpPr>
          <p:cNvPr id="773" name="Google Shape;773;g14072739ea5_12_0:notes">
            <a:extLst>
              <a:ext uri="{FF2B5EF4-FFF2-40B4-BE49-F238E27FC236}">
                <a16:creationId xmlns:a16="http://schemas.microsoft.com/office/drawing/2014/main" id="{8FC2591E-3D68-F00D-0B1B-9820E220B2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a:extLst>
              <a:ext uri="{FF2B5EF4-FFF2-40B4-BE49-F238E27FC236}">
                <a16:creationId xmlns:a16="http://schemas.microsoft.com/office/drawing/2014/main" id="{4265EFEC-9A64-D6C5-D704-9A19052591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99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a:extLst>
            <a:ext uri="{FF2B5EF4-FFF2-40B4-BE49-F238E27FC236}">
              <a16:creationId xmlns:a16="http://schemas.microsoft.com/office/drawing/2014/main" id="{D93AE5B3-540E-CDC0-73A3-87D4F25B8513}"/>
            </a:ext>
          </a:extLst>
        </p:cNvPr>
        <p:cNvGrpSpPr/>
        <p:nvPr/>
      </p:nvGrpSpPr>
      <p:grpSpPr>
        <a:xfrm>
          <a:off x="0" y="0"/>
          <a:ext cx="0" cy="0"/>
          <a:chOff x="0" y="0"/>
          <a:chExt cx="0" cy="0"/>
        </a:xfrm>
      </p:grpSpPr>
      <p:sp>
        <p:nvSpPr>
          <p:cNvPr id="773" name="Google Shape;773;g14072739ea5_12_0:notes">
            <a:extLst>
              <a:ext uri="{FF2B5EF4-FFF2-40B4-BE49-F238E27FC236}">
                <a16:creationId xmlns:a16="http://schemas.microsoft.com/office/drawing/2014/main" id="{87C7FB9C-728B-FE64-5DE1-4B8B39AAA6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a:extLst>
              <a:ext uri="{FF2B5EF4-FFF2-40B4-BE49-F238E27FC236}">
                <a16:creationId xmlns:a16="http://schemas.microsoft.com/office/drawing/2014/main" id="{FEC2A745-4B6A-250D-3200-9403F6D8E5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682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a:extLst>
            <a:ext uri="{FF2B5EF4-FFF2-40B4-BE49-F238E27FC236}">
              <a16:creationId xmlns:a16="http://schemas.microsoft.com/office/drawing/2014/main" id="{56F8B9C6-54D0-3CDE-A5A4-9A0E2E10172F}"/>
            </a:ext>
          </a:extLst>
        </p:cNvPr>
        <p:cNvGrpSpPr/>
        <p:nvPr/>
      </p:nvGrpSpPr>
      <p:grpSpPr>
        <a:xfrm>
          <a:off x="0" y="0"/>
          <a:ext cx="0" cy="0"/>
          <a:chOff x="0" y="0"/>
          <a:chExt cx="0" cy="0"/>
        </a:xfrm>
      </p:grpSpPr>
      <p:sp>
        <p:nvSpPr>
          <p:cNvPr id="773" name="Google Shape;773;g14072739ea5_12_0:notes">
            <a:extLst>
              <a:ext uri="{FF2B5EF4-FFF2-40B4-BE49-F238E27FC236}">
                <a16:creationId xmlns:a16="http://schemas.microsoft.com/office/drawing/2014/main" id="{640603EE-164C-483A-0BBA-2562E1B51F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a:extLst>
              <a:ext uri="{FF2B5EF4-FFF2-40B4-BE49-F238E27FC236}">
                <a16:creationId xmlns:a16="http://schemas.microsoft.com/office/drawing/2014/main" id="{2DD03EAF-AF10-F311-A284-E55788B202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969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a:extLst>
            <a:ext uri="{FF2B5EF4-FFF2-40B4-BE49-F238E27FC236}">
              <a16:creationId xmlns:a16="http://schemas.microsoft.com/office/drawing/2014/main" id="{56DF57B6-419D-1946-EBCE-4EF1BDEBC9AF}"/>
            </a:ext>
          </a:extLst>
        </p:cNvPr>
        <p:cNvGrpSpPr/>
        <p:nvPr/>
      </p:nvGrpSpPr>
      <p:grpSpPr>
        <a:xfrm>
          <a:off x="0" y="0"/>
          <a:ext cx="0" cy="0"/>
          <a:chOff x="0" y="0"/>
          <a:chExt cx="0" cy="0"/>
        </a:xfrm>
      </p:grpSpPr>
      <p:sp>
        <p:nvSpPr>
          <p:cNvPr id="773" name="Google Shape;773;g14072739ea5_12_0:notes">
            <a:extLst>
              <a:ext uri="{FF2B5EF4-FFF2-40B4-BE49-F238E27FC236}">
                <a16:creationId xmlns:a16="http://schemas.microsoft.com/office/drawing/2014/main" id="{8FD9F720-CC43-20C9-20F4-DC53B978F4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a:extLst>
              <a:ext uri="{FF2B5EF4-FFF2-40B4-BE49-F238E27FC236}">
                <a16:creationId xmlns:a16="http://schemas.microsoft.com/office/drawing/2014/main" id="{83B7D5E4-CCBE-4E47-9DA3-B09F1829E5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487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a:extLst>
            <a:ext uri="{FF2B5EF4-FFF2-40B4-BE49-F238E27FC236}">
              <a16:creationId xmlns:a16="http://schemas.microsoft.com/office/drawing/2014/main" id="{4242B3A4-CB33-EB27-4653-434FFCF86620}"/>
            </a:ext>
          </a:extLst>
        </p:cNvPr>
        <p:cNvGrpSpPr/>
        <p:nvPr/>
      </p:nvGrpSpPr>
      <p:grpSpPr>
        <a:xfrm>
          <a:off x="0" y="0"/>
          <a:ext cx="0" cy="0"/>
          <a:chOff x="0" y="0"/>
          <a:chExt cx="0" cy="0"/>
        </a:xfrm>
      </p:grpSpPr>
      <p:sp>
        <p:nvSpPr>
          <p:cNvPr id="773" name="Google Shape;773;g14072739ea5_12_0:notes">
            <a:extLst>
              <a:ext uri="{FF2B5EF4-FFF2-40B4-BE49-F238E27FC236}">
                <a16:creationId xmlns:a16="http://schemas.microsoft.com/office/drawing/2014/main" id="{0882225C-698C-8821-AFA7-F69666FEA3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a:extLst>
              <a:ext uri="{FF2B5EF4-FFF2-40B4-BE49-F238E27FC236}">
                <a16:creationId xmlns:a16="http://schemas.microsoft.com/office/drawing/2014/main" id="{918E0A94-84D9-9BE6-114F-F1116733B3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905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a:extLst>
            <a:ext uri="{FF2B5EF4-FFF2-40B4-BE49-F238E27FC236}">
              <a16:creationId xmlns:a16="http://schemas.microsoft.com/office/drawing/2014/main" id="{603BE5E4-4A48-5DF2-2B3F-F5BB8CABE50C}"/>
            </a:ext>
          </a:extLst>
        </p:cNvPr>
        <p:cNvGrpSpPr/>
        <p:nvPr/>
      </p:nvGrpSpPr>
      <p:grpSpPr>
        <a:xfrm>
          <a:off x="0" y="0"/>
          <a:ext cx="0" cy="0"/>
          <a:chOff x="0" y="0"/>
          <a:chExt cx="0" cy="0"/>
        </a:xfrm>
      </p:grpSpPr>
      <p:sp>
        <p:nvSpPr>
          <p:cNvPr id="899" name="Google Shape;899;g54dda1946d_4_2738:notes">
            <a:extLst>
              <a:ext uri="{FF2B5EF4-FFF2-40B4-BE49-F238E27FC236}">
                <a16:creationId xmlns:a16="http://schemas.microsoft.com/office/drawing/2014/main" id="{784E22E3-2417-D58A-EE0E-58BB3F82AB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54dda1946d_4_2738:notes">
            <a:extLst>
              <a:ext uri="{FF2B5EF4-FFF2-40B4-BE49-F238E27FC236}">
                <a16:creationId xmlns:a16="http://schemas.microsoft.com/office/drawing/2014/main" id="{29F05ECB-7704-B02E-6392-324AA29935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0211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a:extLst>
            <a:ext uri="{FF2B5EF4-FFF2-40B4-BE49-F238E27FC236}">
              <a16:creationId xmlns:a16="http://schemas.microsoft.com/office/drawing/2014/main" id="{F0D59DE6-D261-F67E-4D08-3D5EE2AA9475}"/>
            </a:ext>
          </a:extLst>
        </p:cNvPr>
        <p:cNvGrpSpPr/>
        <p:nvPr/>
      </p:nvGrpSpPr>
      <p:grpSpPr>
        <a:xfrm>
          <a:off x="0" y="0"/>
          <a:ext cx="0" cy="0"/>
          <a:chOff x="0" y="0"/>
          <a:chExt cx="0" cy="0"/>
        </a:xfrm>
      </p:grpSpPr>
      <p:sp>
        <p:nvSpPr>
          <p:cNvPr id="773" name="Google Shape;773;g14072739ea5_12_0:notes">
            <a:extLst>
              <a:ext uri="{FF2B5EF4-FFF2-40B4-BE49-F238E27FC236}">
                <a16:creationId xmlns:a16="http://schemas.microsoft.com/office/drawing/2014/main" id="{55BD6D65-E936-7AF8-C273-9A0FF0D63A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a:extLst>
              <a:ext uri="{FF2B5EF4-FFF2-40B4-BE49-F238E27FC236}">
                <a16:creationId xmlns:a16="http://schemas.microsoft.com/office/drawing/2014/main" id="{F6202CD8-0F74-F019-ABE7-F2FF28A2DB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575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23604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458"/>
        <p:cNvGrpSpPr/>
        <p:nvPr/>
      </p:nvGrpSpPr>
      <p:grpSpPr>
        <a:xfrm>
          <a:off x="0" y="0"/>
          <a:ext cx="0" cy="0"/>
          <a:chOff x="0" y="0"/>
          <a:chExt cx="0" cy="0"/>
        </a:xfrm>
      </p:grpSpPr>
      <p:sp>
        <p:nvSpPr>
          <p:cNvPr id="459" name="Google Shape;459;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60" name="Google Shape;460;p20"/>
          <p:cNvGrpSpPr/>
          <p:nvPr/>
        </p:nvGrpSpPr>
        <p:grpSpPr>
          <a:xfrm>
            <a:off x="-2517947" y="-1893567"/>
            <a:ext cx="12903983" cy="8553763"/>
            <a:chOff x="-2517947" y="-1893567"/>
            <a:chExt cx="12903983" cy="8553763"/>
          </a:xfrm>
        </p:grpSpPr>
        <p:sp>
          <p:nvSpPr>
            <p:cNvPr id="461" name="Google Shape;461;p20"/>
            <p:cNvSpPr/>
            <p:nvPr/>
          </p:nvSpPr>
          <p:spPr>
            <a:xfrm rot="-8720805">
              <a:off x="-2100858" y="-1228400"/>
              <a:ext cx="3098928" cy="243384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0"/>
            <p:cNvSpPr/>
            <p:nvPr/>
          </p:nvSpPr>
          <p:spPr>
            <a:xfrm rot="6952720" flipH="1">
              <a:off x="7556640" y="3956446"/>
              <a:ext cx="2602540" cy="2134362"/>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3" name="Google Shape;463;p20"/>
          <p:cNvGrpSpPr/>
          <p:nvPr/>
        </p:nvGrpSpPr>
        <p:grpSpPr>
          <a:xfrm>
            <a:off x="118988" y="131820"/>
            <a:ext cx="8902251" cy="3784750"/>
            <a:chOff x="118988" y="131820"/>
            <a:chExt cx="8902251" cy="3784750"/>
          </a:xfrm>
        </p:grpSpPr>
        <p:sp>
          <p:nvSpPr>
            <p:cNvPr id="464" name="Google Shape;464;p20"/>
            <p:cNvSpPr/>
            <p:nvPr/>
          </p:nvSpPr>
          <p:spPr>
            <a:xfrm>
              <a:off x="8694564" y="3594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0"/>
            <p:cNvSpPr/>
            <p:nvPr/>
          </p:nvSpPr>
          <p:spPr>
            <a:xfrm>
              <a:off x="549877" y="1318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0"/>
            <p:cNvSpPr/>
            <p:nvPr/>
          </p:nvSpPr>
          <p:spPr>
            <a:xfrm>
              <a:off x="118988" y="6668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7" name="Google Shape;467;p20"/>
          <p:cNvGrpSpPr/>
          <p:nvPr/>
        </p:nvGrpSpPr>
        <p:grpSpPr>
          <a:xfrm>
            <a:off x="7778168" y="3892387"/>
            <a:ext cx="1513295" cy="1423687"/>
            <a:chOff x="7778168" y="3892387"/>
            <a:chExt cx="1513295" cy="1423687"/>
          </a:xfrm>
        </p:grpSpPr>
        <p:sp>
          <p:nvSpPr>
            <p:cNvPr id="468" name="Google Shape;468;p20"/>
            <p:cNvSpPr/>
            <p:nvPr/>
          </p:nvSpPr>
          <p:spPr>
            <a:xfrm>
              <a:off x="7778168" y="4557704"/>
              <a:ext cx="259260" cy="42763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9" name="Google Shape;469;p20"/>
            <p:cNvGrpSpPr/>
            <p:nvPr/>
          </p:nvGrpSpPr>
          <p:grpSpPr>
            <a:xfrm rot="-1568729">
              <a:off x="8162195" y="4038923"/>
              <a:ext cx="927622" cy="1130616"/>
              <a:chOff x="3622704" y="2258128"/>
              <a:chExt cx="751947" cy="916497"/>
            </a:xfrm>
          </p:grpSpPr>
          <p:sp>
            <p:nvSpPr>
              <p:cNvPr id="470" name="Google Shape;470;p20"/>
              <p:cNvSpPr/>
              <p:nvPr/>
            </p:nvSpPr>
            <p:spPr>
              <a:xfrm>
                <a:off x="3622704" y="2258128"/>
                <a:ext cx="751947" cy="916497"/>
              </a:xfrm>
              <a:custGeom>
                <a:avLst/>
                <a:gdLst/>
                <a:ahLst/>
                <a:cxnLst/>
                <a:rect l="l" t="t" r="r" b="b"/>
                <a:pathLst>
                  <a:path w="786" h="958" extrusionOk="0">
                    <a:moveTo>
                      <a:pt x="637" y="958"/>
                    </a:moveTo>
                    <a:lnTo>
                      <a:pt x="0" y="847"/>
                    </a:lnTo>
                    <a:lnTo>
                      <a:pt x="149" y="0"/>
                    </a:lnTo>
                    <a:lnTo>
                      <a:pt x="786" y="112"/>
                    </a:lnTo>
                    <a:lnTo>
                      <a:pt x="637" y="95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0"/>
              <p:cNvSpPr/>
              <p:nvPr/>
            </p:nvSpPr>
            <p:spPr>
              <a:xfrm>
                <a:off x="3689671" y="23059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0"/>
              <p:cNvSpPr/>
              <p:nvPr/>
            </p:nvSpPr>
            <p:spPr>
              <a:xfrm>
                <a:off x="3739418" y="26494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0"/>
              <p:cNvSpPr/>
              <p:nvPr/>
            </p:nvSpPr>
            <p:spPr>
              <a:xfrm>
                <a:off x="3739418" y="26934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0"/>
              <p:cNvSpPr/>
              <p:nvPr/>
            </p:nvSpPr>
            <p:spPr>
              <a:xfrm>
                <a:off x="3739418" y="27364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0"/>
              <p:cNvSpPr/>
              <p:nvPr/>
            </p:nvSpPr>
            <p:spPr>
              <a:xfrm>
                <a:off x="3739418" y="27804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0"/>
              <p:cNvSpPr/>
              <p:nvPr/>
            </p:nvSpPr>
            <p:spPr>
              <a:xfrm>
                <a:off x="3739418" y="28244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0"/>
              <p:cNvSpPr/>
              <p:nvPr/>
            </p:nvSpPr>
            <p:spPr>
              <a:xfrm>
                <a:off x="3737505" y="2387280"/>
                <a:ext cx="204600" cy="204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0"/>
              <p:cNvSpPr/>
              <p:nvPr/>
            </p:nvSpPr>
            <p:spPr>
              <a:xfrm>
                <a:off x="3726981" y="23777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0"/>
              <p:cNvSpPr/>
              <p:nvPr/>
            </p:nvSpPr>
            <p:spPr>
              <a:xfrm>
                <a:off x="3774815" y="24255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0"/>
              <p:cNvSpPr/>
              <p:nvPr/>
            </p:nvSpPr>
            <p:spPr>
              <a:xfrm>
                <a:off x="3977630" y="23777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0"/>
              <p:cNvSpPr/>
              <p:nvPr/>
            </p:nvSpPr>
            <p:spPr>
              <a:xfrm>
                <a:off x="3977630" y="24217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20"/>
              <p:cNvSpPr/>
              <p:nvPr/>
            </p:nvSpPr>
            <p:spPr>
              <a:xfrm>
                <a:off x="3977630" y="24657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0"/>
              <p:cNvSpPr/>
              <p:nvPr/>
            </p:nvSpPr>
            <p:spPr>
              <a:xfrm>
                <a:off x="3977630" y="25097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20"/>
              <p:cNvSpPr/>
              <p:nvPr/>
            </p:nvSpPr>
            <p:spPr>
              <a:xfrm>
                <a:off x="3977630" y="25546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20"/>
              <p:cNvSpPr/>
              <p:nvPr/>
            </p:nvSpPr>
            <p:spPr>
              <a:xfrm>
                <a:off x="3850392" y="28847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0"/>
              <p:cNvSpPr/>
              <p:nvPr/>
            </p:nvSpPr>
            <p:spPr>
              <a:xfrm>
                <a:off x="3850392" y="29086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20"/>
              <p:cNvSpPr/>
              <p:nvPr/>
            </p:nvSpPr>
            <p:spPr>
              <a:xfrm>
                <a:off x="3850392" y="29325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20"/>
              <p:cNvSpPr/>
              <p:nvPr/>
            </p:nvSpPr>
            <p:spPr>
              <a:xfrm>
                <a:off x="3739418" y="28847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0"/>
              <p:cNvSpPr/>
              <p:nvPr/>
            </p:nvSpPr>
            <p:spPr>
              <a:xfrm>
                <a:off x="4159398" y="28847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20"/>
              <p:cNvSpPr/>
              <p:nvPr/>
            </p:nvSpPr>
            <p:spPr>
              <a:xfrm>
                <a:off x="4159398" y="29086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20"/>
              <p:cNvSpPr/>
              <p:nvPr/>
            </p:nvSpPr>
            <p:spPr>
              <a:xfrm>
                <a:off x="4159398" y="29325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0"/>
              <p:cNvSpPr/>
              <p:nvPr/>
            </p:nvSpPr>
            <p:spPr>
              <a:xfrm>
                <a:off x="4048424" y="28847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20"/>
              <p:cNvSpPr/>
              <p:nvPr/>
            </p:nvSpPr>
            <p:spPr>
              <a:xfrm>
                <a:off x="3850392" y="29966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20"/>
              <p:cNvSpPr/>
              <p:nvPr/>
            </p:nvSpPr>
            <p:spPr>
              <a:xfrm>
                <a:off x="3850392" y="30205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0"/>
              <p:cNvSpPr/>
              <p:nvPr/>
            </p:nvSpPr>
            <p:spPr>
              <a:xfrm>
                <a:off x="3850392" y="30454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20"/>
              <p:cNvSpPr/>
              <p:nvPr/>
            </p:nvSpPr>
            <p:spPr>
              <a:xfrm>
                <a:off x="3739418" y="29966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20"/>
              <p:cNvSpPr/>
              <p:nvPr/>
            </p:nvSpPr>
            <p:spPr>
              <a:xfrm>
                <a:off x="4159398" y="29966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0"/>
              <p:cNvSpPr/>
              <p:nvPr/>
            </p:nvSpPr>
            <p:spPr>
              <a:xfrm>
                <a:off x="4159398" y="30205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20"/>
              <p:cNvSpPr/>
              <p:nvPr/>
            </p:nvSpPr>
            <p:spPr>
              <a:xfrm>
                <a:off x="4159398" y="30454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20"/>
              <p:cNvSpPr/>
              <p:nvPr/>
            </p:nvSpPr>
            <p:spPr>
              <a:xfrm>
                <a:off x="4048424" y="29966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706810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01"/>
        <p:cNvGrpSpPr/>
        <p:nvPr/>
      </p:nvGrpSpPr>
      <p:grpSpPr>
        <a:xfrm>
          <a:off x="0" y="0"/>
          <a:ext cx="0" cy="0"/>
          <a:chOff x="0" y="0"/>
          <a:chExt cx="0" cy="0"/>
        </a:xfrm>
      </p:grpSpPr>
      <p:grpSp>
        <p:nvGrpSpPr>
          <p:cNvPr id="502" name="Google Shape;502;p21"/>
          <p:cNvGrpSpPr/>
          <p:nvPr/>
        </p:nvGrpSpPr>
        <p:grpSpPr>
          <a:xfrm>
            <a:off x="-1830171" y="-3026103"/>
            <a:ext cx="12553533" cy="10802628"/>
            <a:chOff x="-1830171" y="-3026103"/>
            <a:chExt cx="12553533" cy="10802628"/>
          </a:xfrm>
        </p:grpSpPr>
        <p:sp>
          <p:nvSpPr>
            <p:cNvPr id="503" name="Google Shape;503;p21"/>
            <p:cNvSpPr/>
            <p:nvPr/>
          </p:nvSpPr>
          <p:spPr>
            <a:xfrm rot="-8306489">
              <a:off x="-1335943" y="4230903"/>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1"/>
            <p:cNvSpPr/>
            <p:nvPr/>
          </p:nvSpPr>
          <p:spPr>
            <a:xfrm rot="-2526298">
              <a:off x="3261380" y="-23026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21"/>
            <p:cNvSpPr/>
            <p:nvPr/>
          </p:nvSpPr>
          <p:spPr>
            <a:xfrm rot="7128936">
              <a:off x="4743736" y="-769468"/>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21"/>
          <p:cNvSpPr txBox="1">
            <a:spLocks noGrp="1"/>
          </p:cNvSpPr>
          <p:nvPr>
            <p:ph type="title"/>
          </p:nvPr>
        </p:nvSpPr>
        <p:spPr>
          <a:xfrm>
            <a:off x="713263" y="6775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7" name="Google Shape;507;p21"/>
          <p:cNvSpPr txBox="1">
            <a:spLocks noGrp="1"/>
          </p:cNvSpPr>
          <p:nvPr>
            <p:ph type="subTitle" idx="1"/>
          </p:nvPr>
        </p:nvSpPr>
        <p:spPr>
          <a:xfrm>
            <a:off x="713225" y="1841450"/>
            <a:ext cx="44481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8" name="Google Shape;508;p21"/>
          <p:cNvSpPr txBox="1"/>
          <p:nvPr/>
        </p:nvSpPr>
        <p:spPr>
          <a:xfrm>
            <a:off x="713225" y="36119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351209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9"/>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9"/>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3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41"/>
        <p:cNvGrpSpPr/>
        <p:nvPr/>
      </p:nvGrpSpPr>
      <p:grpSpPr>
        <a:xfrm>
          <a:off x="0" y="0"/>
          <a:ext cx="0" cy="0"/>
          <a:chOff x="0" y="0"/>
          <a:chExt cx="0" cy="0"/>
        </a:xfrm>
      </p:grpSpPr>
      <p:sp>
        <p:nvSpPr>
          <p:cNvPr id="342" name="Google Shape;342;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3" name="Google Shape;343;p15"/>
          <p:cNvSpPr txBox="1">
            <a:spLocks noGrp="1"/>
          </p:cNvSpPr>
          <p:nvPr>
            <p:ph type="subTitle" idx="1"/>
          </p:nvPr>
        </p:nvSpPr>
        <p:spPr>
          <a:xfrm>
            <a:off x="772413" y="1931324"/>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15"/>
          <p:cNvSpPr txBox="1">
            <a:spLocks noGrp="1"/>
          </p:cNvSpPr>
          <p:nvPr>
            <p:ph type="subTitle" idx="2"/>
          </p:nvPr>
        </p:nvSpPr>
        <p:spPr>
          <a:xfrm>
            <a:off x="3304713" y="1931324"/>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5" name="Google Shape;345;p15"/>
          <p:cNvSpPr txBox="1">
            <a:spLocks noGrp="1"/>
          </p:cNvSpPr>
          <p:nvPr>
            <p:ph type="subTitle" idx="3"/>
          </p:nvPr>
        </p:nvSpPr>
        <p:spPr>
          <a:xfrm>
            <a:off x="772413" y="3641600"/>
            <a:ext cx="25323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15"/>
          <p:cNvSpPr txBox="1">
            <a:spLocks noGrp="1"/>
          </p:cNvSpPr>
          <p:nvPr>
            <p:ph type="subTitle" idx="4"/>
          </p:nvPr>
        </p:nvSpPr>
        <p:spPr>
          <a:xfrm>
            <a:off x="3304713" y="3641600"/>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7" name="Google Shape;347;p15"/>
          <p:cNvSpPr txBox="1">
            <a:spLocks noGrp="1"/>
          </p:cNvSpPr>
          <p:nvPr>
            <p:ph type="subTitle" idx="5"/>
          </p:nvPr>
        </p:nvSpPr>
        <p:spPr>
          <a:xfrm>
            <a:off x="5837613" y="1931325"/>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15"/>
          <p:cNvSpPr txBox="1">
            <a:spLocks noGrp="1"/>
          </p:cNvSpPr>
          <p:nvPr>
            <p:ph type="subTitle" idx="6"/>
          </p:nvPr>
        </p:nvSpPr>
        <p:spPr>
          <a:xfrm>
            <a:off x="5837613" y="3641600"/>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9" name="Google Shape;349;p15"/>
          <p:cNvSpPr txBox="1">
            <a:spLocks noGrp="1"/>
          </p:cNvSpPr>
          <p:nvPr>
            <p:ph type="subTitle" idx="7"/>
          </p:nvPr>
        </p:nvSpPr>
        <p:spPr>
          <a:xfrm>
            <a:off x="77352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0" name="Google Shape;350;p15"/>
          <p:cNvSpPr txBox="1">
            <a:spLocks noGrp="1"/>
          </p:cNvSpPr>
          <p:nvPr>
            <p:ph type="subTitle" idx="8"/>
          </p:nvPr>
        </p:nvSpPr>
        <p:spPr>
          <a:xfrm>
            <a:off x="330578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1" name="Google Shape;351;p15"/>
          <p:cNvSpPr txBox="1">
            <a:spLocks noGrp="1"/>
          </p:cNvSpPr>
          <p:nvPr>
            <p:ph type="subTitle" idx="9"/>
          </p:nvPr>
        </p:nvSpPr>
        <p:spPr>
          <a:xfrm>
            <a:off x="583868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2" name="Google Shape;352;p15"/>
          <p:cNvSpPr txBox="1">
            <a:spLocks noGrp="1"/>
          </p:cNvSpPr>
          <p:nvPr>
            <p:ph type="subTitle" idx="13"/>
          </p:nvPr>
        </p:nvSpPr>
        <p:spPr>
          <a:xfrm>
            <a:off x="77352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3" name="Google Shape;353;p15"/>
          <p:cNvSpPr txBox="1">
            <a:spLocks noGrp="1"/>
          </p:cNvSpPr>
          <p:nvPr>
            <p:ph type="subTitle" idx="14"/>
          </p:nvPr>
        </p:nvSpPr>
        <p:spPr>
          <a:xfrm>
            <a:off x="330578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4" name="Google Shape;354;p15"/>
          <p:cNvSpPr txBox="1">
            <a:spLocks noGrp="1"/>
          </p:cNvSpPr>
          <p:nvPr>
            <p:ph type="subTitle" idx="15"/>
          </p:nvPr>
        </p:nvSpPr>
        <p:spPr>
          <a:xfrm>
            <a:off x="583868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55" name="Google Shape;355;p15"/>
          <p:cNvGrpSpPr/>
          <p:nvPr/>
        </p:nvGrpSpPr>
        <p:grpSpPr>
          <a:xfrm>
            <a:off x="-3041836" y="-2868272"/>
            <a:ext cx="13627869" cy="9901131"/>
            <a:chOff x="-3041836" y="-2868272"/>
            <a:chExt cx="13627869" cy="9901131"/>
          </a:xfrm>
        </p:grpSpPr>
        <p:sp>
          <p:nvSpPr>
            <p:cNvPr id="356" name="Google Shape;356;p15"/>
            <p:cNvSpPr/>
            <p:nvPr/>
          </p:nvSpPr>
          <p:spPr>
            <a:xfrm rot="-7886775">
              <a:off x="-2572901" y="-1962564"/>
              <a:ext cx="3742179" cy="2939049"/>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5"/>
            <p:cNvSpPr/>
            <p:nvPr/>
          </p:nvSpPr>
          <p:spPr>
            <a:xfrm rot="7161465" flipH="1">
              <a:off x="7349081" y="3959289"/>
              <a:ext cx="2935948" cy="2407792"/>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8" name="Google Shape;358;p15"/>
          <p:cNvGrpSpPr/>
          <p:nvPr/>
        </p:nvGrpSpPr>
        <p:grpSpPr>
          <a:xfrm>
            <a:off x="7855330" y="4035052"/>
            <a:ext cx="1716236" cy="991057"/>
            <a:chOff x="7855330" y="4035052"/>
            <a:chExt cx="1716236" cy="991057"/>
          </a:xfrm>
        </p:grpSpPr>
        <p:grpSp>
          <p:nvGrpSpPr>
            <p:cNvPr id="359" name="Google Shape;359;p15"/>
            <p:cNvGrpSpPr/>
            <p:nvPr/>
          </p:nvGrpSpPr>
          <p:grpSpPr>
            <a:xfrm>
              <a:off x="7855330" y="4429025"/>
              <a:ext cx="637200" cy="597084"/>
              <a:chOff x="1932280" y="1331475"/>
              <a:chExt cx="637200" cy="597084"/>
            </a:xfrm>
          </p:grpSpPr>
          <p:sp>
            <p:nvSpPr>
              <p:cNvPr id="360" name="Google Shape;360;p15"/>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5"/>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5"/>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5"/>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5"/>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5"/>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5"/>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5"/>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5"/>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5"/>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5"/>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5"/>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15"/>
            <p:cNvGrpSpPr/>
            <p:nvPr/>
          </p:nvGrpSpPr>
          <p:grpSpPr>
            <a:xfrm rot="4185065">
              <a:off x="8729342" y="4000165"/>
              <a:ext cx="588492" cy="951054"/>
              <a:chOff x="1062996" y="1340396"/>
              <a:chExt cx="588491" cy="951052"/>
            </a:xfrm>
          </p:grpSpPr>
          <p:sp>
            <p:nvSpPr>
              <p:cNvPr id="373" name="Google Shape;373;p15"/>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5"/>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5"/>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5"/>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5"/>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5"/>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79" name="Google Shape;379;p15"/>
          <p:cNvGrpSpPr/>
          <p:nvPr/>
        </p:nvGrpSpPr>
        <p:grpSpPr>
          <a:xfrm>
            <a:off x="180827" y="137600"/>
            <a:ext cx="8684725" cy="4152370"/>
            <a:chOff x="180827" y="137600"/>
            <a:chExt cx="8684725" cy="4152370"/>
          </a:xfrm>
        </p:grpSpPr>
        <p:sp>
          <p:nvSpPr>
            <p:cNvPr id="380" name="Google Shape;380;p15"/>
            <p:cNvSpPr/>
            <p:nvPr/>
          </p:nvSpPr>
          <p:spPr>
            <a:xfrm>
              <a:off x="8538877" y="39675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5"/>
            <p:cNvSpPr/>
            <p:nvPr/>
          </p:nvSpPr>
          <p:spPr>
            <a:xfrm>
              <a:off x="180827" y="539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5"/>
            <p:cNvSpPr/>
            <p:nvPr/>
          </p:nvSpPr>
          <p:spPr>
            <a:xfrm>
              <a:off x="713225" y="1376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7395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38"/>
        <p:cNvGrpSpPr/>
        <p:nvPr/>
      </p:nvGrpSpPr>
      <p:grpSpPr>
        <a:xfrm>
          <a:off x="0" y="0"/>
          <a:ext cx="0" cy="0"/>
          <a:chOff x="0" y="0"/>
          <a:chExt cx="0" cy="0"/>
        </a:xfrm>
      </p:grpSpPr>
      <p:grpSp>
        <p:nvGrpSpPr>
          <p:cNvPr id="239" name="Google Shape;239;p13"/>
          <p:cNvGrpSpPr/>
          <p:nvPr/>
        </p:nvGrpSpPr>
        <p:grpSpPr>
          <a:xfrm>
            <a:off x="-1203996" y="-1273080"/>
            <a:ext cx="11972579" cy="8563690"/>
            <a:chOff x="-1203996" y="-1273080"/>
            <a:chExt cx="11972579" cy="8563690"/>
          </a:xfrm>
        </p:grpSpPr>
        <p:sp>
          <p:nvSpPr>
            <p:cNvPr id="240" name="Google Shape;240;p13"/>
            <p:cNvSpPr/>
            <p:nvPr/>
          </p:nvSpPr>
          <p:spPr>
            <a:xfrm rot="-6823997">
              <a:off x="7481480" y="4165470"/>
              <a:ext cx="3098928" cy="2433855"/>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3"/>
            <p:cNvSpPr/>
            <p:nvPr/>
          </p:nvSpPr>
          <p:spPr>
            <a:xfrm rot="-3948904" flipH="1">
              <a:off x="-1026291" y="-790996"/>
              <a:ext cx="2252181" cy="184703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2" name="Google Shape;2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3" name="Google Shape;243;p13"/>
          <p:cNvSpPr txBox="1">
            <a:spLocks noGrp="1"/>
          </p:cNvSpPr>
          <p:nvPr>
            <p:ph type="subTitle" idx="1"/>
          </p:nvPr>
        </p:nvSpPr>
        <p:spPr>
          <a:xfrm>
            <a:off x="882150" y="2858089"/>
            <a:ext cx="23592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13"/>
          <p:cNvSpPr txBox="1">
            <a:spLocks noGrp="1"/>
          </p:cNvSpPr>
          <p:nvPr>
            <p:ph type="subTitle" idx="2"/>
          </p:nvPr>
        </p:nvSpPr>
        <p:spPr>
          <a:xfrm>
            <a:off x="3393754" y="2858089"/>
            <a:ext cx="23565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13"/>
          <p:cNvSpPr txBox="1">
            <a:spLocks noGrp="1"/>
          </p:cNvSpPr>
          <p:nvPr>
            <p:ph type="subTitle" idx="3"/>
          </p:nvPr>
        </p:nvSpPr>
        <p:spPr>
          <a:xfrm>
            <a:off x="5902646" y="2858087"/>
            <a:ext cx="23592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13"/>
          <p:cNvSpPr txBox="1">
            <a:spLocks noGrp="1"/>
          </p:cNvSpPr>
          <p:nvPr>
            <p:ph type="subTitle" idx="4"/>
          </p:nvPr>
        </p:nvSpPr>
        <p:spPr>
          <a:xfrm>
            <a:off x="882150" y="2124063"/>
            <a:ext cx="2359200" cy="86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247" name="Google Shape;247;p13"/>
          <p:cNvSpPr txBox="1">
            <a:spLocks noGrp="1"/>
          </p:cNvSpPr>
          <p:nvPr>
            <p:ph type="subTitle" idx="5"/>
          </p:nvPr>
        </p:nvSpPr>
        <p:spPr>
          <a:xfrm>
            <a:off x="3393757" y="2124063"/>
            <a:ext cx="2359200" cy="86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248" name="Google Shape;248;p13"/>
          <p:cNvSpPr txBox="1">
            <a:spLocks noGrp="1"/>
          </p:cNvSpPr>
          <p:nvPr>
            <p:ph type="subTitle" idx="6"/>
          </p:nvPr>
        </p:nvSpPr>
        <p:spPr>
          <a:xfrm>
            <a:off x="5902639" y="2124063"/>
            <a:ext cx="2359200" cy="86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249" name="Google Shape;249;p13"/>
          <p:cNvGrpSpPr/>
          <p:nvPr/>
        </p:nvGrpSpPr>
        <p:grpSpPr>
          <a:xfrm>
            <a:off x="7469359" y="4220679"/>
            <a:ext cx="1246094" cy="1192058"/>
            <a:chOff x="7469359" y="4220679"/>
            <a:chExt cx="1246094" cy="1192058"/>
          </a:xfrm>
        </p:grpSpPr>
        <p:grpSp>
          <p:nvGrpSpPr>
            <p:cNvPr id="250" name="Google Shape;250;p13"/>
            <p:cNvGrpSpPr/>
            <p:nvPr/>
          </p:nvGrpSpPr>
          <p:grpSpPr>
            <a:xfrm>
              <a:off x="8287178" y="4220679"/>
              <a:ext cx="428274" cy="605851"/>
              <a:chOff x="6000261" y="1225220"/>
              <a:chExt cx="627600" cy="887824"/>
            </a:xfrm>
          </p:grpSpPr>
          <p:sp>
            <p:nvSpPr>
              <p:cNvPr id="251" name="Google Shape;251;p1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4" name="Google Shape;264;p13"/>
            <p:cNvGrpSpPr/>
            <p:nvPr/>
          </p:nvGrpSpPr>
          <p:grpSpPr>
            <a:xfrm rot="-2376894">
              <a:off x="7642278" y="4631693"/>
              <a:ext cx="471966" cy="712375"/>
              <a:chOff x="2047101" y="2145599"/>
              <a:chExt cx="407553" cy="615151"/>
            </a:xfrm>
          </p:grpSpPr>
          <p:sp>
            <p:nvSpPr>
              <p:cNvPr id="265" name="Google Shape;265;p1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5" name="Google Shape;295;p13"/>
          <p:cNvGrpSpPr/>
          <p:nvPr/>
        </p:nvGrpSpPr>
        <p:grpSpPr>
          <a:xfrm>
            <a:off x="161952" y="170375"/>
            <a:ext cx="8831737" cy="3874120"/>
            <a:chOff x="161952" y="170375"/>
            <a:chExt cx="8831737" cy="3874120"/>
          </a:xfrm>
        </p:grpSpPr>
        <p:sp>
          <p:nvSpPr>
            <p:cNvPr id="296" name="Google Shape;296;p13"/>
            <p:cNvSpPr/>
            <p:nvPr/>
          </p:nvSpPr>
          <p:spPr>
            <a:xfrm>
              <a:off x="8667014" y="3722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3"/>
            <p:cNvSpPr/>
            <p:nvPr/>
          </p:nvSpPr>
          <p:spPr>
            <a:xfrm>
              <a:off x="161952" y="7759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3"/>
            <p:cNvSpPr/>
            <p:nvPr/>
          </p:nvSpPr>
          <p:spPr>
            <a:xfrm>
              <a:off x="396450" y="170375"/>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19576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4" name="Google Shape;94;p6"/>
          <p:cNvGrpSpPr/>
          <p:nvPr/>
        </p:nvGrpSpPr>
        <p:grpSpPr>
          <a:xfrm>
            <a:off x="-1067442" y="-2235586"/>
            <a:ext cx="11334362" cy="8364590"/>
            <a:chOff x="-1067442" y="-2235586"/>
            <a:chExt cx="11334362" cy="8364590"/>
          </a:xfrm>
        </p:grpSpPr>
        <p:sp>
          <p:nvSpPr>
            <p:cNvPr id="95" name="Google Shape;95;p6"/>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6"/>
            <p:cNvSpPr/>
            <p:nvPr/>
          </p:nvSpPr>
          <p:spPr>
            <a:xfrm rot="-9880295" flipH="1">
              <a:off x="-863626" y="4019806"/>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97;p6"/>
          <p:cNvGrpSpPr/>
          <p:nvPr/>
        </p:nvGrpSpPr>
        <p:grpSpPr>
          <a:xfrm>
            <a:off x="464702" y="228750"/>
            <a:ext cx="8566648" cy="4346120"/>
            <a:chOff x="464702" y="228750"/>
            <a:chExt cx="8566648" cy="4346120"/>
          </a:xfrm>
        </p:grpSpPr>
        <p:sp>
          <p:nvSpPr>
            <p:cNvPr id="98" name="Google Shape;98;p6"/>
            <p:cNvSpPr/>
            <p:nvPr/>
          </p:nvSpPr>
          <p:spPr>
            <a:xfrm>
              <a:off x="464702" y="42524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6"/>
          <p:cNvGrpSpPr/>
          <p:nvPr/>
        </p:nvGrpSpPr>
        <p:grpSpPr>
          <a:xfrm>
            <a:off x="-367865" y="3675387"/>
            <a:ext cx="1793863" cy="1346198"/>
            <a:chOff x="-367865" y="3675387"/>
            <a:chExt cx="1793863" cy="1346198"/>
          </a:xfrm>
        </p:grpSpPr>
        <p:grpSp>
          <p:nvGrpSpPr>
            <p:cNvPr id="102" name="Google Shape;102;p6"/>
            <p:cNvGrpSpPr/>
            <p:nvPr/>
          </p:nvGrpSpPr>
          <p:grpSpPr>
            <a:xfrm>
              <a:off x="791375" y="4574865"/>
              <a:ext cx="634624" cy="446720"/>
              <a:chOff x="3622711" y="1331469"/>
              <a:chExt cx="959226" cy="675313"/>
            </a:xfrm>
          </p:grpSpPr>
          <p:sp>
            <p:nvSpPr>
              <p:cNvPr id="103" name="Google Shape;103;p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 name="Google Shape;118;p6"/>
            <p:cNvGrpSpPr/>
            <p:nvPr/>
          </p:nvGrpSpPr>
          <p:grpSpPr>
            <a:xfrm>
              <a:off x="-367865" y="3675387"/>
              <a:ext cx="676370" cy="1142272"/>
              <a:chOff x="2757910" y="1240337"/>
              <a:chExt cx="676370" cy="1142272"/>
            </a:xfrm>
          </p:grpSpPr>
          <p:sp>
            <p:nvSpPr>
              <p:cNvPr id="119" name="Google Shape;119;p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8769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30"/>
        <p:cNvGrpSpPr/>
        <p:nvPr/>
      </p:nvGrpSpPr>
      <p:grpSpPr>
        <a:xfrm>
          <a:off x="0" y="0"/>
          <a:ext cx="0" cy="0"/>
          <a:chOff x="0" y="0"/>
          <a:chExt cx="0" cy="0"/>
        </a:xfrm>
      </p:grpSpPr>
      <p:grpSp>
        <p:nvGrpSpPr>
          <p:cNvPr id="231" name="Google Shape;231;p11"/>
          <p:cNvGrpSpPr/>
          <p:nvPr/>
        </p:nvGrpSpPr>
        <p:grpSpPr>
          <a:xfrm>
            <a:off x="-2029214" y="-2389503"/>
            <a:ext cx="12217127" cy="9357900"/>
            <a:chOff x="-2029214" y="-2389503"/>
            <a:chExt cx="12217127" cy="9357900"/>
          </a:xfrm>
        </p:grpSpPr>
        <p:sp>
          <p:nvSpPr>
            <p:cNvPr id="232" name="Google Shape;232;p11"/>
            <p:cNvSpPr/>
            <p:nvPr/>
          </p:nvSpPr>
          <p:spPr>
            <a:xfrm rot="7128936">
              <a:off x="-1270089" y="14427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1"/>
            <p:cNvSpPr/>
            <p:nvPr/>
          </p:nvSpPr>
          <p:spPr>
            <a:xfrm rot="-8306489">
              <a:off x="6312332" y="-16169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1"/>
            <p:cNvSpPr/>
            <p:nvPr/>
          </p:nvSpPr>
          <p:spPr>
            <a:xfrm rot="-2526298">
              <a:off x="-1524420" y="-16660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11"/>
          <p:cNvSpPr txBox="1">
            <a:spLocks noGrp="1"/>
          </p:cNvSpPr>
          <p:nvPr>
            <p:ph type="title" hasCustomPrompt="1"/>
          </p:nvPr>
        </p:nvSpPr>
        <p:spPr>
          <a:xfrm>
            <a:off x="5302675" y="2703800"/>
            <a:ext cx="3128100" cy="1078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a:spLocks noGrp="1"/>
          </p:cNvSpPr>
          <p:nvPr>
            <p:ph type="subTitle" idx="1"/>
          </p:nvPr>
        </p:nvSpPr>
        <p:spPr>
          <a:xfrm>
            <a:off x="5302675" y="3673475"/>
            <a:ext cx="3128100" cy="682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333534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8" r:id="rId4"/>
    <p:sldLayoutId id="2147483669" r:id="rId5"/>
    <p:sldLayoutId id="2147483673" r:id="rId6"/>
    <p:sldLayoutId id="2147483674" r:id="rId7"/>
    <p:sldLayoutId id="2147483675" r:id="rId8"/>
    <p:sldLayoutId id="2147483677" r:id="rId9"/>
    <p:sldLayoutId id="2147483678" r:id="rId10"/>
    <p:sldLayoutId id="2147483679" r:id="rId11"/>
    <p:sldLayoutId id="214748368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dnzgny-loandelinquency.streamlit.app/"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hyperlink" Target="https://hub.docker.com/repository/docker/dnzgny/loan-delinquency" TargetMode="Externa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Google Shape;666;p27"/>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ING Hubs Data Scientist </a:t>
            </a:r>
            <a:br>
              <a:rPr lang="en" sz="4400" dirty="0"/>
            </a:br>
            <a:r>
              <a:rPr lang="en" sz="4400" dirty="0"/>
              <a:t>Case Study</a:t>
            </a:r>
            <a:endParaRPr sz="4400" dirty="0"/>
          </a:p>
        </p:txBody>
      </p:sp>
      <p:grpSp>
        <p:nvGrpSpPr>
          <p:cNvPr id="669" name="Google Shape;669;p27"/>
          <p:cNvGrpSpPr/>
          <p:nvPr/>
        </p:nvGrpSpPr>
        <p:grpSpPr>
          <a:xfrm>
            <a:off x="4765672" y="760436"/>
            <a:ext cx="3246799" cy="3446635"/>
            <a:chOff x="4765672" y="760436"/>
            <a:chExt cx="3246799" cy="3446635"/>
          </a:xfrm>
        </p:grpSpPr>
        <p:sp>
          <p:nvSpPr>
            <p:cNvPr id="670" name="Google Shape;670;p27"/>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1" name="Google Shape;671;p27"/>
            <p:cNvGrpSpPr/>
            <p:nvPr/>
          </p:nvGrpSpPr>
          <p:grpSpPr>
            <a:xfrm>
              <a:off x="5401276" y="1531636"/>
              <a:ext cx="1966177" cy="1269999"/>
              <a:chOff x="5401276" y="1531636"/>
              <a:chExt cx="1966177" cy="1269999"/>
            </a:xfrm>
          </p:grpSpPr>
          <p:sp>
            <p:nvSpPr>
              <p:cNvPr id="672" name="Google Shape;672;p27"/>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7"/>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7"/>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7"/>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7"/>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7"/>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7"/>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7"/>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7"/>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7"/>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7"/>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3" name="Google Shape;683;p27"/>
            <p:cNvGrpSpPr/>
            <p:nvPr/>
          </p:nvGrpSpPr>
          <p:grpSpPr>
            <a:xfrm>
              <a:off x="6490512" y="1274487"/>
              <a:ext cx="570358" cy="534450"/>
              <a:chOff x="6490512" y="890962"/>
              <a:chExt cx="570358" cy="534450"/>
            </a:xfrm>
          </p:grpSpPr>
          <p:sp>
            <p:nvSpPr>
              <p:cNvPr id="684" name="Google Shape;684;p27"/>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7"/>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7"/>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7"/>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7"/>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7"/>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7"/>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7"/>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7"/>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7"/>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7"/>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7"/>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27"/>
            <p:cNvGrpSpPr/>
            <p:nvPr/>
          </p:nvGrpSpPr>
          <p:grpSpPr>
            <a:xfrm>
              <a:off x="5094926" y="2317556"/>
              <a:ext cx="717033" cy="1014339"/>
              <a:chOff x="5094926" y="2317556"/>
              <a:chExt cx="717033" cy="1014339"/>
            </a:xfrm>
          </p:grpSpPr>
          <p:sp>
            <p:nvSpPr>
              <p:cNvPr id="697" name="Google Shape;697;p27"/>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7"/>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7"/>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7"/>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7"/>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7"/>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7"/>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7"/>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7"/>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7"/>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7"/>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7"/>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7"/>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0" name="Google Shape;710;p27"/>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7"/>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2" name="Google Shape;712;p27"/>
            <p:cNvGrpSpPr/>
            <p:nvPr/>
          </p:nvGrpSpPr>
          <p:grpSpPr>
            <a:xfrm>
              <a:off x="6655110" y="1951719"/>
              <a:ext cx="1239180" cy="2255353"/>
              <a:chOff x="7710885" y="1951719"/>
              <a:chExt cx="1239180" cy="2255353"/>
            </a:xfrm>
          </p:grpSpPr>
          <p:sp>
            <p:nvSpPr>
              <p:cNvPr id="713" name="Google Shape;713;p27"/>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7"/>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7"/>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7"/>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7"/>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7"/>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7"/>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7"/>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7"/>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7"/>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7"/>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7"/>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7"/>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7"/>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7"/>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7"/>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7"/>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7"/>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7"/>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7"/>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7"/>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7"/>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7"/>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7"/>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7"/>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7"/>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7"/>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7"/>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7"/>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7"/>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7"/>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4" name="Google Shape;744;p27"/>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7"/>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0">
          <a:extLst>
            <a:ext uri="{FF2B5EF4-FFF2-40B4-BE49-F238E27FC236}">
              <a16:creationId xmlns:a16="http://schemas.microsoft.com/office/drawing/2014/main" id="{4EB3EEA8-F102-B174-BD7A-528222CD79A6}"/>
            </a:ext>
          </a:extLst>
        </p:cNvPr>
        <p:cNvGrpSpPr/>
        <p:nvPr/>
      </p:nvGrpSpPr>
      <p:grpSpPr>
        <a:xfrm>
          <a:off x="0" y="0"/>
          <a:ext cx="0" cy="0"/>
          <a:chOff x="0" y="0"/>
          <a:chExt cx="0" cy="0"/>
        </a:xfrm>
      </p:grpSpPr>
      <p:sp>
        <p:nvSpPr>
          <p:cNvPr id="1301" name="Google Shape;1301;p45">
            <a:extLst>
              <a:ext uri="{FF2B5EF4-FFF2-40B4-BE49-F238E27FC236}">
                <a16:creationId xmlns:a16="http://schemas.microsoft.com/office/drawing/2014/main" id="{3DF091FB-A227-FAD7-9129-FFF65315F75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Stratified Train – Validation – Test</a:t>
            </a:r>
            <a:endParaRPr dirty="0"/>
          </a:p>
        </p:txBody>
      </p:sp>
      <p:sp>
        <p:nvSpPr>
          <p:cNvPr id="1302" name="Google Shape;1302;p45">
            <a:extLst>
              <a:ext uri="{FF2B5EF4-FFF2-40B4-BE49-F238E27FC236}">
                <a16:creationId xmlns:a16="http://schemas.microsoft.com/office/drawing/2014/main" id="{E6CDC16C-C638-9975-6821-05087579A609}"/>
              </a:ext>
            </a:extLst>
          </p:cNvPr>
          <p:cNvSpPr txBox="1">
            <a:spLocks noGrp="1"/>
          </p:cNvSpPr>
          <p:nvPr>
            <p:ph type="subTitle" idx="1"/>
          </p:nvPr>
        </p:nvSpPr>
        <p:spPr>
          <a:xfrm>
            <a:off x="302619" y="3806875"/>
            <a:ext cx="5070659" cy="8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Train Data: 31200 rows</a:t>
            </a:r>
          </a:p>
          <a:p>
            <a:pPr marL="0" lvl="0" indent="0" algn="l" rtl="0">
              <a:spcBef>
                <a:spcPts val="0"/>
              </a:spcBef>
              <a:spcAft>
                <a:spcPts val="0"/>
              </a:spcAft>
              <a:buNone/>
            </a:pPr>
            <a:r>
              <a:rPr lang="en" dirty="0"/>
              <a:t>Validation Data: 7800 rows</a:t>
            </a:r>
          </a:p>
          <a:p>
            <a:pPr marL="0" indent="0" algn="l"/>
            <a:r>
              <a:rPr lang="en" dirty="0"/>
              <a:t>Test Data: 1000 rows</a:t>
            </a:r>
          </a:p>
          <a:p>
            <a:pPr marL="0" lvl="0" indent="0" algn="l" rtl="0">
              <a:spcBef>
                <a:spcPts val="0"/>
              </a:spcBef>
              <a:spcAft>
                <a:spcPts val="0"/>
              </a:spcAft>
              <a:buNone/>
            </a:pPr>
            <a:endParaRPr dirty="0"/>
          </a:p>
        </p:txBody>
      </p:sp>
      <p:graphicFrame>
        <p:nvGraphicFramePr>
          <p:cNvPr id="7" name="Chart 6">
            <a:extLst>
              <a:ext uri="{FF2B5EF4-FFF2-40B4-BE49-F238E27FC236}">
                <a16:creationId xmlns:a16="http://schemas.microsoft.com/office/drawing/2014/main" id="{B91FAD13-E971-777E-FB28-7BA03BE09347}"/>
              </a:ext>
            </a:extLst>
          </p:cNvPr>
          <p:cNvGraphicFramePr/>
          <p:nvPr>
            <p:extLst>
              <p:ext uri="{D42A27DB-BD31-4B8C-83A1-F6EECF244321}">
                <p14:modId xmlns:p14="http://schemas.microsoft.com/office/powerpoint/2010/main" val="1872043000"/>
              </p:ext>
            </p:extLst>
          </p:nvPr>
        </p:nvGraphicFramePr>
        <p:xfrm>
          <a:off x="1902898" y="1017725"/>
          <a:ext cx="4940591" cy="27187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1584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1" name="Google Shape;1301;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KNN Imputing</a:t>
            </a:r>
            <a:endParaRPr dirty="0"/>
          </a:p>
        </p:txBody>
      </p:sp>
      <p:grpSp>
        <p:nvGrpSpPr>
          <p:cNvPr id="33" name="Group 32">
            <a:extLst>
              <a:ext uri="{FF2B5EF4-FFF2-40B4-BE49-F238E27FC236}">
                <a16:creationId xmlns:a16="http://schemas.microsoft.com/office/drawing/2014/main" id="{8D49190A-F6ED-3575-BD90-E8855C76E9BA}"/>
              </a:ext>
            </a:extLst>
          </p:cNvPr>
          <p:cNvGrpSpPr/>
          <p:nvPr/>
        </p:nvGrpSpPr>
        <p:grpSpPr>
          <a:xfrm>
            <a:off x="2933904" y="1220670"/>
            <a:ext cx="2792097" cy="2702160"/>
            <a:chOff x="2933904" y="1220670"/>
            <a:chExt cx="2792097" cy="2702160"/>
          </a:xfrm>
        </p:grpSpPr>
        <p:sp>
          <p:nvSpPr>
            <p:cNvPr id="3" name="Google Shape;9491;p59">
              <a:extLst>
                <a:ext uri="{FF2B5EF4-FFF2-40B4-BE49-F238E27FC236}">
                  <a16:creationId xmlns:a16="http://schemas.microsoft.com/office/drawing/2014/main" id="{50F533DB-AFF5-3DED-8ED0-32C7FE840B6F}"/>
                </a:ext>
              </a:extLst>
            </p:cNvPr>
            <p:cNvSpPr/>
            <p:nvPr/>
          </p:nvSpPr>
          <p:spPr>
            <a:xfrm>
              <a:off x="3163056" y="1220670"/>
              <a:ext cx="2407061" cy="577183"/>
            </a:xfrm>
            <a:custGeom>
              <a:avLst/>
              <a:gdLst/>
              <a:ahLst/>
              <a:cxnLst/>
              <a:rect l="l" t="t" r="r" b="b"/>
              <a:pathLst>
                <a:path w="117257" h="25297" extrusionOk="0">
                  <a:moveTo>
                    <a:pt x="1" y="0"/>
                  </a:moveTo>
                  <a:lnTo>
                    <a:pt x="14647" y="25297"/>
                  </a:lnTo>
                  <a:lnTo>
                    <a:pt x="102066" y="25297"/>
                  </a:lnTo>
                  <a:lnTo>
                    <a:pt x="117257" y="0"/>
                  </a:lnTo>
                  <a:close/>
                </a:path>
              </a:pathLst>
            </a:custGeom>
            <a:solidFill>
              <a:schemeClr val="tx2">
                <a:lumMod val="20000"/>
                <a:lumOff val="80000"/>
              </a:schemeClr>
            </a:solid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92;p59">
              <a:extLst>
                <a:ext uri="{FF2B5EF4-FFF2-40B4-BE49-F238E27FC236}">
                  <a16:creationId xmlns:a16="http://schemas.microsoft.com/office/drawing/2014/main" id="{ECAED49F-780C-2B37-749F-75DA78221CB8}"/>
                </a:ext>
              </a:extLst>
            </p:cNvPr>
            <p:cNvSpPr/>
            <p:nvPr/>
          </p:nvSpPr>
          <p:spPr>
            <a:xfrm>
              <a:off x="3387256" y="1797827"/>
              <a:ext cx="1877888" cy="576726"/>
            </a:xfrm>
            <a:custGeom>
              <a:avLst/>
              <a:gdLst/>
              <a:ahLst/>
              <a:cxnLst/>
              <a:rect l="l" t="t" r="r" b="b"/>
              <a:pathLst>
                <a:path w="91479" h="25277" extrusionOk="0">
                  <a:moveTo>
                    <a:pt x="1" y="1"/>
                  </a:moveTo>
                  <a:lnTo>
                    <a:pt x="14647" y="25276"/>
                  </a:lnTo>
                  <a:lnTo>
                    <a:pt x="76602" y="25276"/>
                  </a:lnTo>
                  <a:lnTo>
                    <a:pt x="91479" y="1"/>
                  </a:lnTo>
                  <a:close/>
                </a:path>
              </a:pathLst>
            </a:custGeom>
            <a:solidFill>
              <a:schemeClr val="accent1"/>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493;p59">
              <a:extLst>
                <a:ext uri="{FF2B5EF4-FFF2-40B4-BE49-F238E27FC236}">
                  <a16:creationId xmlns:a16="http://schemas.microsoft.com/office/drawing/2014/main" id="{0FE06F75-1ADC-348A-0CFD-EAD6D0C08D25}"/>
                </a:ext>
              </a:extLst>
            </p:cNvPr>
            <p:cNvSpPr/>
            <p:nvPr/>
          </p:nvSpPr>
          <p:spPr>
            <a:xfrm>
              <a:off x="3616606" y="2374529"/>
              <a:ext cx="1347011" cy="577206"/>
            </a:xfrm>
            <a:custGeom>
              <a:avLst/>
              <a:gdLst/>
              <a:ahLst/>
              <a:cxnLst/>
              <a:rect l="l" t="t" r="r" b="b"/>
              <a:pathLst>
                <a:path w="65618" h="25298" extrusionOk="0">
                  <a:moveTo>
                    <a:pt x="1" y="0"/>
                  </a:moveTo>
                  <a:lnTo>
                    <a:pt x="14417" y="25297"/>
                  </a:lnTo>
                  <a:lnTo>
                    <a:pt x="50887" y="25297"/>
                  </a:lnTo>
                  <a:lnTo>
                    <a:pt x="65617" y="0"/>
                  </a:lnTo>
                  <a:close/>
                </a:path>
              </a:pathLst>
            </a:custGeom>
            <a:solidFill>
              <a:schemeClr val="tx2">
                <a:lumMod val="40000"/>
                <a:lumOff val="60000"/>
              </a:schemeClr>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494;p59">
              <a:extLst>
                <a:ext uri="{FF2B5EF4-FFF2-40B4-BE49-F238E27FC236}">
                  <a16:creationId xmlns:a16="http://schemas.microsoft.com/office/drawing/2014/main" id="{0385D059-A861-C0E1-2F0A-35F54920FFEA}"/>
                </a:ext>
              </a:extLst>
            </p:cNvPr>
            <p:cNvSpPr/>
            <p:nvPr/>
          </p:nvSpPr>
          <p:spPr>
            <a:xfrm>
              <a:off x="3840395" y="2951709"/>
              <a:ext cx="822108" cy="577183"/>
            </a:xfrm>
            <a:custGeom>
              <a:avLst/>
              <a:gdLst/>
              <a:ahLst/>
              <a:cxnLst/>
              <a:rect l="l" t="t" r="r" b="b"/>
              <a:pathLst>
                <a:path w="40048" h="25297" extrusionOk="0">
                  <a:moveTo>
                    <a:pt x="0" y="0"/>
                  </a:moveTo>
                  <a:lnTo>
                    <a:pt x="14668" y="25297"/>
                  </a:lnTo>
                  <a:lnTo>
                    <a:pt x="25360" y="25297"/>
                  </a:lnTo>
                  <a:lnTo>
                    <a:pt x="40048" y="0"/>
                  </a:lnTo>
                  <a:close/>
                </a:path>
              </a:pathLst>
            </a:custGeom>
            <a:solidFill>
              <a:schemeClr val="tx2">
                <a:lumMod val="60000"/>
                <a:lumOff val="40000"/>
              </a:schemeClr>
            </a:solid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Google Shape;9495;p59">
              <a:extLst>
                <a:ext uri="{FF2B5EF4-FFF2-40B4-BE49-F238E27FC236}">
                  <a16:creationId xmlns:a16="http://schemas.microsoft.com/office/drawing/2014/main" id="{35E34A36-1841-7578-9DC9-BCE5C17E0BD0}"/>
                </a:ext>
              </a:extLst>
            </p:cNvPr>
            <p:cNvCxnSpPr/>
            <p:nvPr/>
          </p:nvCxnSpPr>
          <p:spPr>
            <a:xfrm>
              <a:off x="2933904" y="2290344"/>
              <a:ext cx="714639" cy="0"/>
            </a:xfrm>
            <a:prstGeom prst="straightConnector1">
              <a:avLst/>
            </a:prstGeom>
            <a:noFill/>
            <a:ln w="9525" cap="flat" cmpd="sng">
              <a:solidFill>
                <a:srgbClr val="869FB2"/>
              </a:solidFill>
              <a:prstDash val="solid"/>
              <a:round/>
              <a:headEnd type="oval" w="med" len="med"/>
              <a:tailEnd type="none" w="med" len="med"/>
            </a:ln>
          </p:spPr>
        </p:cxnSp>
        <p:cxnSp>
          <p:nvCxnSpPr>
            <p:cNvPr id="8" name="Google Shape;9496;p59">
              <a:extLst>
                <a:ext uri="{FF2B5EF4-FFF2-40B4-BE49-F238E27FC236}">
                  <a16:creationId xmlns:a16="http://schemas.microsoft.com/office/drawing/2014/main" id="{F51CA1F4-24F7-3EE9-6B24-AD941AAE846B}"/>
                </a:ext>
              </a:extLst>
            </p:cNvPr>
            <p:cNvCxnSpPr/>
            <p:nvPr/>
          </p:nvCxnSpPr>
          <p:spPr>
            <a:xfrm rot="10800000">
              <a:off x="5289269" y="1727037"/>
              <a:ext cx="433058" cy="0"/>
            </a:xfrm>
            <a:prstGeom prst="straightConnector1">
              <a:avLst/>
            </a:prstGeom>
            <a:noFill/>
            <a:ln w="9525" cap="flat" cmpd="sng">
              <a:solidFill>
                <a:srgbClr val="BAC8D3"/>
              </a:solidFill>
              <a:prstDash val="solid"/>
              <a:round/>
              <a:headEnd type="oval" w="med" len="med"/>
              <a:tailEnd type="none" w="med" len="med"/>
            </a:ln>
          </p:spPr>
        </p:cxnSp>
        <p:cxnSp>
          <p:nvCxnSpPr>
            <p:cNvPr id="9" name="Google Shape;9497;p59">
              <a:extLst>
                <a:ext uri="{FF2B5EF4-FFF2-40B4-BE49-F238E27FC236}">
                  <a16:creationId xmlns:a16="http://schemas.microsoft.com/office/drawing/2014/main" id="{336BB21F-5017-62E2-F5BD-D0D87D724B2C}"/>
                </a:ext>
              </a:extLst>
            </p:cNvPr>
            <p:cNvCxnSpPr/>
            <p:nvPr/>
          </p:nvCxnSpPr>
          <p:spPr>
            <a:xfrm rot="10800000">
              <a:off x="4731406" y="2802228"/>
              <a:ext cx="994595" cy="0"/>
            </a:xfrm>
            <a:prstGeom prst="straightConnector1">
              <a:avLst/>
            </a:prstGeom>
            <a:noFill/>
            <a:ln w="9525" cap="flat" cmpd="sng">
              <a:solidFill>
                <a:srgbClr val="5F7D95"/>
              </a:solidFill>
              <a:prstDash val="solid"/>
              <a:round/>
              <a:headEnd type="oval" w="med" len="med"/>
              <a:tailEnd type="none" w="med" len="med"/>
            </a:ln>
          </p:spPr>
        </p:cxnSp>
        <p:cxnSp>
          <p:nvCxnSpPr>
            <p:cNvPr id="10" name="Google Shape;9498;p59">
              <a:extLst>
                <a:ext uri="{FF2B5EF4-FFF2-40B4-BE49-F238E27FC236}">
                  <a16:creationId xmlns:a16="http://schemas.microsoft.com/office/drawing/2014/main" id="{A386A12B-687F-092B-4247-F97C271A8387}"/>
                </a:ext>
              </a:extLst>
            </p:cNvPr>
            <p:cNvCxnSpPr/>
            <p:nvPr/>
          </p:nvCxnSpPr>
          <p:spPr>
            <a:xfrm>
              <a:off x="3379608" y="3429053"/>
              <a:ext cx="714640" cy="0"/>
            </a:xfrm>
            <a:prstGeom prst="straightConnector1">
              <a:avLst/>
            </a:prstGeom>
            <a:noFill/>
            <a:ln w="9525" cap="flat" cmpd="sng">
              <a:solidFill>
                <a:srgbClr val="435D74"/>
              </a:solidFill>
              <a:prstDash val="solid"/>
              <a:round/>
              <a:headEnd type="oval" w="med" len="med"/>
              <a:tailEnd type="none" w="med" len="med"/>
            </a:ln>
          </p:spPr>
        </p:cxnSp>
        <p:sp>
          <p:nvSpPr>
            <p:cNvPr id="11" name="Google Shape;9499;p59">
              <a:extLst>
                <a:ext uri="{FF2B5EF4-FFF2-40B4-BE49-F238E27FC236}">
                  <a16:creationId xmlns:a16="http://schemas.microsoft.com/office/drawing/2014/main" id="{D6B2D633-4849-FB4D-7668-8450F4769FE4}"/>
                </a:ext>
              </a:extLst>
            </p:cNvPr>
            <p:cNvSpPr/>
            <p:nvPr/>
          </p:nvSpPr>
          <p:spPr>
            <a:xfrm>
              <a:off x="4032156" y="3535136"/>
              <a:ext cx="438634" cy="387694"/>
            </a:xfrm>
            <a:prstGeom prst="downArrow">
              <a:avLst>
                <a:gd name="adj1" fmla="val 50000"/>
                <a:gd name="adj2" fmla="val 50000"/>
              </a:avLst>
            </a:prstGeom>
            <a:solidFill>
              <a:schemeClr val="tx2">
                <a:lumMod val="50000"/>
              </a:schemeClr>
            </a:solid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05;p45">
            <a:extLst>
              <a:ext uri="{FF2B5EF4-FFF2-40B4-BE49-F238E27FC236}">
                <a16:creationId xmlns:a16="http://schemas.microsoft.com/office/drawing/2014/main" id="{DD463738-2D3A-D34C-290F-CAFD5FD72362}"/>
              </a:ext>
            </a:extLst>
          </p:cNvPr>
          <p:cNvSpPr txBox="1">
            <a:spLocks/>
          </p:cNvSpPr>
          <p:nvPr/>
        </p:nvSpPr>
        <p:spPr>
          <a:xfrm>
            <a:off x="3989895" y="1329500"/>
            <a:ext cx="658295" cy="4309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US" sz="1600" dirty="0">
                <a:solidFill>
                  <a:schemeClr val="bg2"/>
                </a:solidFill>
              </a:rPr>
              <a:t>Fit</a:t>
            </a:r>
            <a:endParaRPr lang="tr-TR" sz="1600" dirty="0">
              <a:solidFill>
                <a:schemeClr val="bg2"/>
              </a:solidFill>
            </a:endParaRPr>
          </a:p>
        </p:txBody>
      </p:sp>
      <p:sp>
        <p:nvSpPr>
          <p:cNvPr id="26" name="Google Shape;1305;p45">
            <a:extLst>
              <a:ext uri="{FF2B5EF4-FFF2-40B4-BE49-F238E27FC236}">
                <a16:creationId xmlns:a16="http://schemas.microsoft.com/office/drawing/2014/main" id="{77D809C6-0176-9898-3AF3-8A246957386B}"/>
              </a:ext>
            </a:extLst>
          </p:cNvPr>
          <p:cNvSpPr txBox="1">
            <a:spLocks/>
          </p:cNvSpPr>
          <p:nvPr/>
        </p:nvSpPr>
        <p:spPr>
          <a:xfrm>
            <a:off x="3989895" y="1920371"/>
            <a:ext cx="665452" cy="4309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US" sz="1600" dirty="0">
                <a:solidFill>
                  <a:schemeClr val="bg2"/>
                </a:solidFill>
              </a:rPr>
              <a:t>Scale</a:t>
            </a:r>
            <a:endParaRPr lang="tr-TR" sz="1600" dirty="0">
              <a:solidFill>
                <a:schemeClr val="bg2"/>
              </a:solidFill>
            </a:endParaRPr>
          </a:p>
        </p:txBody>
      </p:sp>
      <p:sp>
        <p:nvSpPr>
          <p:cNvPr id="27" name="Google Shape;1305;p45">
            <a:extLst>
              <a:ext uri="{FF2B5EF4-FFF2-40B4-BE49-F238E27FC236}">
                <a16:creationId xmlns:a16="http://schemas.microsoft.com/office/drawing/2014/main" id="{474A6F90-A984-963C-C2FE-DE19DC388493}"/>
              </a:ext>
            </a:extLst>
          </p:cNvPr>
          <p:cNvSpPr txBox="1">
            <a:spLocks/>
          </p:cNvSpPr>
          <p:nvPr/>
        </p:nvSpPr>
        <p:spPr>
          <a:xfrm>
            <a:off x="3853791" y="2497071"/>
            <a:ext cx="877615" cy="4309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ctr"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US" sz="1600" dirty="0">
                <a:solidFill>
                  <a:schemeClr val="bg2"/>
                </a:solidFill>
              </a:rPr>
              <a:t>Impute</a:t>
            </a:r>
            <a:endParaRPr lang="tr-TR" sz="1600" dirty="0">
              <a:solidFill>
                <a:schemeClr val="bg2"/>
              </a:solidFill>
            </a:endParaRPr>
          </a:p>
        </p:txBody>
      </p:sp>
      <p:sp>
        <p:nvSpPr>
          <p:cNvPr id="28" name="Google Shape;1302;p45">
            <a:extLst>
              <a:ext uri="{FF2B5EF4-FFF2-40B4-BE49-F238E27FC236}">
                <a16:creationId xmlns:a16="http://schemas.microsoft.com/office/drawing/2014/main" id="{B4D7B049-11A5-7EE1-10AF-241F97C74AE2}"/>
              </a:ext>
            </a:extLst>
          </p:cNvPr>
          <p:cNvSpPr txBox="1">
            <a:spLocks noGrp="1"/>
          </p:cNvSpPr>
          <p:nvPr>
            <p:ph type="subTitle" idx="1"/>
          </p:nvPr>
        </p:nvSpPr>
        <p:spPr>
          <a:xfrm>
            <a:off x="5606496" y="1252601"/>
            <a:ext cx="1919090" cy="8028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Fitted the scaler and imputer using the training dataset.</a:t>
            </a:r>
            <a:endParaRPr dirty="0"/>
          </a:p>
        </p:txBody>
      </p:sp>
      <p:sp>
        <p:nvSpPr>
          <p:cNvPr id="29" name="Google Shape;1302;p45">
            <a:extLst>
              <a:ext uri="{FF2B5EF4-FFF2-40B4-BE49-F238E27FC236}">
                <a16:creationId xmlns:a16="http://schemas.microsoft.com/office/drawing/2014/main" id="{499F1D4D-2A86-5B77-267A-91F2AFDEE9AF}"/>
              </a:ext>
            </a:extLst>
          </p:cNvPr>
          <p:cNvSpPr txBox="1">
            <a:spLocks/>
          </p:cNvSpPr>
          <p:nvPr/>
        </p:nvSpPr>
        <p:spPr>
          <a:xfrm>
            <a:off x="1381839" y="1797827"/>
            <a:ext cx="1781217" cy="802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Scaled the values using </a:t>
            </a:r>
          </a:p>
          <a:p>
            <a:pPr marL="0" indent="0"/>
            <a:r>
              <a:rPr lang="en-US" dirty="0" err="1"/>
              <a:t>MinMax</a:t>
            </a:r>
            <a:r>
              <a:rPr lang="en-US" dirty="0"/>
              <a:t> scaler.</a:t>
            </a:r>
          </a:p>
        </p:txBody>
      </p:sp>
      <p:sp>
        <p:nvSpPr>
          <p:cNvPr id="30" name="Google Shape;1302;p45">
            <a:extLst>
              <a:ext uri="{FF2B5EF4-FFF2-40B4-BE49-F238E27FC236}">
                <a16:creationId xmlns:a16="http://schemas.microsoft.com/office/drawing/2014/main" id="{15C31581-CC55-73CF-1C40-180C87A4A523}"/>
              </a:ext>
            </a:extLst>
          </p:cNvPr>
          <p:cNvSpPr txBox="1">
            <a:spLocks/>
          </p:cNvSpPr>
          <p:nvPr/>
        </p:nvSpPr>
        <p:spPr>
          <a:xfrm>
            <a:off x="5765121" y="2311113"/>
            <a:ext cx="1506216" cy="802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Filled the </a:t>
            </a:r>
            <a:r>
              <a:rPr lang="en-US" dirty="0" err="1"/>
              <a:t>NaN</a:t>
            </a:r>
            <a:r>
              <a:rPr lang="en-US" dirty="0"/>
              <a:t> values using the KNN imputer.</a:t>
            </a:r>
          </a:p>
        </p:txBody>
      </p:sp>
      <p:sp>
        <p:nvSpPr>
          <p:cNvPr id="31" name="Google Shape;1302;p45">
            <a:extLst>
              <a:ext uri="{FF2B5EF4-FFF2-40B4-BE49-F238E27FC236}">
                <a16:creationId xmlns:a16="http://schemas.microsoft.com/office/drawing/2014/main" id="{3D9015E7-18CF-EFBB-BFB0-8F645C1A0634}"/>
              </a:ext>
            </a:extLst>
          </p:cNvPr>
          <p:cNvSpPr txBox="1">
            <a:spLocks/>
          </p:cNvSpPr>
          <p:nvPr/>
        </p:nvSpPr>
        <p:spPr>
          <a:xfrm>
            <a:off x="1706490" y="2951709"/>
            <a:ext cx="1781217" cy="802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Applied inverse transform to the values.</a:t>
            </a:r>
          </a:p>
        </p:txBody>
      </p:sp>
      <p:sp>
        <p:nvSpPr>
          <p:cNvPr id="32" name="Google Shape;1302;p45">
            <a:extLst>
              <a:ext uri="{FF2B5EF4-FFF2-40B4-BE49-F238E27FC236}">
                <a16:creationId xmlns:a16="http://schemas.microsoft.com/office/drawing/2014/main" id="{9405B237-FA38-ECF0-FBCD-75EA7A293BA9}"/>
              </a:ext>
            </a:extLst>
          </p:cNvPr>
          <p:cNvSpPr txBox="1">
            <a:spLocks/>
          </p:cNvSpPr>
          <p:nvPr/>
        </p:nvSpPr>
        <p:spPr>
          <a:xfrm>
            <a:off x="3046353" y="4003212"/>
            <a:ext cx="2640465" cy="3876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b="1" dirty="0"/>
              <a:t>No missing values anymore.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Selection</a:t>
            </a:r>
            <a:endParaRPr dirty="0"/>
          </a:p>
        </p:txBody>
      </p:sp>
      <p:graphicFrame>
        <p:nvGraphicFramePr>
          <p:cNvPr id="1253" name="Google Shape;1253;p41"/>
          <p:cNvGraphicFramePr/>
          <p:nvPr>
            <p:extLst>
              <p:ext uri="{D42A27DB-BD31-4B8C-83A1-F6EECF244321}">
                <p14:modId xmlns:p14="http://schemas.microsoft.com/office/powerpoint/2010/main" val="1315443558"/>
              </p:ext>
            </p:extLst>
          </p:nvPr>
        </p:nvGraphicFramePr>
        <p:xfrm>
          <a:off x="720063" y="1148900"/>
          <a:ext cx="7592663" cy="2919614"/>
        </p:xfrm>
        <a:graphic>
          <a:graphicData uri="http://schemas.openxmlformats.org/drawingml/2006/table">
            <a:tbl>
              <a:tblPr>
                <a:noFill/>
                <a:tableStyleId>{4B442AA0-DC19-4785-9D75-7EB3E281ADCD}</a:tableStyleId>
              </a:tblPr>
              <a:tblGrid>
                <a:gridCol w="1316750">
                  <a:extLst>
                    <a:ext uri="{9D8B030D-6E8A-4147-A177-3AD203B41FA5}">
                      <a16:colId xmlns:a16="http://schemas.microsoft.com/office/drawing/2014/main" val="20000"/>
                    </a:ext>
                  </a:extLst>
                </a:gridCol>
                <a:gridCol w="1596775">
                  <a:extLst>
                    <a:ext uri="{9D8B030D-6E8A-4147-A177-3AD203B41FA5}">
                      <a16:colId xmlns:a16="http://schemas.microsoft.com/office/drawing/2014/main" val="20001"/>
                    </a:ext>
                  </a:extLst>
                </a:gridCol>
                <a:gridCol w="1596775">
                  <a:extLst>
                    <a:ext uri="{9D8B030D-6E8A-4147-A177-3AD203B41FA5}">
                      <a16:colId xmlns:a16="http://schemas.microsoft.com/office/drawing/2014/main" val="20002"/>
                    </a:ext>
                  </a:extLst>
                </a:gridCol>
                <a:gridCol w="1596775">
                  <a:extLst>
                    <a:ext uri="{9D8B030D-6E8A-4147-A177-3AD203B41FA5}">
                      <a16:colId xmlns:a16="http://schemas.microsoft.com/office/drawing/2014/main" val="20003"/>
                    </a:ext>
                  </a:extLst>
                </a:gridCol>
                <a:gridCol w="1485588">
                  <a:extLst>
                    <a:ext uri="{9D8B030D-6E8A-4147-A177-3AD203B41FA5}">
                      <a16:colId xmlns:a16="http://schemas.microsoft.com/office/drawing/2014/main" val="20004"/>
                    </a:ext>
                  </a:extLst>
                </a:gridCol>
              </a:tblGrid>
              <a:tr h="282225">
                <a:tc>
                  <a:txBody>
                    <a:bodyPr/>
                    <a:lstStyle/>
                    <a:p>
                      <a:pPr marL="0" marR="0" lvl="0" indent="0" algn="ctr" rtl="0">
                        <a:lnSpc>
                          <a:spcPct val="115000"/>
                        </a:lnSpc>
                        <a:spcBef>
                          <a:spcPts val="0"/>
                        </a:spcBef>
                        <a:spcAft>
                          <a:spcPts val="0"/>
                        </a:spcAft>
                        <a:buNone/>
                      </a:pPr>
                      <a:r>
                        <a:rPr lang="en" dirty="0">
                          <a:solidFill>
                            <a:schemeClr val="dk1"/>
                          </a:solidFill>
                          <a:latin typeface="Baloo 2 ExtraBold"/>
                          <a:ea typeface="Baloo 2 ExtraBold"/>
                          <a:cs typeface="Baloo 2 ExtraBold"/>
                          <a:sym typeface="Baloo 2 ExtraBold"/>
                        </a:rPr>
                        <a:t>Model</a:t>
                      </a:r>
                      <a:endParaRPr dirty="0">
                        <a:solidFill>
                          <a:srgbClr val="4E48AB"/>
                        </a:solidFill>
                        <a:latin typeface="Bebas Neue"/>
                        <a:ea typeface="Bebas Neue"/>
                        <a:cs typeface="Bebas Neue"/>
                        <a:sym typeface="Bebas Neu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dirty="0">
                          <a:solidFill>
                            <a:schemeClr val="dk1"/>
                          </a:solidFill>
                          <a:latin typeface="Baloo 2 ExtraBold"/>
                          <a:ea typeface="Baloo 2 ExtraBold"/>
                          <a:cs typeface="Baloo 2 ExtraBold"/>
                          <a:sym typeface="Baloo 2 ExtraBold"/>
                        </a:rPr>
                        <a:t>F1</a:t>
                      </a:r>
                      <a:endParaRPr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dirty="0">
                          <a:solidFill>
                            <a:schemeClr val="dk1"/>
                          </a:solidFill>
                          <a:latin typeface="Baloo 2 ExtraBold"/>
                          <a:ea typeface="Baloo 2 ExtraBold"/>
                          <a:cs typeface="Baloo 2 ExtraBold"/>
                          <a:sym typeface="Baloo 2 ExtraBold"/>
                        </a:rPr>
                        <a:t>Recall</a:t>
                      </a:r>
                      <a:endParaRPr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Clr>
                          <a:srgbClr val="000000"/>
                        </a:buClr>
                        <a:buSzPts val="1100"/>
                        <a:buFont typeface="Arial"/>
                        <a:buNone/>
                      </a:pPr>
                      <a:r>
                        <a:rPr lang="en" dirty="0">
                          <a:solidFill>
                            <a:schemeClr val="dk1"/>
                          </a:solidFill>
                          <a:latin typeface="Baloo 2 ExtraBold"/>
                          <a:ea typeface="Baloo 2 ExtraBold"/>
                          <a:cs typeface="Baloo 2 ExtraBold"/>
                          <a:sym typeface="Baloo 2 ExtraBold"/>
                        </a:rPr>
                        <a:t>Precision</a:t>
                      </a:r>
                      <a:endParaRPr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dirty="0">
                          <a:solidFill>
                            <a:schemeClr val="dk1"/>
                          </a:solidFill>
                          <a:latin typeface="Baloo 2 ExtraBold"/>
                          <a:ea typeface="Baloo 2 ExtraBold"/>
                          <a:cs typeface="Baloo 2 ExtraBold"/>
                          <a:sym typeface="Baloo 2 ExtraBold"/>
                        </a:rPr>
                        <a:t>Accuracy</a:t>
                      </a:r>
                      <a:endParaRPr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22850">
                <a:tc>
                  <a:txBody>
                    <a:bodyPr/>
                    <a:lstStyle/>
                    <a:p>
                      <a:pPr marL="0" marR="0" lvl="0" indent="0" algn="r" rtl="0">
                        <a:lnSpc>
                          <a:spcPct val="115000"/>
                        </a:lnSpc>
                        <a:spcBef>
                          <a:spcPts val="0"/>
                        </a:spcBef>
                        <a:spcAft>
                          <a:spcPts val="0"/>
                        </a:spcAft>
                        <a:buNone/>
                      </a:pPr>
                      <a:r>
                        <a:rPr lang="en" sz="1100" dirty="0">
                          <a:solidFill>
                            <a:schemeClr val="dk1"/>
                          </a:solidFill>
                          <a:latin typeface="Baloo 2 ExtraBold"/>
                          <a:ea typeface="Baloo 2 ExtraBold"/>
                          <a:cs typeface="Baloo 2 ExtraBold"/>
                          <a:sym typeface="Baloo 2 ExtraBold"/>
                        </a:rPr>
                        <a:t>CatBoost</a:t>
                      </a:r>
                      <a:endParaRPr sz="1100"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70.1 %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72.4 %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68.0 %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76.4 %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622850">
                <a:tc>
                  <a:txBody>
                    <a:bodyPr/>
                    <a:lstStyle/>
                    <a:p>
                      <a:pPr marL="0" marR="0" lvl="0" indent="0" algn="r" rtl="0">
                        <a:lnSpc>
                          <a:spcPct val="115000"/>
                        </a:lnSpc>
                        <a:spcBef>
                          <a:spcPts val="0"/>
                        </a:spcBef>
                        <a:spcAft>
                          <a:spcPts val="0"/>
                        </a:spcAft>
                        <a:buNone/>
                      </a:pPr>
                      <a:r>
                        <a:rPr lang="en" sz="1100" dirty="0">
                          <a:solidFill>
                            <a:schemeClr val="dk1"/>
                          </a:solidFill>
                          <a:latin typeface="Baloo 2 ExtraBold"/>
                          <a:ea typeface="Baloo 2 ExtraBold"/>
                          <a:cs typeface="Baloo 2 ExtraBold"/>
                          <a:sym typeface="Baloo 2 ExtraBold"/>
                        </a:rPr>
                        <a:t>LightGBM</a:t>
                      </a:r>
                      <a:endParaRPr sz="1100"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69.9 %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73.0 %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67.1 %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76.0 %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622850">
                <a:tc>
                  <a:txBody>
                    <a:bodyPr/>
                    <a:lstStyle/>
                    <a:p>
                      <a:pPr marL="0" marR="0" lvl="0" indent="0" algn="r" rtl="0">
                        <a:lnSpc>
                          <a:spcPct val="115000"/>
                        </a:lnSpc>
                        <a:spcBef>
                          <a:spcPts val="0"/>
                        </a:spcBef>
                        <a:spcAft>
                          <a:spcPts val="0"/>
                        </a:spcAft>
                        <a:buNone/>
                      </a:pPr>
                      <a:r>
                        <a:rPr lang="en" sz="1100" dirty="0">
                          <a:solidFill>
                            <a:schemeClr val="dk1"/>
                          </a:solidFill>
                          <a:latin typeface="Baloo 2 ExtraBold"/>
                          <a:ea typeface="Baloo 2 ExtraBold"/>
                          <a:cs typeface="Baloo 2 ExtraBold"/>
                          <a:sym typeface="Baloo 2 ExtraBold"/>
                        </a:rPr>
                        <a:t>XGBoost</a:t>
                      </a:r>
                      <a:endParaRPr sz="1100"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65.5 %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59.6 %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72.8 %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76.0 %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622850">
                <a:tc>
                  <a:txBody>
                    <a:bodyPr/>
                    <a:lstStyle/>
                    <a:p>
                      <a:pPr marL="0" marR="0" lvl="0" indent="0" algn="r" rtl="0">
                        <a:lnSpc>
                          <a:spcPct val="115000"/>
                        </a:lnSpc>
                        <a:spcBef>
                          <a:spcPts val="0"/>
                        </a:spcBef>
                        <a:spcAft>
                          <a:spcPts val="0"/>
                        </a:spcAft>
                        <a:buNone/>
                      </a:pPr>
                      <a:r>
                        <a:rPr lang="en" sz="1100" dirty="0">
                          <a:solidFill>
                            <a:schemeClr val="dk1"/>
                          </a:solidFill>
                          <a:latin typeface="Baloo 2 ExtraBold"/>
                          <a:ea typeface="Baloo 2 ExtraBold"/>
                          <a:cs typeface="Baloo 2 ExtraBold"/>
                          <a:sym typeface="Baloo 2 ExtraBold"/>
                        </a:rPr>
                        <a:t>RandomForest</a:t>
                      </a:r>
                      <a:endParaRPr sz="1100"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60.0 %</a:t>
                      </a: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50.3 %</a:t>
                      </a: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74.3 %</a:t>
                      </a: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74.3 %</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bl>
          </a:graphicData>
        </a:graphic>
      </p:graphicFrame>
      <p:sp>
        <p:nvSpPr>
          <p:cNvPr id="2" name="Google Shape;1302;p45">
            <a:extLst>
              <a:ext uri="{FF2B5EF4-FFF2-40B4-BE49-F238E27FC236}">
                <a16:creationId xmlns:a16="http://schemas.microsoft.com/office/drawing/2014/main" id="{2E378573-A0BA-0137-4735-890CA1D2FB1A}"/>
              </a:ext>
            </a:extLst>
          </p:cNvPr>
          <p:cNvSpPr txBox="1">
            <a:spLocks/>
          </p:cNvSpPr>
          <p:nvPr/>
        </p:nvSpPr>
        <p:spPr>
          <a:xfrm>
            <a:off x="3063476" y="4267263"/>
            <a:ext cx="3017048" cy="3876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b="1" dirty="0"/>
              <a:t>I have used class weights.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1">
          <a:extLst>
            <a:ext uri="{FF2B5EF4-FFF2-40B4-BE49-F238E27FC236}">
              <a16:creationId xmlns:a16="http://schemas.microsoft.com/office/drawing/2014/main" id="{32CBD83B-58A9-FA90-9EFD-307652CCC9D7}"/>
            </a:ext>
          </a:extLst>
        </p:cNvPr>
        <p:cNvGrpSpPr/>
        <p:nvPr/>
      </p:nvGrpSpPr>
      <p:grpSpPr>
        <a:xfrm>
          <a:off x="0" y="0"/>
          <a:ext cx="0" cy="0"/>
          <a:chOff x="0" y="0"/>
          <a:chExt cx="0" cy="0"/>
        </a:xfrm>
      </p:grpSpPr>
      <p:sp>
        <p:nvSpPr>
          <p:cNvPr id="1252" name="Google Shape;1252;p41">
            <a:extLst>
              <a:ext uri="{FF2B5EF4-FFF2-40B4-BE49-F238E27FC236}">
                <a16:creationId xmlns:a16="http://schemas.microsoft.com/office/drawing/2014/main" id="{4F86CBDB-9438-DDBE-947F-B2D4C737878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Sampling Selection</a:t>
            </a:r>
            <a:endParaRPr dirty="0"/>
          </a:p>
        </p:txBody>
      </p:sp>
      <p:graphicFrame>
        <p:nvGraphicFramePr>
          <p:cNvPr id="1253" name="Google Shape;1253;p41">
            <a:extLst>
              <a:ext uri="{FF2B5EF4-FFF2-40B4-BE49-F238E27FC236}">
                <a16:creationId xmlns:a16="http://schemas.microsoft.com/office/drawing/2014/main" id="{CF3CAC46-1062-F691-3F4C-C553EB05F77F}"/>
              </a:ext>
            </a:extLst>
          </p:cNvPr>
          <p:cNvGraphicFramePr/>
          <p:nvPr>
            <p:extLst>
              <p:ext uri="{D42A27DB-BD31-4B8C-83A1-F6EECF244321}">
                <p14:modId xmlns:p14="http://schemas.microsoft.com/office/powerpoint/2010/main" val="1744847848"/>
              </p:ext>
            </p:extLst>
          </p:nvPr>
        </p:nvGraphicFramePr>
        <p:xfrm>
          <a:off x="870391" y="1173561"/>
          <a:ext cx="7139103" cy="3076774"/>
        </p:xfrm>
        <a:graphic>
          <a:graphicData uri="http://schemas.openxmlformats.org/drawingml/2006/table">
            <a:tbl>
              <a:tblPr>
                <a:noFill/>
                <a:tableStyleId>{4B442AA0-DC19-4785-9D75-7EB3E281ADCD}</a:tableStyleId>
              </a:tblPr>
              <a:tblGrid>
                <a:gridCol w="1238092">
                  <a:extLst>
                    <a:ext uri="{9D8B030D-6E8A-4147-A177-3AD203B41FA5}">
                      <a16:colId xmlns:a16="http://schemas.microsoft.com/office/drawing/2014/main" val="20000"/>
                    </a:ext>
                  </a:extLst>
                </a:gridCol>
                <a:gridCol w="1501389">
                  <a:extLst>
                    <a:ext uri="{9D8B030D-6E8A-4147-A177-3AD203B41FA5}">
                      <a16:colId xmlns:a16="http://schemas.microsoft.com/office/drawing/2014/main" val="20001"/>
                    </a:ext>
                  </a:extLst>
                </a:gridCol>
                <a:gridCol w="1501389">
                  <a:extLst>
                    <a:ext uri="{9D8B030D-6E8A-4147-A177-3AD203B41FA5}">
                      <a16:colId xmlns:a16="http://schemas.microsoft.com/office/drawing/2014/main" val="20002"/>
                    </a:ext>
                  </a:extLst>
                </a:gridCol>
                <a:gridCol w="1501389">
                  <a:extLst>
                    <a:ext uri="{9D8B030D-6E8A-4147-A177-3AD203B41FA5}">
                      <a16:colId xmlns:a16="http://schemas.microsoft.com/office/drawing/2014/main" val="20003"/>
                    </a:ext>
                  </a:extLst>
                </a:gridCol>
                <a:gridCol w="1396844">
                  <a:extLst>
                    <a:ext uri="{9D8B030D-6E8A-4147-A177-3AD203B41FA5}">
                      <a16:colId xmlns:a16="http://schemas.microsoft.com/office/drawing/2014/main" val="20004"/>
                    </a:ext>
                  </a:extLst>
                </a:gridCol>
              </a:tblGrid>
              <a:tr h="370259">
                <a:tc>
                  <a:txBody>
                    <a:bodyPr/>
                    <a:lstStyle/>
                    <a:p>
                      <a:pPr marL="0" marR="0" lvl="0" indent="0" algn="ctr" rtl="0">
                        <a:lnSpc>
                          <a:spcPct val="115000"/>
                        </a:lnSpc>
                        <a:spcBef>
                          <a:spcPts val="0"/>
                        </a:spcBef>
                        <a:spcAft>
                          <a:spcPts val="0"/>
                        </a:spcAft>
                        <a:buNone/>
                      </a:pPr>
                      <a:r>
                        <a:rPr lang="en" dirty="0">
                          <a:solidFill>
                            <a:schemeClr val="dk1"/>
                          </a:solidFill>
                          <a:latin typeface="Baloo 2 ExtraBold"/>
                          <a:ea typeface="Bebas Neue"/>
                          <a:cs typeface="Baloo 2 ExtraBold"/>
                          <a:sym typeface="Baloo 2 ExtraBold"/>
                        </a:rPr>
                        <a:t>Sampling</a:t>
                      </a:r>
                      <a:endParaRPr dirty="0">
                        <a:solidFill>
                          <a:srgbClr val="4E48AB"/>
                        </a:solidFill>
                        <a:latin typeface="Bebas Neue"/>
                        <a:ea typeface="Bebas Neue"/>
                        <a:cs typeface="Bebas Neue"/>
                        <a:sym typeface="Bebas Neu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dirty="0">
                          <a:solidFill>
                            <a:schemeClr val="dk1"/>
                          </a:solidFill>
                          <a:latin typeface="Baloo 2 ExtraBold"/>
                          <a:ea typeface="Baloo 2 ExtraBold"/>
                          <a:cs typeface="Baloo 2 ExtraBold"/>
                          <a:sym typeface="Baloo 2 ExtraBold"/>
                        </a:rPr>
                        <a:t>F1</a:t>
                      </a:r>
                      <a:endParaRPr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dirty="0">
                          <a:solidFill>
                            <a:schemeClr val="dk1"/>
                          </a:solidFill>
                          <a:latin typeface="Baloo 2 ExtraBold"/>
                          <a:ea typeface="Baloo 2 ExtraBold"/>
                          <a:cs typeface="Baloo 2 ExtraBold"/>
                          <a:sym typeface="Baloo 2 ExtraBold"/>
                        </a:rPr>
                        <a:t>Recall</a:t>
                      </a:r>
                      <a:endParaRPr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Clr>
                          <a:srgbClr val="000000"/>
                        </a:buClr>
                        <a:buSzPts val="1100"/>
                        <a:buFont typeface="Arial"/>
                        <a:buNone/>
                      </a:pPr>
                      <a:r>
                        <a:rPr lang="en" dirty="0">
                          <a:solidFill>
                            <a:schemeClr val="dk1"/>
                          </a:solidFill>
                          <a:latin typeface="Baloo 2 ExtraBold"/>
                          <a:ea typeface="Baloo 2 ExtraBold"/>
                          <a:cs typeface="Baloo 2 ExtraBold"/>
                          <a:sym typeface="Baloo 2 ExtraBold"/>
                        </a:rPr>
                        <a:t>Precision</a:t>
                      </a:r>
                      <a:endParaRPr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dirty="0">
                          <a:solidFill>
                            <a:schemeClr val="dk1"/>
                          </a:solidFill>
                          <a:latin typeface="Baloo 2 ExtraBold"/>
                          <a:ea typeface="Baloo 2 ExtraBold"/>
                          <a:cs typeface="Baloo 2 ExtraBold"/>
                          <a:sym typeface="Baloo 2 ExtraBold"/>
                        </a:rPr>
                        <a:t>Accuracy</a:t>
                      </a:r>
                      <a:endParaRPr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4744">
                <a:tc>
                  <a:txBody>
                    <a:bodyPr/>
                    <a:lstStyle/>
                    <a:p>
                      <a:pPr marL="0" marR="0" lvl="0" indent="0" algn="r" rtl="0">
                        <a:lnSpc>
                          <a:spcPct val="115000"/>
                        </a:lnSpc>
                        <a:spcBef>
                          <a:spcPts val="0"/>
                        </a:spcBef>
                        <a:spcAft>
                          <a:spcPts val="0"/>
                        </a:spcAft>
                        <a:buNone/>
                      </a:pPr>
                      <a:r>
                        <a:rPr lang="en" sz="1100" dirty="0">
                          <a:solidFill>
                            <a:schemeClr val="dk1"/>
                          </a:solidFill>
                          <a:latin typeface="Baloo 2 ExtraBold"/>
                          <a:ea typeface="Baloo 2 ExtraBold"/>
                          <a:cs typeface="Baloo 2 ExtraBold"/>
                          <a:sym typeface="Baloo 2 ExtraBold"/>
                        </a:rPr>
                        <a:t>SMOTETomek</a:t>
                      </a:r>
                      <a:endParaRPr sz="1100" dirty="0">
                        <a:solidFill>
                          <a:srgbClr val="4E48AB"/>
                        </a:solidFill>
                        <a:latin typeface="Bebas Neue"/>
                        <a:ea typeface="Bebas Neue"/>
                        <a:cs typeface="Bebas Neue"/>
                        <a:sym typeface="Bebas Neu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70.7 %</a:t>
                      </a: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76.0 %</a:t>
                      </a: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Pts val="1100"/>
                        <a:buFont typeface="Arial"/>
                        <a:buNone/>
                        <a:tabLst/>
                        <a:defRPr/>
                      </a:pPr>
                      <a:r>
                        <a:rPr lang="en" sz="1000" dirty="0">
                          <a:solidFill>
                            <a:schemeClr val="dk1"/>
                          </a:solidFill>
                          <a:latin typeface="DM Sans"/>
                          <a:ea typeface="DM Sans"/>
                          <a:cs typeface="DM Sans"/>
                          <a:sym typeface="DM Sans"/>
                        </a:rPr>
                        <a:t>66.1 %</a:t>
                      </a: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76.0 %</a:t>
                      </a: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2"/>
                    </a:solidFill>
                  </a:tcPr>
                </a:tc>
                <a:extLst>
                  <a:ext uri="{0D108BD9-81ED-4DB2-BD59-A6C34878D82A}">
                    <a16:rowId xmlns:a16="http://schemas.microsoft.com/office/drawing/2014/main" val="3659738909"/>
                  </a:ext>
                </a:extLst>
              </a:tr>
              <a:tr h="321582">
                <a:tc>
                  <a:txBody>
                    <a:bodyPr/>
                    <a:lstStyle/>
                    <a:p>
                      <a:pPr marL="0" marR="0" lvl="0" indent="0" algn="r" defTabSz="914400" rtl="0" eaLnBrk="1" fontAlgn="auto" latinLnBrk="0" hangingPunct="1">
                        <a:lnSpc>
                          <a:spcPct val="115000"/>
                        </a:lnSpc>
                        <a:spcBef>
                          <a:spcPts val="0"/>
                        </a:spcBef>
                        <a:spcAft>
                          <a:spcPts val="0"/>
                        </a:spcAft>
                        <a:buClr>
                          <a:srgbClr val="000000"/>
                        </a:buClr>
                        <a:buSzTx/>
                        <a:buFont typeface="Arial"/>
                        <a:buNone/>
                        <a:tabLst/>
                        <a:defRPr/>
                      </a:pPr>
                      <a:r>
                        <a:rPr lang="tr-TR" sz="1100" dirty="0" err="1">
                          <a:solidFill>
                            <a:schemeClr val="dk1"/>
                          </a:solidFill>
                          <a:latin typeface="Baloo 2 ExtraBold" panose="020B0604020202020204" charset="0"/>
                          <a:ea typeface="Baloo 2 ExtraBold"/>
                          <a:cs typeface="Baloo 2 ExtraBold" panose="020B0604020202020204" charset="0"/>
                          <a:sym typeface="Baloo 2 ExtraBold"/>
                        </a:rPr>
                        <a:t>Tomek</a:t>
                      </a:r>
                      <a:r>
                        <a:rPr lang="en-US" sz="1100" dirty="0">
                          <a:solidFill>
                            <a:schemeClr val="dk1"/>
                          </a:solidFill>
                          <a:latin typeface="Baloo 2 ExtraBold" panose="020B0604020202020204" charset="0"/>
                          <a:ea typeface="Baloo 2 ExtraBold"/>
                          <a:cs typeface="Baloo 2 ExtraBold" panose="020B0604020202020204" charset="0"/>
                          <a:sym typeface="Baloo 2 ExtraBold"/>
                        </a:rPr>
                        <a:t>Links Un.</a:t>
                      </a:r>
                      <a:endParaRPr lang="tr-TR" sz="1100" dirty="0">
                        <a:solidFill>
                          <a:srgbClr val="4E48AB"/>
                        </a:solidFill>
                        <a:latin typeface="Baloo 2 ExtraBold" panose="020B0604020202020204" charset="0"/>
                        <a:ea typeface="Bebas Neue"/>
                        <a:cs typeface="Baloo 2 ExtraBold" panose="020B0604020202020204" charset="0"/>
                        <a:sym typeface="Bebas Neu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70.5 %</a:t>
                      </a: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77.6 %</a:t>
                      </a: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Pts val="1100"/>
                        <a:buFont typeface="Arial"/>
                        <a:buNone/>
                        <a:tabLst/>
                        <a:defRPr/>
                      </a:pPr>
                      <a:r>
                        <a:rPr lang="en" sz="1000" dirty="0">
                          <a:solidFill>
                            <a:schemeClr val="dk1"/>
                          </a:solidFill>
                          <a:latin typeface="DM Sans"/>
                          <a:ea typeface="DM Sans"/>
                          <a:cs typeface="DM Sans"/>
                          <a:sym typeface="DM Sans"/>
                        </a:rPr>
                        <a:t>64.5 %</a:t>
                      </a: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75.1 %</a:t>
                      </a: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2"/>
                    </a:solidFill>
                  </a:tcPr>
                </a:tc>
                <a:extLst>
                  <a:ext uri="{0D108BD9-81ED-4DB2-BD59-A6C34878D82A}">
                    <a16:rowId xmlns:a16="http://schemas.microsoft.com/office/drawing/2014/main" val="3491521362"/>
                  </a:ext>
                </a:extLst>
              </a:tr>
              <a:tr h="354919">
                <a:tc>
                  <a:txBody>
                    <a:bodyPr/>
                    <a:lstStyle/>
                    <a:p>
                      <a:pPr marL="0" marR="0" lvl="0" indent="0" algn="r" defTabSz="914400" rtl="0" eaLnBrk="1" fontAlgn="auto" latinLnBrk="0" hangingPunct="1">
                        <a:lnSpc>
                          <a:spcPct val="115000"/>
                        </a:lnSpc>
                        <a:spcBef>
                          <a:spcPts val="0"/>
                        </a:spcBef>
                        <a:spcAft>
                          <a:spcPts val="0"/>
                        </a:spcAft>
                        <a:buClr>
                          <a:srgbClr val="000000"/>
                        </a:buClr>
                        <a:buSzTx/>
                        <a:buFont typeface="Arial"/>
                        <a:buNone/>
                        <a:tabLst/>
                        <a:defRPr/>
                      </a:pPr>
                      <a:r>
                        <a:rPr lang="en-US" sz="1100" dirty="0">
                          <a:solidFill>
                            <a:schemeClr val="dk1"/>
                          </a:solidFill>
                          <a:latin typeface="Baloo 2 ExtraBold" panose="020B0604020202020204" charset="0"/>
                          <a:ea typeface="Bebas Neue"/>
                          <a:cs typeface="Baloo 2 ExtraBold" panose="020B0604020202020204" charset="0"/>
                          <a:sym typeface="Baloo 2 ExtraBold"/>
                        </a:rPr>
                        <a:t>SMOTE</a:t>
                      </a:r>
                      <a:endParaRPr lang="tr-TR" sz="1100" dirty="0">
                        <a:solidFill>
                          <a:srgbClr val="4E48AB"/>
                        </a:solidFill>
                        <a:latin typeface="Baloo 2 ExtraBold" panose="020B0604020202020204" charset="0"/>
                        <a:ea typeface="Bebas Neue"/>
                        <a:cs typeface="Baloo 2 ExtraBold" panose="020B0604020202020204" charset="0"/>
                        <a:sym typeface="Bebas Neue"/>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70.1 %</a:t>
                      </a: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73.3 %</a:t>
                      </a: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Pts val="1100"/>
                        <a:buFont typeface="Arial"/>
                        <a:buNone/>
                        <a:tabLst/>
                        <a:defRPr/>
                      </a:pPr>
                      <a:r>
                        <a:rPr lang="en" sz="1000" dirty="0">
                          <a:solidFill>
                            <a:schemeClr val="dk1"/>
                          </a:solidFill>
                          <a:latin typeface="DM Sans"/>
                          <a:ea typeface="DM Sans"/>
                          <a:cs typeface="DM Sans"/>
                          <a:sym typeface="DM Sans"/>
                        </a:rPr>
                        <a:t>67.1 %</a:t>
                      </a: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76.1 %</a:t>
                      </a: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2"/>
                    </a:solidFill>
                  </a:tcPr>
                </a:tc>
                <a:extLst>
                  <a:ext uri="{0D108BD9-81ED-4DB2-BD59-A6C34878D82A}">
                    <a16:rowId xmlns:a16="http://schemas.microsoft.com/office/drawing/2014/main" val="64343600"/>
                  </a:ext>
                </a:extLst>
              </a:tr>
              <a:tr h="347231">
                <a:tc>
                  <a:txBody>
                    <a:bodyPr/>
                    <a:lstStyle/>
                    <a:p>
                      <a:pPr marL="0" marR="0" lvl="0" indent="0" algn="r" rtl="0">
                        <a:lnSpc>
                          <a:spcPct val="115000"/>
                        </a:lnSpc>
                        <a:spcBef>
                          <a:spcPts val="0"/>
                        </a:spcBef>
                        <a:spcAft>
                          <a:spcPts val="0"/>
                        </a:spcAft>
                        <a:buNone/>
                      </a:pPr>
                      <a:r>
                        <a:rPr lang="en" sz="1100" dirty="0">
                          <a:solidFill>
                            <a:schemeClr val="dk1"/>
                          </a:solidFill>
                          <a:latin typeface="Baloo 2 ExtraBold"/>
                          <a:ea typeface="Baloo 2 ExtraBold"/>
                          <a:cs typeface="Baloo 2 ExtraBold"/>
                          <a:sym typeface="Baloo 2 ExtraBold"/>
                        </a:rPr>
                        <a:t>None</a:t>
                      </a:r>
                      <a:endParaRPr sz="1100"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70.0 %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72.3 %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67.9 %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76.4 %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43223">
                <a:tc>
                  <a:txBody>
                    <a:bodyPr/>
                    <a:lstStyle/>
                    <a:p>
                      <a:pPr marL="0" marR="0" lvl="0" indent="0" algn="r" rtl="0">
                        <a:lnSpc>
                          <a:spcPct val="115000"/>
                        </a:lnSpc>
                        <a:spcBef>
                          <a:spcPts val="0"/>
                        </a:spcBef>
                        <a:spcAft>
                          <a:spcPts val="0"/>
                        </a:spcAft>
                        <a:buNone/>
                      </a:pPr>
                      <a:r>
                        <a:rPr lang="en" sz="1100" dirty="0">
                          <a:solidFill>
                            <a:schemeClr val="dk1"/>
                          </a:solidFill>
                          <a:latin typeface="Baloo 2 ExtraBold"/>
                          <a:ea typeface="Baloo 2 ExtraBold"/>
                          <a:cs typeface="Baloo 2 ExtraBold"/>
                          <a:sym typeface="Baloo 2 ExtraBold"/>
                        </a:rPr>
                        <a:t>Random Over.</a:t>
                      </a:r>
                      <a:endParaRPr sz="1100"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70.0 %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81.8 %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61.2 %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73.2 %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364173">
                <a:tc>
                  <a:txBody>
                    <a:bodyPr/>
                    <a:lstStyle/>
                    <a:p>
                      <a:pPr marL="0" marR="0" lvl="0" indent="0" algn="r" rtl="0">
                        <a:lnSpc>
                          <a:spcPct val="115000"/>
                        </a:lnSpc>
                        <a:spcBef>
                          <a:spcPts val="0"/>
                        </a:spcBef>
                        <a:spcAft>
                          <a:spcPts val="0"/>
                        </a:spcAft>
                        <a:buNone/>
                      </a:pPr>
                      <a:r>
                        <a:rPr lang="en" sz="1100" dirty="0">
                          <a:solidFill>
                            <a:schemeClr val="dk1"/>
                          </a:solidFill>
                          <a:latin typeface="Baloo 2 ExtraBold"/>
                          <a:ea typeface="Baloo 2 ExtraBold"/>
                          <a:cs typeface="Baloo 2 ExtraBold"/>
                          <a:sym typeface="Baloo 2 ExtraBold"/>
                        </a:rPr>
                        <a:t>Random Under.</a:t>
                      </a:r>
                      <a:endParaRPr sz="1100"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69.2 %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84.3 %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58.8 %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71.4 %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341531">
                <a:tc>
                  <a:txBody>
                    <a:bodyPr/>
                    <a:lstStyle/>
                    <a:p>
                      <a:pPr marL="0" marR="0" lvl="0" indent="0" algn="r" rtl="0">
                        <a:lnSpc>
                          <a:spcPct val="115000"/>
                        </a:lnSpc>
                        <a:spcBef>
                          <a:spcPts val="0"/>
                        </a:spcBef>
                        <a:spcAft>
                          <a:spcPts val="0"/>
                        </a:spcAft>
                        <a:buNone/>
                      </a:pPr>
                      <a:r>
                        <a:rPr lang="en" sz="1100" dirty="0">
                          <a:solidFill>
                            <a:schemeClr val="dk1"/>
                          </a:solidFill>
                          <a:latin typeface="Baloo 2 ExtraBold"/>
                          <a:ea typeface="Baloo 2 ExtraBold"/>
                          <a:cs typeface="Baloo 2 ExtraBold"/>
                          <a:sym typeface="Baloo 2 ExtraBold"/>
                        </a:rPr>
                        <a:t>SMOTEEN</a:t>
                      </a:r>
                      <a:endParaRPr sz="1100"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65.6 %</a:t>
                      </a: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79.4 %</a:t>
                      </a: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55.9 %</a:t>
                      </a: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000" dirty="0">
                          <a:solidFill>
                            <a:schemeClr val="dk1"/>
                          </a:solidFill>
                          <a:latin typeface="DM Sans"/>
                          <a:ea typeface="DM Sans"/>
                          <a:cs typeface="DM Sans"/>
                          <a:sym typeface="DM Sans"/>
                        </a:rPr>
                        <a:t>68.2 %</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74839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9" name="Google Shape;1068;p36">
            <a:extLst>
              <a:ext uri="{FF2B5EF4-FFF2-40B4-BE49-F238E27FC236}">
                <a16:creationId xmlns:a16="http://schemas.microsoft.com/office/drawing/2014/main" id="{DD867CB9-67FC-54BD-76A3-11E3B25290C2}"/>
              </a:ext>
            </a:extLst>
          </p:cNvPr>
          <p:cNvSpPr txBox="1">
            <a:spLocks noGrp="1"/>
          </p:cNvSpPr>
          <p:nvPr>
            <p:ph type="title"/>
          </p:nvPr>
        </p:nvSpPr>
        <p:spPr>
          <a:xfrm>
            <a:off x="559374" y="110032"/>
            <a:ext cx="7149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tx1"/>
                </a:solidFill>
              </a:rPr>
              <a:t>Feature Selection</a:t>
            </a:r>
            <a:endParaRPr sz="2800" dirty="0">
              <a:solidFill>
                <a:schemeClr val="tx1"/>
              </a:solidFill>
            </a:endParaRPr>
          </a:p>
        </p:txBody>
      </p:sp>
      <p:sp>
        <p:nvSpPr>
          <p:cNvPr id="12" name="TextBox 11">
            <a:extLst>
              <a:ext uri="{FF2B5EF4-FFF2-40B4-BE49-F238E27FC236}">
                <a16:creationId xmlns:a16="http://schemas.microsoft.com/office/drawing/2014/main" id="{B6B31C0A-37CC-51A4-6830-3683D78B1587}"/>
              </a:ext>
            </a:extLst>
          </p:cNvPr>
          <p:cNvSpPr txBox="1"/>
          <p:nvPr/>
        </p:nvSpPr>
        <p:spPr>
          <a:xfrm>
            <a:off x="3670952" y="4521416"/>
            <a:ext cx="1802096" cy="307777"/>
          </a:xfrm>
          <a:prstGeom prst="rect">
            <a:avLst/>
          </a:prstGeom>
          <a:noFill/>
        </p:spPr>
        <p:txBody>
          <a:bodyPr wrap="none" rtlCol="0">
            <a:spAutoFit/>
          </a:bodyPr>
          <a:lstStyle/>
          <a:p>
            <a:r>
              <a:rPr lang="en-US" dirty="0">
                <a:latin typeface="DM Sans" pitchFamily="2" charset="0"/>
              </a:rPr>
              <a:t>Number of features</a:t>
            </a:r>
            <a:endParaRPr lang="tr-TR" dirty="0">
              <a:latin typeface="DM Sans" pitchFamily="2" charset="0"/>
            </a:endParaRPr>
          </a:p>
        </p:txBody>
      </p:sp>
      <p:sp>
        <p:nvSpPr>
          <p:cNvPr id="13" name="TextBox 12">
            <a:extLst>
              <a:ext uri="{FF2B5EF4-FFF2-40B4-BE49-F238E27FC236}">
                <a16:creationId xmlns:a16="http://schemas.microsoft.com/office/drawing/2014/main" id="{C5C14050-72D4-3DD7-01E2-B718400AF9E6}"/>
              </a:ext>
            </a:extLst>
          </p:cNvPr>
          <p:cNvSpPr txBox="1"/>
          <p:nvPr/>
        </p:nvSpPr>
        <p:spPr>
          <a:xfrm rot="16200000">
            <a:off x="796821" y="2727768"/>
            <a:ext cx="954107" cy="307777"/>
          </a:xfrm>
          <a:prstGeom prst="rect">
            <a:avLst/>
          </a:prstGeom>
          <a:noFill/>
        </p:spPr>
        <p:txBody>
          <a:bodyPr wrap="none" rtlCol="0">
            <a:spAutoFit/>
          </a:bodyPr>
          <a:lstStyle/>
          <a:p>
            <a:r>
              <a:rPr lang="en-US" dirty="0">
                <a:latin typeface="DM Sans" pitchFamily="2" charset="0"/>
              </a:rPr>
              <a:t>F1 Scores</a:t>
            </a:r>
            <a:endParaRPr lang="tr-TR" dirty="0">
              <a:latin typeface="DM Sans" pitchFamily="2" charset="0"/>
            </a:endParaRPr>
          </a:p>
        </p:txBody>
      </p:sp>
      <p:pic>
        <p:nvPicPr>
          <p:cNvPr id="14" name="Picture 13">
            <a:extLst>
              <a:ext uri="{FF2B5EF4-FFF2-40B4-BE49-F238E27FC236}">
                <a16:creationId xmlns:a16="http://schemas.microsoft.com/office/drawing/2014/main" id="{1C8BC5A1-CF30-B8CE-788F-9FE67213259E}"/>
              </a:ext>
            </a:extLst>
          </p:cNvPr>
          <p:cNvPicPr>
            <a:picLocks noChangeAspect="1"/>
          </p:cNvPicPr>
          <p:nvPr/>
        </p:nvPicPr>
        <p:blipFill>
          <a:blip r:embed="rId3"/>
          <a:stretch>
            <a:fillRect/>
          </a:stretch>
        </p:blipFill>
        <p:spPr>
          <a:xfrm>
            <a:off x="1476731" y="1333200"/>
            <a:ext cx="6448892" cy="3188216"/>
          </a:xfrm>
          <a:prstGeom prst="rect">
            <a:avLst/>
          </a:prstGeom>
        </p:spPr>
      </p:pic>
      <p:sp>
        <p:nvSpPr>
          <p:cNvPr id="15" name="Google Shape;885;p32">
            <a:extLst>
              <a:ext uri="{FF2B5EF4-FFF2-40B4-BE49-F238E27FC236}">
                <a16:creationId xmlns:a16="http://schemas.microsoft.com/office/drawing/2014/main" id="{3BFF7BE0-6E14-6EBE-5C7D-B2C3106F16C0}"/>
              </a:ext>
            </a:extLst>
          </p:cNvPr>
          <p:cNvSpPr txBox="1">
            <a:spLocks noGrp="1"/>
          </p:cNvSpPr>
          <p:nvPr>
            <p:ph type="subTitle" idx="1"/>
          </p:nvPr>
        </p:nvSpPr>
        <p:spPr>
          <a:xfrm>
            <a:off x="134420" y="558080"/>
            <a:ext cx="8681961" cy="1226711"/>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chemeClr val="accent1">
                  <a:lumMod val="50000"/>
                </a:schemeClr>
              </a:buClr>
              <a:buSzPts val="1600"/>
              <a:buChar char="●"/>
            </a:pPr>
            <a:r>
              <a:rPr lang="en-US" dirty="0"/>
              <a:t>Since using RFE to determine the number of features is computationally expensive, I used mutual information to decide the number of features and then applied RFE to select the top features.</a:t>
            </a:r>
            <a:endParaRPr lang="en" dirty="0"/>
          </a:p>
          <a:p>
            <a:pPr marL="457200" lvl="0" indent="-330200" algn="l" rtl="0">
              <a:spcBef>
                <a:spcPts val="0"/>
              </a:spcBef>
              <a:spcAft>
                <a:spcPts val="0"/>
              </a:spcAft>
              <a:buSzPts val="1600"/>
              <a:buChar char="●"/>
            </a:pPr>
            <a:endParaRPr lang="en" dirty="0"/>
          </a:p>
          <a:p>
            <a:pPr marL="457200" lvl="0" indent="-330200" algn="l" rtl="0">
              <a:spcBef>
                <a:spcPts val="0"/>
              </a:spcBef>
              <a:spcAft>
                <a:spcPts val="0"/>
              </a:spcAft>
              <a:buSzPts val="1600"/>
              <a:buChar char="●"/>
            </a:pPr>
            <a:endParaRPr lang="en" dirty="0"/>
          </a:p>
          <a:p>
            <a:pPr marL="127000" lvl="0" indent="0" algn="l" rtl="0">
              <a:spcBef>
                <a:spcPts val="0"/>
              </a:spcBef>
              <a:spcAft>
                <a:spcPts val="0"/>
              </a:spcAft>
              <a:buSzPts val="1600"/>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36846" y="2429447"/>
            <a:ext cx="4559700"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Recursive Feature Elimination</a:t>
            </a:r>
            <a:endParaRPr dirty="0"/>
          </a:p>
        </p:txBody>
      </p:sp>
      <p:sp>
        <p:nvSpPr>
          <p:cNvPr id="785" name="Google Shape;785;p31"/>
          <p:cNvSpPr txBox="1">
            <a:spLocks noGrp="1"/>
          </p:cNvSpPr>
          <p:nvPr>
            <p:ph type="subTitle" idx="1"/>
          </p:nvPr>
        </p:nvSpPr>
        <p:spPr>
          <a:xfrm>
            <a:off x="3880854" y="3681337"/>
            <a:ext cx="4559700" cy="62172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 used the Recursive Feature Elimination technique to select the top 50 features.</a:t>
            </a:r>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Hyperparameter Optimization</a:t>
            </a:r>
            <a:endParaRPr dirty="0"/>
          </a:p>
        </p:txBody>
      </p:sp>
      <p:sp>
        <p:nvSpPr>
          <p:cNvPr id="2" name="Google Shape;885;p32">
            <a:extLst>
              <a:ext uri="{FF2B5EF4-FFF2-40B4-BE49-F238E27FC236}">
                <a16:creationId xmlns:a16="http://schemas.microsoft.com/office/drawing/2014/main" id="{12E88AF5-1133-36B3-17A0-017EC7D28514}"/>
              </a:ext>
            </a:extLst>
          </p:cNvPr>
          <p:cNvSpPr txBox="1">
            <a:spLocks/>
          </p:cNvSpPr>
          <p:nvPr/>
        </p:nvSpPr>
        <p:spPr>
          <a:xfrm>
            <a:off x="447773" y="1441478"/>
            <a:ext cx="8248453" cy="248433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30200">
              <a:buClr>
                <a:schemeClr val="accent1">
                  <a:lumMod val="50000"/>
                </a:schemeClr>
              </a:buClr>
              <a:buSzPts val="1600"/>
              <a:buFont typeface="Arial"/>
              <a:buChar char="●"/>
            </a:pPr>
            <a:r>
              <a:rPr lang="en-US" sz="1600" dirty="0">
                <a:latin typeface="DM Sans" pitchFamily="2" charset="0"/>
              </a:rPr>
              <a:t>I used </a:t>
            </a:r>
            <a:r>
              <a:rPr lang="en-US" sz="1600" dirty="0" err="1">
                <a:latin typeface="DM Sans" pitchFamily="2" charset="0"/>
              </a:rPr>
              <a:t>Optuna</a:t>
            </a:r>
            <a:r>
              <a:rPr lang="en-US" sz="1600" dirty="0">
                <a:latin typeface="DM Sans" pitchFamily="2" charset="0"/>
              </a:rPr>
              <a:t>, an open-source library, for hyperparameter optimization and ran it on the validation set for an hour, but it did not result in any significant performance improvement. </a:t>
            </a:r>
          </a:p>
          <a:p>
            <a:pPr marL="127000">
              <a:buClr>
                <a:schemeClr val="accent1">
                  <a:lumMod val="50000"/>
                </a:schemeClr>
              </a:buClr>
              <a:buSzPts val="1600"/>
            </a:pPr>
            <a:endParaRPr lang="en-US" sz="1600" dirty="0">
              <a:latin typeface="DM Sans" pitchFamily="2" charset="0"/>
            </a:endParaRPr>
          </a:p>
          <a:p>
            <a:pPr marL="457200" indent="-330200">
              <a:buClr>
                <a:schemeClr val="accent1">
                  <a:lumMod val="50000"/>
                </a:schemeClr>
              </a:buClr>
              <a:buSzPts val="1600"/>
              <a:buFont typeface="Arial"/>
              <a:buChar char="●"/>
            </a:pPr>
            <a:r>
              <a:rPr lang="en-US" sz="1600" dirty="0">
                <a:latin typeface="DM Sans" pitchFamily="2" charset="0"/>
              </a:rPr>
              <a:t>Therefore, I didn’t make any extensive changes to the model’s hyperparameters but only used class weights.</a:t>
            </a:r>
          </a:p>
          <a:p>
            <a:pPr marL="457200" indent="-330200">
              <a:buClr>
                <a:schemeClr val="accent1">
                  <a:lumMod val="50000"/>
                </a:schemeClr>
              </a:buClr>
              <a:buSzPts val="1600"/>
              <a:buFont typeface="Arial"/>
              <a:buChar char="●"/>
            </a:pPr>
            <a:endParaRPr lang="en-US" dirty="0"/>
          </a:p>
          <a:p>
            <a:pPr marL="127000">
              <a:buSzPts val="1600"/>
            </a:pPr>
            <a:endParaRPr lang="en-US" dirty="0"/>
          </a:p>
          <a:p>
            <a:pPr marL="457200" indent="-330200">
              <a:buSzPts val="1600"/>
              <a:buFont typeface="Arial"/>
              <a:buChar char="●"/>
            </a:pPr>
            <a:endParaRPr lang="en-US" dirty="0"/>
          </a:p>
          <a:p>
            <a:pPr marL="457200" indent="-330200">
              <a:buSzPts val="1600"/>
              <a:buFont typeface="Arial"/>
              <a:buChar char="●"/>
            </a:pPr>
            <a:endParaRPr lang="en-US" dirty="0"/>
          </a:p>
          <a:p>
            <a:pPr marL="127000">
              <a:buSzPts val="1600"/>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1">
          <a:extLst>
            <a:ext uri="{FF2B5EF4-FFF2-40B4-BE49-F238E27FC236}">
              <a16:creationId xmlns:a16="http://schemas.microsoft.com/office/drawing/2014/main" id="{25CED50F-B4DA-CC5A-BE60-008503657334}"/>
            </a:ext>
          </a:extLst>
        </p:cNvPr>
        <p:cNvGrpSpPr/>
        <p:nvPr/>
      </p:nvGrpSpPr>
      <p:grpSpPr>
        <a:xfrm>
          <a:off x="0" y="0"/>
          <a:ext cx="0" cy="0"/>
          <a:chOff x="0" y="0"/>
          <a:chExt cx="0" cy="0"/>
        </a:xfrm>
      </p:grpSpPr>
      <p:sp>
        <p:nvSpPr>
          <p:cNvPr id="1252" name="Google Shape;1252;p41">
            <a:extLst>
              <a:ext uri="{FF2B5EF4-FFF2-40B4-BE49-F238E27FC236}">
                <a16:creationId xmlns:a16="http://schemas.microsoft.com/office/drawing/2014/main" id="{C15A5EF8-E567-D0E8-B8D3-A98ADE47E44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Model</a:t>
            </a:r>
            <a:endParaRPr dirty="0"/>
          </a:p>
        </p:txBody>
      </p:sp>
      <p:graphicFrame>
        <p:nvGraphicFramePr>
          <p:cNvPr id="1253" name="Google Shape;1253;p41">
            <a:extLst>
              <a:ext uri="{FF2B5EF4-FFF2-40B4-BE49-F238E27FC236}">
                <a16:creationId xmlns:a16="http://schemas.microsoft.com/office/drawing/2014/main" id="{B2A12836-92FF-BAB9-5E95-97428539427E}"/>
              </a:ext>
            </a:extLst>
          </p:cNvPr>
          <p:cNvGraphicFramePr/>
          <p:nvPr>
            <p:extLst>
              <p:ext uri="{D42A27DB-BD31-4B8C-83A1-F6EECF244321}">
                <p14:modId xmlns:p14="http://schemas.microsoft.com/office/powerpoint/2010/main" val="878745679"/>
              </p:ext>
            </p:extLst>
          </p:nvPr>
        </p:nvGraphicFramePr>
        <p:xfrm>
          <a:off x="720063" y="1148900"/>
          <a:ext cx="7592662" cy="2296764"/>
        </p:xfrm>
        <a:graphic>
          <a:graphicData uri="http://schemas.openxmlformats.org/drawingml/2006/table">
            <a:tbl>
              <a:tblPr>
                <a:noFill/>
                <a:tableStyleId>{4B442AA0-DC19-4785-9D75-7EB3E281ADCD}</a:tableStyleId>
              </a:tblPr>
              <a:tblGrid>
                <a:gridCol w="1087949">
                  <a:extLst>
                    <a:ext uri="{9D8B030D-6E8A-4147-A177-3AD203B41FA5}">
                      <a16:colId xmlns:a16="http://schemas.microsoft.com/office/drawing/2014/main" val="20000"/>
                    </a:ext>
                  </a:extLst>
                </a:gridCol>
                <a:gridCol w="1319316">
                  <a:extLst>
                    <a:ext uri="{9D8B030D-6E8A-4147-A177-3AD203B41FA5}">
                      <a16:colId xmlns:a16="http://schemas.microsoft.com/office/drawing/2014/main" val="20001"/>
                    </a:ext>
                  </a:extLst>
                </a:gridCol>
                <a:gridCol w="1319316">
                  <a:extLst>
                    <a:ext uri="{9D8B030D-6E8A-4147-A177-3AD203B41FA5}">
                      <a16:colId xmlns:a16="http://schemas.microsoft.com/office/drawing/2014/main" val="20002"/>
                    </a:ext>
                  </a:extLst>
                </a:gridCol>
                <a:gridCol w="1319316">
                  <a:extLst>
                    <a:ext uri="{9D8B030D-6E8A-4147-A177-3AD203B41FA5}">
                      <a16:colId xmlns:a16="http://schemas.microsoft.com/office/drawing/2014/main" val="20003"/>
                    </a:ext>
                  </a:extLst>
                </a:gridCol>
                <a:gridCol w="1319316">
                  <a:extLst>
                    <a:ext uri="{9D8B030D-6E8A-4147-A177-3AD203B41FA5}">
                      <a16:colId xmlns:a16="http://schemas.microsoft.com/office/drawing/2014/main" val="1933720273"/>
                    </a:ext>
                  </a:extLst>
                </a:gridCol>
                <a:gridCol w="1227449">
                  <a:extLst>
                    <a:ext uri="{9D8B030D-6E8A-4147-A177-3AD203B41FA5}">
                      <a16:colId xmlns:a16="http://schemas.microsoft.com/office/drawing/2014/main" val="20004"/>
                    </a:ext>
                  </a:extLst>
                </a:gridCol>
              </a:tblGrid>
              <a:tr h="282225">
                <a:tc>
                  <a:txBody>
                    <a:bodyPr/>
                    <a:lstStyle/>
                    <a:p>
                      <a:pPr marL="0" marR="0" lvl="0" indent="0" algn="ctr" rtl="0">
                        <a:lnSpc>
                          <a:spcPct val="115000"/>
                        </a:lnSpc>
                        <a:spcBef>
                          <a:spcPts val="0"/>
                        </a:spcBef>
                        <a:spcAft>
                          <a:spcPts val="0"/>
                        </a:spcAft>
                        <a:buNone/>
                      </a:pPr>
                      <a:r>
                        <a:rPr lang="en" dirty="0">
                          <a:solidFill>
                            <a:schemeClr val="dk1"/>
                          </a:solidFill>
                          <a:latin typeface="Baloo 2 ExtraBold"/>
                          <a:ea typeface="Baloo 2 ExtraBold"/>
                          <a:cs typeface="Baloo 2 ExtraBold"/>
                          <a:sym typeface="Baloo 2 ExtraBold"/>
                        </a:rPr>
                        <a:t>Dataset</a:t>
                      </a:r>
                      <a:endParaRPr dirty="0">
                        <a:solidFill>
                          <a:srgbClr val="4E48AB"/>
                        </a:solidFill>
                        <a:latin typeface="Bebas Neue"/>
                        <a:ea typeface="Bebas Neue"/>
                        <a:cs typeface="Bebas Neue"/>
                        <a:sym typeface="Bebas Neu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lumMod val="75000"/>
                      </a:schemeClr>
                    </a:solidFill>
                  </a:tcPr>
                </a:tc>
                <a:tc>
                  <a:txBody>
                    <a:bodyPr/>
                    <a:lstStyle/>
                    <a:p>
                      <a:pPr marL="0" lvl="0" indent="0" algn="ctr" rtl="0">
                        <a:lnSpc>
                          <a:spcPct val="115000"/>
                        </a:lnSpc>
                        <a:spcBef>
                          <a:spcPts val="0"/>
                        </a:spcBef>
                        <a:spcAft>
                          <a:spcPts val="0"/>
                        </a:spcAft>
                        <a:buNone/>
                      </a:pPr>
                      <a:r>
                        <a:rPr lang="en" dirty="0">
                          <a:solidFill>
                            <a:schemeClr val="dk1"/>
                          </a:solidFill>
                          <a:latin typeface="Baloo 2 ExtraBold"/>
                          <a:ea typeface="Baloo 2 ExtraBold"/>
                          <a:cs typeface="Baloo 2 ExtraBold"/>
                          <a:sym typeface="Baloo 2 ExtraBold"/>
                        </a:rPr>
                        <a:t>F1</a:t>
                      </a:r>
                      <a:endParaRPr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lumMod val="75000"/>
                      </a:schemeClr>
                    </a:solidFill>
                  </a:tcPr>
                </a:tc>
                <a:tc>
                  <a:txBody>
                    <a:bodyPr/>
                    <a:lstStyle/>
                    <a:p>
                      <a:pPr marL="0" lvl="0" indent="0" algn="ctr" rtl="0">
                        <a:lnSpc>
                          <a:spcPct val="115000"/>
                        </a:lnSpc>
                        <a:spcBef>
                          <a:spcPts val="0"/>
                        </a:spcBef>
                        <a:spcAft>
                          <a:spcPts val="0"/>
                        </a:spcAft>
                        <a:buNone/>
                      </a:pPr>
                      <a:r>
                        <a:rPr lang="en" dirty="0">
                          <a:solidFill>
                            <a:schemeClr val="dk1"/>
                          </a:solidFill>
                          <a:latin typeface="Baloo 2 ExtraBold"/>
                          <a:ea typeface="Baloo 2 ExtraBold"/>
                          <a:cs typeface="Baloo 2 ExtraBold"/>
                          <a:sym typeface="Baloo 2 ExtraBold"/>
                        </a:rPr>
                        <a:t>Recall</a:t>
                      </a:r>
                      <a:endParaRPr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lumMod val="75000"/>
                      </a:schemeClr>
                    </a:solidFill>
                  </a:tcPr>
                </a:tc>
                <a:tc>
                  <a:txBody>
                    <a:bodyPr/>
                    <a:lstStyle/>
                    <a:p>
                      <a:pPr marL="0" lvl="0" indent="0" algn="ctr" rtl="0">
                        <a:lnSpc>
                          <a:spcPct val="115000"/>
                        </a:lnSpc>
                        <a:spcBef>
                          <a:spcPts val="0"/>
                        </a:spcBef>
                        <a:spcAft>
                          <a:spcPts val="0"/>
                        </a:spcAft>
                        <a:buClr>
                          <a:srgbClr val="000000"/>
                        </a:buClr>
                        <a:buSzPts val="1100"/>
                        <a:buFont typeface="Arial"/>
                        <a:buNone/>
                      </a:pPr>
                      <a:r>
                        <a:rPr lang="en" dirty="0">
                          <a:solidFill>
                            <a:schemeClr val="dk1"/>
                          </a:solidFill>
                          <a:latin typeface="Baloo 2 ExtraBold"/>
                          <a:ea typeface="Baloo 2 ExtraBold"/>
                          <a:cs typeface="Baloo 2 ExtraBold"/>
                          <a:sym typeface="Baloo 2 ExtraBold"/>
                        </a:rPr>
                        <a:t>Precision</a:t>
                      </a:r>
                      <a:endParaRPr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lumMod val="75000"/>
                      </a:schemeClr>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Pts val="1100"/>
                        <a:buFont typeface="Arial"/>
                        <a:buNone/>
                        <a:tabLst/>
                        <a:defRPr/>
                      </a:pPr>
                      <a:r>
                        <a:rPr lang="en-US" dirty="0">
                          <a:solidFill>
                            <a:schemeClr val="dk1"/>
                          </a:solidFill>
                          <a:latin typeface="Baloo 2 ExtraBold"/>
                          <a:ea typeface="Baloo 2 ExtraBold"/>
                          <a:cs typeface="Baloo 2 ExtraBold"/>
                          <a:sym typeface="Baloo 2 ExtraBold"/>
                        </a:rPr>
                        <a:t>ROC AUC</a:t>
                      </a:r>
                      <a:endParaRPr lang="tr-TR" dirty="0">
                        <a:solidFill>
                          <a:schemeClr val="dk1"/>
                        </a:solidFill>
                        <a:latin typeface="Baloo 2 ExtraBold"/>
                        <a:ea typeface="Baloo 2 ExtraBold"/>
                        <a:cs typeface="Baloo 2 ExtraBold"/>
                        <a:sym typeface="Baloo 2 ExtraBold"/>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4">
                        <a:lumMod val="75000"/>
                      </a:schemeClr>
                    </a:solidFill>
                  </a:tcPr>
                </a:tc>
                <a:tc>
                  <a:txBody>
                    <a:bodyPr/>
                    <a:lstStyle/>
                    <a:p>
                      <a:pPr marL="0" lvl="0" indent="0" algn="ctr" rtl="0">
                        <a:lnSpc>
                          <a:spcPct val="115000"/>
                        </a:lnSpc>
                        <a:spcBef>
                          <a:spcPts val="0"/>
                        </a:spcBef>
                        <a:spcAft>
                          <a:spcPts val="0"/>
                        </a:spcAft>
                        <a:buNone/>
                      </a:pPr>
                      <a:r>
                        <a:rPr lang="en" dirty="0">
                          <a:solidFill>
                            <a:schemeClr val="dk1"/>
                          </a:solidFill>
                          <a:latin typeface="Baloo 2 ExtraBold"/>
                          <a:ea typeface="Baloo 2 ExtraBold"/>
                          <a:cs typeface="Baloo 2 ExtraBold"/>
                          <a:sym typeface="Baloo 2 ExtraBold"/>
                        </a:rPr>
                        <a:t>Accuracy</a:t>
                      </a:r>
                      <a:endParaRPr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lumMod val="75000"/>
                      </a:schemeClr>
                    </a:solidFill>
                  </a:tcPr>
                </a:tc>
                <a:extLst>
                  <a:ext uri="{0D108BD9-81ED-4DB2-BD59-A6C34878D82A}">
                    <a16:rowId xmlns:a16="http://schemas.microsoft.com/office/drawing/2014/main" val="10000"/>
                  </a:ext>
                </a:extLst>
              </a:tr>
              <a:tr h="622850">
                <a:tc>
                  <a:txBody>
                    <a:bodyPr/>
                    <a:lstStyle/>
                    <a:p>
                      <a:pPr marL="0" marR="0" lvl="0" indent="0" algn="r" rtl="0">
                        <a:lnSpc>
                          <a:spcPct val="115000"/>
                        </a:lnSpc>
                        <a:spcBef>
                          <a:spcPts val="0"/>
                        </a:spcBef>
                        <a:spcAft>
                          <a:spcPts val="0"/>
                        </a:spcAft>
                        <a:buNone/>
                      </a:pPr>
                      <a:r>
                        <a:rPr lang="en" sz="1100" dirty="0">
                          <a:solidFill>
                            <a:schemeClr val="dk1"/>
                          </a:solidFill>
                          <a:latin typeface="Baloo 2 ExtraBold"/>
                          <a:ea typeface="Baloo 2 ExtraBold"/>
                          <a:cs typeface="Baloo 2 ExtraBold"/>
                          <a:sym typeface="Baloo 2 ExtraBold"/>
                        </a:rPr>
                        <a:t>Train</a:t>
                      </a:r>
                      <a:endParaRPr sz="1100"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lumMod val="60000"/>
                        <a:lumOff val="40000"/>
                      </a:schemeClr>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83.0 %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90.6 %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77.5 %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000" dirty="0">
                          <a:solidFill>
                            <a:schemeClr val="dk1"/>
                          </a:solidFill>
                          <a:latin typeface="DM Sans"/>
                          <a:ea typeface="DM Sans"/>
                          <a:cs typeface="DM Sans"/>
                          <a:sym typeface="DM Sans"/>
                        </a:rPr>
                        <a:t>94.8 %</a:t>
                      </a:r>
                      <a:endParaRPr sz="1000" dirty="0">
                        <a:solidFill>
                          <a:schemeClr val="dk1"/>
                        </a:solidFill>
                        <a:latin typeface="DM Sans"/>
                        <a:ea typeface="DM Sans"/>
                        <a:cs typeface="DM Sans"/>
                        <a:sym typeface="DM Sans"/>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86.3 %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622850">
                <a:tc>
                  <a:txBody>
                    <a:bodyPr/>
                    <a:lstStyle/>
                    <a:p>
                      <a:pPr marL="0" marR="0" lvl="0" indent="0" algn="r" rtl="0">
                        <a:lnSpc>
                          <a:spcPct val="115000"/>
                        </a:lnSpc>
                        <a:spcBef>
                          <a:spcPts val="0"/>
                        </a:spcBef>
                        <a:spcAft>
                          <a:spcPts val="0"/>
                        </a:spcAft>
                        <a:buNone/>
                      </a:pPr>
                      <a:r>
                        <a:rPr lang="en" sz="1100" dirty="0">
                          <a:solidFill>
                            <a:schemeClr val="dk1"/>
                          </a:solidFill>
                          <a:latin typeface="Baloo 2 ExtraBold"/>
                          <a:ea typeface="Baloo 2 ExtraBold"/>
                          <a:cs typeface="Baloo 2 ExtraBold"/>
                          <a:sym typeface="Baloo 2 ExtraBold"/>
                        </a:rPr>
                        <a:t>Validation</a:t>
                      </a:r>
                      <a:endParaRPr sz="1100"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lumMod val="60000"/>
                        <a:lumOff val="40000"/>
                      </a:schemeClr>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70.3 %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75.4 %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65.8 %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000" dirty="0">
                          <a:solidFill>
                            <a:schemeClr val="dk1"/>
                          </a:solidFill>
                          <a:latin typeface="DM Sans"/>
                          <a:ea typeface="DM Sans"/>
                          <a:cs typeface="DM Sans"/>
                          <a:sym typeface="DM Sans"/>
                        </a:rPr>
                        <a:t>84.6 %</a:t>
                      </a:r>
                      <a:endParaRPr sz="1000" dirty="0">
                        <a:solidFill>
                          <a:schemeClr val="dk1"/>
                        </a:solidFill>
                        <a:latin typeface="DM Sans"/>
                        <a:ea typeface="DM Sans"/>
                        <a:cs typeface="DM Sans"/>
                        <a:sym typeface="DM Sans"/>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75.7 %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622850">
                <a:tc>
                  <a:txBody>
                    <a:bodyPr/>
                    <a:lstStyle/>
                    <a:p>
                      <a:pPr marL="0" marR="0" lvl="0" indent="0" algn="r" rtl="0">
                        <a:lnSpc>
                          <a:spcPct val="115000"/>
                        </a:lnSpc>
                        <a:spcBef>
                          <a:spcPts val="0"/>
                        </a:spcBef>
                        <a:spcAft>
                          <a:spcPts val="0"/>
                        </a:spcAft>
                        <a:buNone/>
                      </a:pPr>
                      <a:r>
                        <a:rPr lang="en" sz="1100" dirty="0">
                          <a:solidFill>
                            <a:schemeClr val="dk1"/>
                          </a:solidFill>
                          <a:latin typeface="Baloo 2 ExtraBold"/>
                          <a:ea typeface="Baloo 2 ExtraBold"/>
                          <a:cs typeface="Baloo 2 ExtraBold"/>
                          <a:sym typeface="Baloo 2 ExtraBold"/>
                        </a:rPr>
                        <a:t>Test</a:t>
                      </a:r>
                      <a:endParaRPr sz="1100" dirty="0">
                        <a:solidFill>
                          <a:schemeClr val="dk1"/>
                        </a:solidFill>
                        <a:latin typeface="Baloo 2 ExtraBold"/>
                        <a:ea typeface="Baloo 2 ExtraBold"/>
                        <a:cs typeface="Baloo 2 ExtraBold"/>
                        <a:sym typeface="Baloo 2 Extra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lumMod val="60000"/>
                        <a:lumOff val="40000"/>
                      </a:schemeClr>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60.3 %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89.0 %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45.5 %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sz="1000" dirty="0">
                          <a:solidFill>
                            <a:schemeClr val="dk1"/>
                          </a:solidFill>
                          <a:latin typeface="DM Sans"/>
                          <a:ea typeface="DM Sans"/>
                          <a:cs typeface="DM Sans"/>
                          <a:sym typeface="DM Sans"/>
                        </a:rPr>
                        <a:t>68.5 %</a:t>
                      </a:r>
                      <a:endParaRPr sz="1000" dirty="0">
                        <a:solidFill>
                          <a:schemeClr val="dk1"/>
                        </a:solidFill>
                        <a:latin typeface="DM Sans"/>
                        <a:ea typeface="DM Sans"/>
                        <a:cs typeface="DM Sans"/>
                        <a:sym typeface="DM Sans"/>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1000" dirty="0">
                          <a:solidFill>
                            <a:schemeClr val="dk1"/>
                          </a:solidFill>
                          <a:latin typeface="DM Sans"/>
                          <a:ea typeface="DM Sans"/>
                          <a:cs typeface="DM Sans"/>
                          <a:sym typeface="DM Sans"/>
                        </a:rPr>
                        <a:t>55.1 %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72472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415969BA-18C6-6CB2-FE31-28DE32F16679}"/>
            </a:ext>
          </a:extLst>
        </p:cNvPr>
        <p:cNvGrpSpPr/>
        <p:nvPr/>
      </p:nvGrpSpPr>
      <p:grpSpPr>
        <a:xfrm>
          <a:off x="0" y="0"/>
          <a:ext cx="0" cy="0"/>
          <a:chOff x="0" y="0"/>
          <a:chExt cx="0" cy="0"/>
        </a:xfrm>
      </p:grpSpPr>
      <p:sp>
        <p:nvSpPr>
          <p:cNvPr id="1293" name="Google Shape;1293;p44">
            <a:extLst>
              <a:ext uri="{FF2B5EF4-FFF2-40B4-BE49-F238E27FC236}">
                <a16:creationId xmlns:a16="http://schemas.microsoft.com/office/drawing/2014/main" id="{9D4C0330-CB66-77EC-AF84-97C23F0429C0}"/>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sp>
        <p:nvSpPr>
          <p:cNvPr id="1295" name="Google Shape;1295;p44">
            <a:extLst>
              <a:ext uri="{FF2B5EF4-FFF2-40B4-BE49-F238E27FC236}">
                <a16:creationId xmlns:a16="http://schemas.microsoft.com/office/drawing/2014/main" id="{89D46221-64EA-AD87-A1CE-753B9326B2CB}"/>
              </a:ext>
            </a:extLst>
          </p:cNvPr>
          <p:cNvSpPr txBox="1"/>
          <p:nvPr/>
        </p:nvSpPr>
        <p:spPr>
          <a:xfrm>
            <a:off x="46780" y="1545264"/>
            <a:ext cx="8055684" cy="1906963"/>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lt2"/>
              </a:buClr>
              <a:buSzPts val="1400"/>
              <a:buFont typeface="Lato"/>
              <a:buAutoNum type="arabicPeriod"/>
            </a:pPr>
            <a:r>
              <a:rPr lang="en" b="1" dirty="0">
                <a:solidFill>
                  <a:schemeClr val="dk1"/>
                </a:solidFill>
                <a:latin typeface="DM Sans"/>
                <a:ea typeface="DM Sans"/>
                <a:cs typeface="DM Sans"/>
                <a:sym typeface="DM Sans"/>
              </a:rPr>
              <a:t>Cross Validation: </a:t>
            </a:r>
            <a:r>
              <a:rPr lang="en" dirty="0">
                <a:solidFill>
                  <a:schemeClr val="dk1"/>
                </a:solidFill>
                <a:latin typeface="DM Sans"/>
                <a:ea typeface="DM Sans"/>
                <a:cs typeface="DM Sans"/>
                <a:sym typeface="DM Sans"/>
              </a:rPr>
              <a:t>Use cross-validation to prevent overfitting by evaluating the model on multiple data splits. </a:t>
            </a:r>
            <a:endParaRPr dirty="0">
              <a:solidFill>
                <a:schemeClr val="dk1"/>
              </a:solidFill>
              <a:latin typeface="DM Sans"/>
              <a:ea typeface="DM Sans"/>
              <a:cs typeface="DM Sans"/>
              <a:sym typeface="DM Sans"/>
            </a:endParaRPr>
          </a:p>
          <a:p>
            <a:pPr marL="457200" lvl="0" indent="-317500" algn="l" rtl="0">
              <a:lnSpc>
                <a:spcPct val="115000"/>
              </a:lnSpc>
              <a:spcBef>
                <a:spcPts val="0"/>
              </a:spcBef>
              <a:spcAft>
                <a:spcPts val="0"/>
              </a:spcAft>
              <a:buClr>
                <a:schemeClr val="lt2"/>
              </a:buClr>
              <a:buSzPts val="1400"/>
              <a:buFont typeface="Lato"/>
              <a:buAutoNum type="arabicPeriod"/>
            </a:pPr>
            <a:r>
              <a:rPr lang="en" b="1" dirty="0">
                <a:solidFill>
                  <a:schemeClr val="dk1"/>
                </a:solidFill>
                <a:latin typeface="DM Sans"/>
                <a:ea typeface="DM Sans"/>
                <a:cs typeface="DM Sans"/>
                <a:sym typeface="DM Sans"/>
              </a:rPr>
              <a:t>Early Stopping: </a:t>
            </a:r>
            <a:r>
              <a:rPr lang="en" dirty="0">
                <a:solidFill>
                  <a:schemeClr val="dk1"/>
                </a:solidFill>
                <a:latin typeface="DM Sans"/>
                <a:ea typeface="DM Sans"/>
                <a:cs typeface="DM Sans"/>
                <a:sym typeface="DM Sans"/>
              </a:rPr>
              <a:t>Play with early stopping parameter to prevent overfitting.</a:t>
            </a:r>
            <a:endParaRPr dirty="0">
              <a:solidFill>
                <a:schemeClr val="dk1"/>
              </a:solidFill>
              <a:latin typeface="DM Sans"/>
              <a:ea typeface="DM Sans"/>
              <a:cs typeface="DM Sans"/>
              <a:sym typeface="DM Sans"/>
            </a:endParaRPr>
          </a:p>
          <a:p>
            <a:pPr marL="457200" lvl="0" indent="-317500" algn="l" rtl="0">
              <a:lnSpc>
                <a:spcPct val="115000"/>
              </a:lnSpc>
              <a:spcBef>
                <a:spcPts val="0"/>
              </a:spcBef>
              <a:spcAft>
                <a:spcPts val="0"/>
              </a:spcAft>
              <a:buClr>
                <a:schemeClr val="lt2"/>
              </a:buClr>
              <a:buSzPts val="1400"/>
              <a:buFont typeface="Lato"/>
              <a:buAutoNum type="arabicPeriod"/>
            </a:pPr>
            <a:r>
              <a:rPr lang="en" b="1" dirty="0">
                <a:solidFill>
                  <a:schemeClr val="dk1"/>
                </a:solidFill>
                <a:latin typeface="DM Sans"/>
                <a:ea typeface="DM Sans"/>
                <a:cs typeface="DM Sans"/>
                <a:sym typeface="DM Sans"/>
              </a:rPr>
              <a:t>Regularization: </a:t>
            </a:r>
            <a:r>
              <a:rPr lang="en-US" dirty="0">
                <a:solidFill>
                  <a:schemeClr val="dk1"/>
                </a:solidFill>
                <a:latin typeface="DM Sans"/>
                <a:ea typeface="DM Sans"/>
                <a:cs typeface="DM Sans"/>
                <a:sym typeface="DM Sans"/>
              </a:rPr>
              <a:t>T</a:t>
            </a:r>
            <a:r>
              <a:rPr lang="en" dirty="0">
                <a:solidFill>
                  <a:schemeClr val="dk1"/>
                </a:solidFill>
                <a:latin typeface="DM Sans"/>
                <a:ea typeface="DM Sans"/>
                <a:cs typeface="DM Sans"/>
                <a:sym typeface="DM Sans"/>
              </a:rPr>
              <a:t>une L1 and L2 hyperparameters to prevent overfitting.</a:t>
            </a:r>
            <a:endParaRPr dirty="0">
              <a:solidFill>
                <a:schemeClr val="dk1"/>
              </a:solidFill>
              <a:latin typeface="DM Sans"/>
              <a:ea typeface="DM Sans"/>
              <a:cs typeface="DM Sans"/>
              <a:sym typeface="DM Sans"/>
            </a:endParaRPr>
          </a:p>
          <a:p>
            <a:pPr marL="457200" lvl="0" indent="-317500" algn="l" rtl="0">
              <a:lnSpc>
                <a:spcPct val="115000"/>
              </a:lnSpc>
              <a:spcBef>
                <a:spcPts val="0"/>
              </a:spcBef>
              <a:spcAft>
                <a:spcPts val="0"/>
              </a:spcAft>
              <a:buClr>
                <a:schemeClr val="lt2"/>
              </a:buClr>
              <a:buSzPts val="1400"/>
              <a:buFont typeface="Lato"/>
              <a:buAutoNum type="arabicPeriod"/>
            </a:pPr>
            <a:r>
              <a:rPr lang="en" b="1" dirty="0">
                <a:solidFill>
                  <a:schemeClr val="dk1"/>
                </a:solidFill>
                <a:latin typeface="DM Sans"/>
                <a:ea typeface="DM Sans"/>
                <a:cs typeface="DM Sans"/>
                <a:sym typeface="DM Sans"/>
              </a:rPr>
              <a:t>Different Models: </a:t>
            </a:r>
            <a:r>
              <a:rPr lang="en-US" dirty="0">
                <a:solidFill>
                  <a:schemeClr val="dk1"/>
                </a:solidFill>
                <a:latin typeface="DM Sans"/>
                <a:ea typeface="DM Sans"/>
                <a:cs typeface="DM Sans"/>
                <a:sym typeface="DM Sans"/>
              </a:rPr>
              <a:t>T</a:t>
            </a:r>
            <a:r>
              <a:rPr lang="en" dirty="0">
                <a:solidFill>
                  <a:schemeClr val="dk1"/>
                </a:solidFill>
                <a:latin typeface="DM Sans"/>
                <a:ea typeface="DM Sans"/>
                <a:cs typeface="DM Sans"/>
                <a:sym typeface="DM Sans"/>
              </a:rPr>
              <a:t>ry other model architectures such neural network and check out performance. </a:t>
            </a:r>
          </a:p>
          <a:p>
            <a:pPr marL="457200" lvl="0" indent="-317500" algn="l" rtl="0">
              <a:lnSpc>
                <a:spcPct val="115000"/>
              </a:lnSpc>
              <a:spcBef>
                <a:spcPts val="0"/>
              </a:spcBef>
              <a:spcAft>
                <a:spcPts val="0"/>
              </a:spcAft>
              <a:buClr>
                <a:schemeClr val="lt2"/>
              </a:buClr>
              <a:buSzPts val="1400"/>
              <a:buFont typeface="Lato"/>
              <a:buAutoNum type="arabicPeriod"/>
            </a:pPr>
            <a:r>
              <a:rPr lang="en" b="1" dirty="0">
                <a:solidFill>
                  <a:schemeClr val="dk1"/>
                </a:solidFill>
                <a:latin typeface="DM Sans"/>
                <a:ea typeface="DM Sans"/>
                <a:cs typeface="DM Sans"/>
                <a:sym typeface="DM Sans"/>
              </a:rPr>
              <a:t>Scaler &amp; Imputer: </a:t>
            </a:r>
            <a:r>
              <a:rPr lang="en" dirty="0">
                <a:solidFill>
                  <a:schemeClr val="dk1"/>
                </a:solidFill>
                <a:latin typeface="DM Sans"/>
                <a:ea typeface="DM Sans"/>
                <a:cs typeface="DM Sans"/>
                <a:sym typeface="DM Sans"/>
              </a:rPr>
              <a:t>Re-control scaler and imputer since they might lead to data leakage. </a:t>
            </a:r>
            <a:endParaRPr dirty="0">
              <a:solidFill>
                <a:schemeClr val="dk1"/>
              </a:solidFill>
              <a:latin typeface="DM Sans"/>
              <a:ea typeface="DM Sans"/>
              <a:cs typeface="DM Sans"/>
              <a:sym typeface="DM Sans"/>
            </a:endParaRPr>
          </a:p>
        </p:txBody>
      </p:sp>
      <p:sp>
        <p:nvSpPr>
          <p:cNvPr id="2" name="Google Shape;785;p31">
            <a:extLst>
              <a:ext uri="{FF2B5EF4-FFF2-40B4-BE49-F238E27FC236}">
                <a16:creationId xmlns:a16="http://schemas.microsoft.com/office/drawing/2014/main" id="{17F33EFD-7F78-A74A-C046-2478B81C9D81}"/>
              </a:ext>
            </a:extLst>
          </p:cNvPr>
          <p:cNvSpPr txBox="1">
            <a:spLocks/>
          </p:cNvSpPr>
          <p:nvPr/>
        </p:nvSpPr>
        <p:spPr>
          <a:xfrm>
            <a:off x="521534" y="1092879"/>
            <a:ext cx="4559700" cy="37723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DM Sans" pitchFamily="2" charset="0"/>
              </a:rPr>
              <a:t>If I had more time, I’d have liked to do the followings:</a:t>
            </a:r>
          </a:p>
        </p:txBody>
      </p:sp>
    </p:spTree>
    <p:extLst>
      <p:ext uri="{BB962C8B-B14F-4D97-AF65-F5344CB8AC3E}">
        <p14:creationId xmlns:p14="http://schemas.microsoft.com/office/powerpoint/2010/main" val="3133926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C272A53B-D8B2-FB57-3595-376E7EF98CE3}"/>
            </a:ext>
          </a:extLst>
        </p:cNvPr>
        <p:cNvGrpSpPr/>
        <p:nvPr/>
      </p:nvGrpSpPr>
      <p:grpSpPr>
        <a:xfrm>
          <a:off x="0" y="0"/>
          <a:ext cx="0" cy="0"/>
          <a:chOff x="0" y="0"/>
          <a:chExt cx="0" cy="0"/>
        </a:xfrm>
      </p:grpSpPr>
      <p:sp>
        <p:nvSpPr>
          <p:cNvPr id="1293" name="Google Shape;1293;p44">
            <a:extLst>
              <a:ext uri="{FF2B5EF4-FFF2-40B4-BE49-F238E27FC236}">
                <a16:creationId xmlns:a16="http://schemas.microsoft.com/office/drawing/2014/main" id="{F0169E3A-2FC5-7821-1C7C-987ACB5CD821}"/>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Analysis</a:t>
            </a:r>
            <a:endParaRPr dirty="0"/>
          </a:p>
        </p:txBody>
      </p:sp>
      <p:sp>
        <p:nvSpPr>
          <p:cNvPr id="2" name="Google Shape;785;p31">
            <a:extLst>
              <a:ext uri="{FF2B5EF4-FFF2-40B4-BE49-F238E27FC236}">
                <a16:creationId xmlns:a16="http://schemas.microsoft.com/office/drawing/2014/main" id="{47779C1C-3CEA-4A48-FE84-ECEAFAC74305}"/>
              </a:ext>
            </a:extLst>
          </p:cNvPr>
          <p:cNvSpPr txBox="1">
            <a:spLocks/>
          </p:cNvSpPr>
          <p:nvPr/>
        </p:nvSpPr>
        <p:spPr>
          <a:xfrm>
            <a:off x="531313" y="1017725"/>
            <a:ext cx="8030795" cy="37723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DM Sans" pitchFamily="2" charset="0"/>
              </a:rPr>
              <a:t>I used SHAP library to identify the most important features: </a:t>
            </a:r>
          </a:p>
        </p:txBody>
      </p:sp>
      <p:pic>
        <p:nvPicPr>
          <p:cNvPr id="4" name="Picture 3">
            <a:extLst>
              <a:ext uri="{FF2B5EF4-FFF2-40B4-BE49-F238E27FC236}">
                <a16:creationId xmlns:a16="http://schemas.microsoft.com/office/drawing/2014/main" id="{66CC2E41-16D9-E284-AFCF-DEAE8B3F9A51}"/>
              </a:ext>
            </a:extLst>
          </p:cNvPr>
          <p:cNvPicPr>
            <a:picLocks noChangeAspect="1"/>
          </p:cNvPicPr>
          <p:nvPr/>
        </p:nvPicPr>
        <p:blipFill>
          <a:blip r:embed="rId3"/>
          <a:stretch>
            <a:fillRect/>
          </a:stretch>
        </p:blipFill>
        <p:spPr>
          <a:xfrm>
            <a:off x="1755453" y="1667434"/>
            <a:ext cx="5016796" cy="2736857"/>
          </a:xfrm>
          <a:prstGeom prst="rect">
            <a:avLst/>
          </a:prstGeom>
        </p:spPr>
      </p:pic>
    </p:spTree>
    <p:extLst>
      <p:ext uri="{BB962C8B-B14F-4D97-AF65-F5344CB8AC3E}">
        <p14:creationId xmlns:p14="http://schemas.microsoft.com/office/powerpoint/2010/main" val="13746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5">
          <a:extLst>
            <a:ext uri="{FF2B5EF4-FFF2-40B4-BE49-F238E27FC236}">
              <a16:creationId xmlns:a16="http://schemas.microsoft.com/office/drawing/2014/main" id="{3B88EC4A-B266-41DC-E245-5B8FC43BF404}"/>
            </a:ext>
          </a:extLst>
        </p:cNvPr>
        <p:cNvGrpSpPr/>
        <p:nvPr/>
      </p:nvGrpSpPr>
      <p:grpSpPr>
        <a:xfrm>
          <a:off x="0" y="0"/>
          <a:ext cx="0" cy="0"/>
          <a:chOff x="0" y="0"/>
          <a:chExt cx="0" cy="0"/>
        </a:xfrm>
      </p:grpSpPr>
      <p:sp>
        <p:nvSpPr>
          <p:cNvPr id="776" name="Google Shape;776;p30">
            <a:extLst>
              <a:ext uri="{FF2B5EF4-FFF2-40B4-BE49-F238E27FC236}">
                <a16:creationId xmlns:a16="http://schemas.microsoft.com/office/drawing/2014/main" id="{20E736F1-7561-E56E-3255-84A641562E3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sp>
        <p:nvSpPr>
          <p:cNvPr id="6" name="Google Shape;885;p32">
            <a:extLst>
              <a:ext uri="{FF2B5EF4-FFF2-40B4-BE49-F238E27FC236}">
                <a16:creationId xmlns:a16="http://schemas.microsoft.com/office/drawing/2014/main" id="{AE0C8BAB-D06B-FC1B-52B0-7064746D15A0}"/>
              </a:ext>
            </a:extLst>
          </p:cNvPr>
          <p:cNvSpPr txBox="1">
            <a:spLocks noGrp="1"/>
          </p:cNvSpPr>
          <p:nvPr>
            <p:ph type="subTitle" idx="1"/>
          </p:nvPr>
        </p:nvSpPr>
        <p:spPr>
          <a:xfrm>
            <a:off x="527901" y="1342950"/>
            <a:ext cx="8248453" cy="2484332"/>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accent1">
                  <a:lumMod val="50000"/>
                </a:schemeClr>
              </a:buClr>
              <a:buSzPts val="1600"/>
              <a:buChar char="●"/>
            </a:pPr>
            <a:r>
              <a:rPr lang="en-US" dirty="0"/>
              <a:t>There are 40000 customers.</a:t>
            </a:r>
            <a:endParaRPr lang="tr-TR" dirty="0"/>
          </a:p>
          <a:p>
            <a:pPr marL="127000" lvl="0" indent="0" algn="l" rtl="0">
              <a:spcBef>
                <a:spcPts val="0"/>
              </a:spcBef>
              <a:spcAft>
                <a:spcPts val="0"/>
              </a:spcAft>
              <a:buSzPts val="1600"/>
            </a:pPr>
            <a:endParaRPr lang="en" dirty="0"/>
          </a:p>
          <a:p>
            <a:pPr marL="457200" lvl="0" indent="-330200" algn="l" rtl="0">
              <a:spcBef>
                <a:spcPts val="0"/>
              </a:spcBef>
              <a:spcAft>
                <a:spcPts val="0"/>
              </a:spcAft>
              <a:buSzPts val="1600"/>
              <a:buChar char="●"/>
            </a:pPr>
            <a:endParaRPr lang="en" dirty="0"/>
          </a:p>
          <a:p>
            <a:pPr marL="457200" lvl="0" indent="-330200" algn="l" rtl="0">
              <a:spcBef>
                <a:spcPts val="0"/>
              </a:spcBef>
              <a:spcAft>
                <a:spcPts val="0"/>
              </a:spcAft>
              <a:buSzPts val="1600"/>
              <a:buChar char="●"/>
            </a:pPr>
            <a:endParaRPr lang="en" dirty="0"/>
          </a:p>
          <a:p>
            <a:pPr marL="127000" lvl="0" indent="0" algn="l" rtl="0">
              <a:spcBef>
                <a:spcPts val="0"/>
              </a:spcBef>
              <a:spcAft>
                <a:spcPts val="0"/>
              </a:spcAft>
              <a:buSzPts val="1600"/>
            </a:pPr>
            <a:endParaRPr dirty="0"/>
          </a:p>
        </p:txBody>
      </p:sp>
      <p:graphicFrame>
        <p:nvGraphicFramePr>
          <p:cNvPr id="5" name="Chart 4">
            <a:extLst>
              <a:ext uri="{FF2B5EF4-FFF2-40B4-BE49-F238E27FC236}">
                <a16:creationId xmlns:a16="http://schemas.microsoft.com/office/drawing/2014/main" id="{43303141-819B-FAEB-F97A-CD64E1282B5A}"/>
              </a:ext>
            </a:extLst>
          </p:cNvPr>
          <p:cNvGraphicFramePr/>
          <p:nvPr>
            <p:extLst>
              <p:ext uri="{D42A27DB-BD31-4B8C-83A1-F6EECF244321}">
                <p14:modId xmlns:p14="http://schemas.microsoft.com/office/powerpoint/2010/main" val="3874666501"/>
              </p:ext>
            </p:extLst>
          </p:nvPr>
        </p:nvGraphicFramePr>
        <p:xfrm>
          <a:off x="367646" y="1743958"/>
          <a:ext cx="2823327" cy="24984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9D4C49D3-553A-A4DF-FD80-66A323BC4BA4}"/>
              </a:ext>
            </a:extLst>
          </p:cNvPr>
          <p:cNvGraphicFramePr/>
          <p:nvPr>
            <p:extLst>
              <p:ext uri="{D42A27DB-BD31-4B8C-83A1-F6EECF244321}">
                <p14:modId xmlns:p14="http://schemas.microsoft.com/office/powerpoint/2010/main" val="1551104067"/>
              </p:ext>
            </p:extLst>
          </p:nvPr>
        </p:nvGraphicFramePr>
        <p:xfrm>
          <a:off x="2878318" y="1743959"/>
          <a:ext cx="2900313" cy="266778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8BC48133-CDCC-FDAC-C93F-DA290FD4E610}"/>
              </a:ext>
            </a:extLst>
          </p:cNvPr>
          <p:cNvGraphicFramePr/>
          <p:nvPr>
            <p:extLst>
              <p:ext uri="{D42A27DB-BD31-4B8C-83A1-F6EECF244321}">
                <p14:modId xmlns:p14="http://schemas.microsoft.com/office/powerpoint/2010/main" val="323724591"/>
              </p:ext>
            </p:extLst>
          </p:nvPr>
        </p:nvGraphicFramePr>
        <p:xfrm>
          <a:off x="5599522" y="1743958"/>
          <a:ext cx="2729059" cy="245097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1554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0">
          <a:extLst>
            <a:ext uri="{FF2B5EF4-FFF2-40B4-BE49-F238E27FC236}">
              <a16:creationId xmlns:a16="http://schemas.microsoft.com/office/drawing/2014/main" id="{0954F0D3-3AE3-1D74-6EE6-A912044DD2A1}"/>
            </a:ext>
          </a:extLst>
        </p:cNvPr>
        <p:cNvGrpSpPr/>
        <p:nvPr/>
      </p:nvGrpSpPr>
      <p:grpSpPr>
        <a:xfrm>
          <a:off x="0" y="0"/>
          <a:ext cx="0" cy="0"/>
          <a:chOff x="0" y="0"/>
          <a:chExt cx="0" cy="0"/>
        </a:xfrm>
      </p:grpSpPr>
      <p:sp>
        <p:nvSpPr>
          <p:cNvPr id="1301" name="Google Shape;1301;p45">
            <a:extLst>
              <a:ext uri="{FF2B5EF4-FFF2-40B4-BE49-F238E27FC236}">
                <a16:creationId xmlns:a16="http://schemas.microsoft.com/office/drawing/2014/main" id="{ECB3D264-8B17-A66A-A6B2-E29EFD63EAD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Calibrated Model</a:t>
            </a:r>
            <a:endParaRPr dirty="0"/>
          </a:p>
        </p:txBody>
      </p:sp>
      <p:sp>
        <p:nvSpPr>
          <p:cNvPr id="1302" name="Google Shape;1302;p45">
            <a:extLst>
              <a:ext uri="{FF2B5EF4-FFF2-40B4-BE49-F238E27FC236}">
                <a16:creationId xmlns:a16="http://schemas.microsoft.com/office/drawing/2014/main" id="{00A23967-C578-B501-139B-1438BC69C8CA}"/>
              </a:ext>
            </a:extLst>
          </p:cNvPr>
          <p:cNvSpPr txBox="1">
            <a:spLocks noGrp="1"/>
          </p:cNvSpPr>
          <p:nvPr>
            <p:ph type="subTitle" idx="1"/>
          </p:nvPr>
        </p:nvSpPr>
        <p:spPr>
          <a:xfrm>
            <a:off x="627092" y="924818"/>
            <a:ext cx="6414277" cy="89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I calibrated the model using the sigmoid method because I think that probabilities are more important t</a:t>
            </a:r>
            <a:r>
              <a:rPr lang="tr-TR" dirty="0"/>
              <a:t>ha</a:t>
            </a:r>
            <a:r>
              <a:rPr lang="en" dirty="0"/>
              <a:t>n labels in this case. </a:t>
            </a:r>
            <a:endParaRPr dirty="0"/>
          </a:p>
        </p:txBody>
      </p:sp>
      <p:pic>
        <p:nvPicPr>
          <p:cNvPr id="25" name="Picture 24">
            <a:extLst>
              <a:ext uri="{FF2B5EF4-FFF2-40B4-BE49-F238E27FC236}">
                <a16:creationId xmlns:a16="http://schemas.microsoft.com/office/drawing/2014/main" id="{A40D7139-3851-69B9-F9BC-D28669B4D36D}"/>
              </a:ext>
            </a:extLst>
          </p:cNvPr>
          <p:cNvPicPr>
            <a:picLocks noChangeAspect="1"/>
          </p:cNvPicPr>
          <p:nvPr/>
        </p:nvPicPr>
        <p:blipFill>
          <a:blip r:embed="rId3"/>
          <a:stretch>
            <a:fillRect/>
          </a:stretch>
        </p:blipFill>
        <p:spPr>
          <a:xfrm>
            <a:off x="2399765" y="1691579"/>
            <a:ext cx="3829891" cy="2918012"/>
          </a:xfrm>
          <a:prstGeom prst="rect">
            <a:avLst/>
          </a:prstGeom>
        </p:spPr>
      </p:pic>
    </p:spTree>
    <p:extLst>
      <p:ext uri="{BB962C8B-B14F-4D97-AF65-F5344CB8AC3E}">
        <p14:creationId xmlns:p14="http://schemas.microsoft.com/office/powerpoint/2010/main" val="574045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46"/>
          <p:cNvSpPr txBox="1">
            <a:spLocks noGrp="1"/>
          </p:cNvSpPr>
          <p:nvPr>
            <p:ph type="title"/>
          </p:nvPr>
        </p:nvSpPr>
        <p:spPr>
          <a:xfrm>
            <a:off x="311095" y="748668"/>
            <a:ext cx="4689688"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Deployment!</a:t>
            </a:r>
            <a:endParaRPr dirty="0"/>
          </a:p>
        </p:txBody>
      </p:sp>
      <p:sp>
        <p:nvSpPr>
          <p:cNvPr id="1341" name="Google Shape;1341;p46"/>
          <p:cNvSpPr txBox="1">
            <a:spLocks noGrp="1"/>
          </p:cNvSpPr>
          <p:nvPr>
            <p:ph type="subTitle" idx="1"/>
          </p:nvPr>
        </p:nvSpPr>
        <p:spPr>
          <a:xfrm>
            <a:off x="685673" y="2410777"/>
            <a:ext cx="4448100" cy="105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DM Sans Medium"/>
                <a:ea typeface="DM Sans Medium"/>
                <a:cs typeface="DM Sans Medium"/>
                <a:sym typeface="DM Sans Medium"/>
              </a:rPr>
              <a:t>Please visit:</a:t>
            </a:r>
            <a:endParaRPr lang="tr-TR" sz="2000" dirty="0">
              <a:latin typeface="DM Sans Medium"/>
              <a:ea typeface="DM Sans Medium"/>
              <a:cs typeface="DM Sans Medium"/>
              <a:sym typeface="DM Sans Medium"/>
            </a:endParaRPr>
          </a:p>
          <a:p>
            <a:pPr marL="0" lvl="0" indent="0" algn="l" rtl="0">
              <a:spcBef>
                <a:spcPts val="0"/>
              </a:spcBef>
              <a:spcAft>
                <a:spcPts val="0"/>
              </a:spcAft>
              <a:buNone/>
            </a:pPr>
            <a:r>
              <a:rPr lang="tr-TR" dirty="0" err="1">
                <a:hlinkClick r:id="rId3"/>
              </a:rPr>
              <a:t>Streamlit</a:t>
            </a:r>
            <a:endParaRPr lang="en-US" dirty="0"/>
          </a:p>
          <a:p>
            <a:pPr marL="0" lvl="0" indent="0" algn="l" rtl="0">
              <a:spcBef>
                <a:spcPts val="0"/>
              </a:spcBef>
              <a:spcAft>
                <a:spcPts val="0"/>
              </a:spcAft>
              <a:buNone/>
            </a:pPr>
            <a:r>
              <a:rPr lang="tr-TR" dirty="0" err="1">
                <a:hlinkClick r:id="rId4"/>
              </a:rPr>
              <a:t>Docker</a:t>
            </a:r>
            <a:r>
              <a:rPr lang="tr-TR" dirty="0">
                <a:hlinkClick r:id="rId4"/>
              </a:rPr>
              <a:t> </a:t>
            </a:r>
            <a:r>
              <a:rPr lang="tr-TR" dirty="0" err="1">
                <a:hlinkClick r:id="rId4"/>
              </a:rPr>
              <a:t>Hub</a:t>
            </a:r>
            <a:endParaRPr lang="tr-TR" dirty="0"/>
          </a:p>
        </p:txBody>
      </p:sp>
      <p:grpSp>
        <p:nvGrpSpPr>
          <p:cNvPr id="1354" name="Google Shape;1354;p46"/>
          <p:cNvGrpSpPr/>
          <p:nvPr/>
        </p:nvGrpSpPr>
        <p:grpSpPr>
          <a:xfrm>
            <a:off x="4984885" y="952956"/>
            <a:ext cx="3460669" cy="3679360"/>
            <a:chOff x="4977785" y="924631"/>
            <a:chExt cx="3460669" cy="3679360"/>
          </a:xfrm>
        </p:grpSpPr>
        <p:grpSp>
          <p:nvGrpSpPr>
            <p:cNvPr id="1355" name="Google Shape;1355;p46"/>
            <p:cNvGrpSpPr/>
            <p:nvPr/>
          </p:nvGrpSpPr>
          <p:grpSpPr>
            <a:xfrm>
              <a:off x="5409492" y="1599100"/>
              <a:ext cx="1988668" cy="1400059"/>
              <a:chOff x="3622711" y="1331469"/>
              <a:chExt cx="959226" cy="675313"/>
            </a:xfrm>
          </p:grpSpPr>
          <p:sp>
            <p:nvSpPr>
              <p:cNvPr id="1356" name="Google Shape;1356;p4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4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4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4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4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4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4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4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4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4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4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4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4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4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4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1" name="Google Shape;1371;p46"/>
            <p:cNvGrpSpPr/>
            <p:nvPr/>
          </p:nvGrpSpPr>
          <p:grpSpPr>
            <a:xfrm flipH="1">
              <a:off x="6979971" y="1968812"/>
              <a:ext cx="1458483" cy="2635179"/>
              <a:chOff x="5132143" y="1520276"/>
              <a:chExt cx="1241051" cy="2242324"/>
            </a:xfrm>
          </p:grpSpPr>
          <p:sp>
            <p:nvSpPr>
              <p:cNvPr id="1372" name="Google Shape;1372;p46"/>
              <p:cNvSpPr/>
              <p:nvPr/>
            </p:nvSpPr>
            <p:spPr>
              <a:xfrm flipH="1">
                <a:off x="5171192" y="3562026"/>
                <a:ext cx="209023" cy="187554"/>
              </a:xfrm>
              <a:custGeom>
                <a:avLst/>
                <a:gdLst/>
                <a:ahLst/>
                <a:cxnLst/>
                <a:rect l="l" t="t" r="r" b="b"/>
                <a:pathLst>
                  <a:path w="273" h="245" extrusionOk="0">
                    <a:moveTo>
                      <a:pt x="0" y="10"/>
                    </a:moveTo>
                    <a:lnTo>
                      <a:pt x="14" y="190"/>
                    </a:lnTo>
                    <a:lnTo>
                      <a:pt x="273" y="245"/>
                    </a:lnTo>
                    <a:lnTo>
                      <a:pt x="141" y="111"/>
                    </a:lnTo>
                    <a:lnTo>
                      <a:pt x="109" y="0"/>
                    </a:lnTo>
                    <a:lnTo>
                      <a:pt x="0" y="1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46"/>
              <p:cNvSpPr/>
              <p:nvPr/>
            </p:nvSpPr>
            <p:spPr>
              <a:xfrm flipH="1">
                <a:off x="5132143" y="3634751"/>
                <a:ext cx="265681" cy="127843"/>
              </a:xfrm>
              <a:custGeom>
                <a:avLst/>
                <a:gdLst/>
                <a:ahLst/>
                <a:cxnLst/>
                <a:rect l="l" t="t" r="r" b="b"/>
                <a:pathLst>
                  <a:path w="347" h="167" extrusionOk="0">
                    <a:moveTo>
                      <a:pt x="164" y="0"/>
                    </a:moveTo>
                    <a:lnTo>
                      <a:pt x="347" y="162"/>
                    </a:lnTo>
                    <a:lnTo>
                      <a:pt x="0" y="167"/>
                    </a:lnTo>
                    <a:lnTo>
                      <a:pt x="23" y="2"/>
                    </a:lnTo>
                    <a:lnTo>
                      <a:pt x="93" y="69"/>
                    </a:lnTo>
                    <a:lnTo>
                      <a:pt x="16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46"/>
              <p:cNvSpPr/>
              <p:nvPr/>
            </p:nvSpPr>
            <p:spPr>
              <a:xfrm flipH="1">
                <a:off x="5245460" y="3649296"/>
                <a:ext cx="26798" cy="19138"/>
              </a:xfrm>
              <a:custGeom>
                <a:avLst/>
                <a:gdLst/>
                <a:ahLst/>
                <a:cxnLst/>
                <a:rect l="l" t="t" r="r" b="b"/>
                <a:pathLst>
                  <a:path w="35" h="25" extrusionOk="0">
                    <a:moveTo>
                      <a:pt x="3" y="25"/>
                    </a:moveTo>
                    <a:lnTo>
                      <a:pt x="0" y="20"/>
                    </a:lnTo>
                    <a:lnTo>
                      <a:pt x="33" y="0"/>
                    </a:lnTo>
                    <a:lnTo>
                      <a:pt x="35" y="4"/>
                    </a:lnTo>
                    <a:lnTo>
                      <a:pt x="3"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46"/>
              <p:cNvSpPr/>
              <p:nvPr/>
            </p:nvSpPr>
            <p:spPr>
              <a:xfrm flipH="1">
                <a:off x="5224021" y="3660013"/>
                <a:ext cx="26798" cy="19138"/>
              </a:xfrm>
              <a:custGeom>
                <a:avLst/>
                <a:gdLst/>
                <a:ahLst/>
                <a:cxnLst/>
                <a:rect l="l" t="t" r="r" b="b"/>
                <a:pathLst>
                  <a:path w="35" h="25" extrusionOk="0">
                    <a:moveTo>
                      <a:pt x="5" y="25"/>
                    </a:moveTo>
                    <a:lnTo>
                      <a:pt x="0" y="20"/>
                    </a:lnTo>
                    <a:lnTo>
                      <a:pt x="32" y="0"/>
                    </a:lnTo>
                    <a:lnTo>
                      <a:pt x="35" y="4"/>
                    </a:lnTo>
                    <a:lnTo>
                      <a:pt x="5"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46"/>
              <p:cNvSpPr/>
              <p:nvPr/>
            </p:nvSpPr>
            <p:spPr>
              <a:xfrm flipH="1">
                <a:off x="5749192" y="3588825"/>
                <a:ext cx="205194" cy="168415"/>
              </a:xfrm>
              <a:custGeom>
                <a:avLst/>
                <a:gdLst/>
                <a:ahLst/>
                <a:cxnLst/>
                <a:rect l="l" t="t" r="r" b="b"/>
                <a:pathLst>
                  <a:path w="268" h="220" extrusionOk="0">
                    <a:moveTo>
                      <a:pt x="245" y="7"/>
                    </a:moveTo>
                    <a:lnTo>
                      <a:pt x="268" y="160"/>
                    </a:lnTo>
                    <a:lnTo>
                      <a:pt x="0" y="220"/>
                    </a:lnTo>
                    <a:lnTo>
                      <a:pt x="144" y="84"/>
                    </a:lnTo>
                    <a:lnTo>
                      <a:pt x="134" y="0"/>
                    </a:lnTo>
                    <a:lnTo>
                      <a:pt x="245" y="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46"/>
              <p:cNvSpPr/>
              <p:nvPr/>
            </p:nvSpPr>
            <p:spPr>
              <a:xfrm flipH="1">
                <a:off x="5738472" y="3645474"/>
                <a:ext cx="236587" cy="117125"/>
              </a:xfrm>
              <a:custGeom>
                <a:avLst/>
                <a:gdLst/>
                <a:ahLst/>
                <a:cxnLst/>
                <a:rect l="l" t="t" r="r" b="b"/>
                <a:pathLst>
                  <a:path w="309" h="153" extrusionOk="0">
                    <a:moveTo>
                      <a:pt x="159" y="0"/>
                    </a:moveTo>
                    <a:lnTo>
                      <a:pt x="0" y="153"/>
                    </a:lnTo>
                    <a:lnTo>
                      <a:pt x="309" y="151"/>
                    </a:lnTo>
                    <a:lnTo>
                      <a:pt x="286" y="7"/>
                    </a:lnTo>
                    <a:lnTo>
                      <a:pt x="238" y="72"/>
                    </a:lnTo>
                    <a:lnTo>
                      <a:pt x="15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46"/>
              <p:cNvSpPr/>
              <p:nvPr/>
            </p:nvSpPr>
            <p:spPr>
              <a:xfrm flipH="1">
                <a:off x="5851789" y="3660019"/>
                <a:ext cx="26032" cy="17607"/>
              </a:xfrm>
              <a:custGeom>
                <a:avLst/>
                <a:gdLst/>
                <a:ahLst/>
                <a:cxnLst/>
                <a:rect l="l" t="t" r="r" b="b"/>
                <a:pathLst>
                  <a:path w="34" h="23" extrusionOk="0">
                    <a:moveTo>
                      <a:pt x="32" y="23"/>
                    </a:moveTo>
                    <a:lnTo>
                      <a:pt x="0" y="4"/>
                    </a:lnTo>
                    <a:lnTo>
                      <a:pt x="2" y="0"/>
                    </a:lnTo>
                    <a:lnTo>
                      <a:pt x="34"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46"/>
              <p:cNvSpPr/>
              <p:nvPr/>
            </p:nvSpPr>
            <p:spPr>
              <a:xfrm flipH="1">
                <a:off x="5872461" y="3670737"/>
                <a:ext cx="26798" cy="17607"/>
              </a:xfrm>
              <a:custGeom>
                <a:avLst/>
                <a:gdLst/>
                <a:ahLst/>
                <a:cxnLst/>
                <a:rect l="l" t="t" r="r" b="b"/>
                <a:pathLst>
                  <a:path w="35" h="23" extrusionOk="0">
                    <a:moveTo>
                      <a:pt x="32" y="23"/>
                    </a:moveTo>
                    <a:lnTo>
                      <a:pt x="0" y="4"/>
                    </a:lnTo>
                    <a:lnTo>
                      <a:pt x="2" y="0"/>
                    </a:lnTo>
                    <a:lnTo>
                      <a:pt x="35"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46"/>
              <p:cNvSpPr/>
              <p:nvPr/>
            </p:nvSpPr>
            <p:spPr>
              <a:xfrm rot="-633488" flipH="1">
                <a:off x="5673471" y="1766217"/>
                <a:ext cx="128195" cy="253687"/>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46"/>
              <p:cNvSpPr/>
              <p:nvPr/>
            </p:nvSpPr>
            <p:spPr>
              <a:xfrm>
                <a:off x="5738480" y="1670962"/>
                <a:ext cx="0" cy="1720"/>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46"/>
              <p:cNvSpPr/>
              <p:nvPr/>
            </p:nvSpPr>
            <p:spPr>
              <a:xfrm rot="-633489" flipH="1">
                <a:off x="5671050" y="1807722"/>
                <a:ext cx="125496" cy="130217"/>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46"/>
              <p:cNvSpPr/>
              <p:nvPr/>
            </p:nvSpPr>
            <p:spPr>
              <a:xfrm rot="-633481" flipH="1">
                <a:off x="5635960" y="1614358"/>
                <a:ext cx="237497" cy="284723"/>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46"/>
              <p:cNvSpPr/>
              <p:nvPr/>
            </p:nvSpPr>
            <p:spPr>
              <a:xfrm rot="-633479" flipH="1">
                <a:off x="5700559" y="1773589"/>
                <a:ext cx="39808" cy="22265"/>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46"/>
              <p:cNvSpPr/>
              <p:nvPr/>
            </p:nvSpPr>
            <p:spPr>
              <a:xfrm rot="-633483" flipH="1">
                <a:off x="5851296" y="1772282"/>
                <a:ext cx="24290" cy="16193"/>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46"/>
              <p:cNvSpPr/>
              <p:nvPr/>
            </p:nvSpPr>
            <p:spPr>
              <a:xfrm rot="-633483" flipH="1">
                <a:off x="5827115" y="1742475"/>
                <a:ext cx="18892" cy="3778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46"/>
              <p:cNvSpPr/>
              <p:nvPr/>
            </p:nvSpPr>
            <p:spPr>
              <a:xfrm rot="-633483" flipH="1">
                <a:off x="5761344" y="1743130"/>
                <a:ext cx="18217" cy="3778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46"/>
              <p:cNvSpPr/>
              <p:nvPr/>
            </p:nvSpPr>
            <p:spPr>
              <a:xfrm rot="-633481" flipH="1">
                <a:off x="5716394" y="1692684"/>
                <a:ext cx="62073" cy="57349"/>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46"/>
              <p:cNvSpPr/>
              <p:nvPr/>
            </p:nvSpPr>
            <p:spPr>
              <a:xfrm rot="-633480" flipH="1">
                <a:off x="5819509" y="1698490"/>
                <a:ext cx="43181" cy="49253"/>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46"/>
              <p:cNvSpPr/>
              <p:nvPr/>
            </p:nvSpPr>
            <p:spPr>
              <a:xfrm rot="-633491" flipH="1">
                <a:off x="5600603" y="1703363"/>
                <a:ext cx="85216" cy="148277"/>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46"/>
              <p:cNvSpPr/>
              <p:nvPr/>
            </p:nvSpPr>
            <p:spPr>
              <a:xfrm rot="-633480" flipH="1">
                <a:off x="5591390" y="1546767"/>
                <a:ext cx="311041" cy="236819"/>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6"/>
              <p:cNvSpPr/>
              <p:nvPr/>
            </p:nvSpPr>
            <p:spPr>
              <a:xfrm flipH="1">
                <a:off x="6014420" y="2256924"/>
                <a:ext cx="358774" cy="165973"/>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46"/>
              <p:cNvSpPr/>
              <p:nvPr/>
            </p:nvSpPr>
            <p:spPr>
              <a:xfrm flipH="1">
                <a:off x="5807241" y="1918418"/>
                <a:ext cx="314098" cy="447837"/>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46"/>
              <p:cNvSpPr/>
              <p:nvPr/>
            </p:nvSpPr>
            <p:spPr>
              <a:xfrm flipH="1">
                <a:off x="5256844" y="2341951"/>
                <a:ext cx="706081" cy="1266029"/>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46"/>
              <p:cNvSpPr/>
              <p:nvPr/>
            </p:nvSpPr>
            <p:spPr>
              <a:xfrm flipH="1">
                <a:off x="5468122" y="1896751"/>
                <a:ext cx="437178" cy="613196"/>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46"/>
              <p:cNvSpPr/>
              <p:nvPr/>
            </p:nvSpPr>
            <p:spPr>
              <a:xfrm flipH="1">
                <a:off x="5880077" y="2029496"/>
                <a:ext cx="379532" cy="276607"/>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46"/>
              <p:cNvSpPr/>
              <p:nvPr/>
            </p:nvSpPr>
            <p:spPr>
              <a:xfrm flipH="1">
                <a:off x="5793761" y="2148459"/>
                <a:ext cx="242121" cy="229775"/>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46"/>
              <p:cNvSpPr/>
              <p:nvPr/>
            </p:nvSpPr>
            <p:spPr>
              <a:xfrm flipH="1">
                <a:off x="5512087" y="1963933"/>
                <a:ext cx="419411" cy="509509"/>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9" name="Google Shape;1399;p46"/>
            <p:cNvGrpSpPr/>
            <p:nvPr/>
          </p:nvGrpSpPr>
          <p:grpSpPr>
            <a:xfrm>
              <a:off x="4977785" y="1035662"/>
              <a:ext cx="676370" cy="1142272"/>
              <a:chOff x="2757910" y="1240337"/>
              <a:chExt cx="676370" cy="1142272"/>
            </a:xfrm>
          </p:grpSpPr>
          <p:sp>
            <p:nvSpPr>
              <p:cNvPr id="1400" name="Google Shape;1400;p4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4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4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4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4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4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4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4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8" name="Google Shape;1408;p46"/>
            <p:cNvGrpSpPr/>
            <p:nvPr/>
          </p:nvGrpSpPr>
          <p:grpSpPr>
            <a:xfrm>
              <a:off x="5954721" y="2930236"/>
              <a:ext cx="821542" cy="769820"/>
              <a:chOff x="1932280" y="1331475"/>
              <a:chExt cx="637200" cy="597084"/>
            </a:xfrm>
          </p:grpSpPr>
          <p:sp>
            <p:nvSpPr>
              <p:cNvPr id="1409" name="Google Shape;1409;p46"/>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46"/>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46"/>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46"/>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46"/>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46"/>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46"/>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46"/>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46"/>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46"/>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46"/>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46"/>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21" name="Google Shape;1421;p46"/>
            <p:cNvSpPr/>
            <p:nvPr/>
          </p:nvSpPr>
          <p:spPr>
            <a:xfrm>
              <a:off x="6979977" y="3349174"/>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46"/>
            <p:cNvSpPr/>
            <p:nvPr/>
          </p:nvSpPr>
          <p:spPr>
            <a:xfrm>
              <a:off x="6594533" y="92463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46"/>
            <p:cNvSpPr/>
            <p:nvPr/>
          </p:nvSpPr>
          <p:spPr>
            <a:xfrm>
              <a:off x="5875411" y="1319404"/>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46"/>
            <p:cNvSpPr/>
            <p:nvPr/>
          </p:nvSpPr>
          <p:spPr>
            <a:xfrm>
              <a:off x="5619684" y="31114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25" name="Google Shape;1425;p46"/>
            <p:cNvGrpSpPr/>
            <p:nvPr/>
          </p:nvGrpSpPr>
          <p:grpSpPr>
            <a:xfrm>
              <a:off x="7530569" y="1422202"/>
              <a:ext cx="415198" cy="415198"/>
              <a:chOff x="1404969" y="1106377"/>
              <a:chExt cx="415198" cy="415198"/>
            </a:xfrm>
          </p:grpSpPr>
          <p:sp>
            <p:nvSpPr>
              <p:cNvPr id="1426" name="Google Shape;1426;p46"/>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46"/>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Rectangle 1">
            <a:extLst>
              <a:ext uri="{FF2B5EF4-FFF2-40B4-BE49-F238E27FC236}">
                <a16:creationId xmlns:a16="http://schemas.microsoft.com/office/drawing/2014/main" id="{CE8FDB7A-367C-39E6-1F6E-980BAAED041F}"/>
              </a:ext>
            </a:extLst>
          </p:cNvPr>
          <p:cNvSpPr/>
          <p:nvPr/>
        </p:nvSpPr>
        <p:spPr>
          <a:xfrm>
            <a:off x="663660" y="3728380"/>
            <a:ext cx="4867339" cy="47861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latin typeface="DM Sans"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5">
          <a:extLst>
            <a:ext uri="{FF2B5EF4-FFF2-40B4-BE49-F238E27FC236}">
              <a16:creationId xmlns:a16="http://schemas.microsoft.com/office/drawing/2014/main" id="{76090FCC-EB78-9FDC-1292-2112D2AE1F7C}"/>
            </a:ext>
          </a:extLst>
        </p:cNvPr>
        <p:cNvGrpSpPr/>
        <p:nvPr/>
      </p:nvGrpSpPr>
      <p:grpSpPr>
        <a:xfrm>
          <a:off x="0" y="0"/>
          <a:ext cx="0" cy="0"/>
          <a:chOff x="0" y="0"/>
          <a:chExt cx="0" cy="0"/>
        </a:xfrm>
      </p:grpSpPr>
      <p:sp>
        <p:nvSpPr>
          <p:cNvPr id="776" name="Google Shape;776;p30">
            <a:extLst>
              <a:ext uri="{FF2B5EF4-FFF2-40B4-BE49-F238E27FC236}">
                <a16:creationId xmlns:a16="http://schemas.microsoft.com/office/drawing/2014/main" id="{F6BDBCB3-4CA4-B043-B5DC-6D78B44E761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sp>
        <p:nvSpPr>
          <p:cNvPr id="6" name="Google Shape;885;p32">
            <a:extLst>
              <a:ext uri="{FF2B5EF4-FFF2-40B4-BE49-F238E27FC236}">
                <a16:creationId xmlns:a16="http://schemas.microsoft.com/office/drawing/2014/main" id="{1EDA7F2E-BBAB-4BA4-5068-53DF1F1EC9E7}"/>
              </a:ext>
            </a:extLst>
          </p:cNvPr>
          <p:cNvSpPr txBox="1">
            <a:spLocks noGrp="1"/>
          </p:cNvSpPr>
          <p:nvPr>
            <p:ph type="subTitle" idx="1"/>
          </p:nvPr>
        </p:nvSpPr>
        <p:spPr>
          <a:xfrm>
            <a:off x="584462" y="1325264"/>
            <a:ext cx="3681167" cy="462284"/>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accent1">
                  <a:lumMod val="50000"/>
                </a:schemeClr>
              </a:buClr>
              <a:buSzPts val="1600"/>
              <a:buChar char="●"/>
            </a:pPr>
            <a:r>
              <a:rPr lang="en-US" dirty="0"/>
              <a:t>The major (40%) loan reason is car.</a:t>
            </a:r>
          </a:p>
          <a:p>
            <a:pPr marL="127000" lvl="0" indent="0" algn="l" rtl="0">
              <a:spcBef>
                <a:spcPts val="0"/>
              </a:spcBef>
              <a:spcAft>
                <a:spcPts val="0"/>
              </a:spcAft>
              <a:buSzPts val="1600"/>
            </a:pPr>
            <a:endParaRPr lang="en" dirty="0"/>
          </a:p>
          <a:p>
            <a:pPr marL="457200" lvl="0" indent="-330200" algn="l" rtl="0">
              <a:spcBef>
                <a:spcPts val="0"/>
              </a:spcBef>
              <a:spcAft>
                <a:spcPts val="0"/>
              </a:spcAft>
              <a:buSzPts val="1600"/>
              <a:buChar char="●"/>
            </a:pPr>
            <a:endParaRPr lang="en" dirty="0"/>
          </a:p>
          <a:p>
            <a:pPr marL="457200" lvl="0" indent="-330200" algn="l" rtl="0">
              <a:spcBef>
                <a:spcPts val="0"/>
              </a:spcBef>
              <a:spcAft>
                <a:spcPts val="0"/>
              </a:spcAft>
              <a:buSzPts val="1600"/>
              <a:buChar char="●"/>
            </a:pPr>
            <a:endParaRPr lang="en" dirty="0"/>
          </a:p>
          <a:p>
            <a:pPr marL="127000" lvl="0" indent="0" algn="l" rtl="0">
              <a:spcBef>
                <a:spcPts val="0"/>
              </a:spcBef>
              <a:spcAft>
                <a:spcPts val="0"/>
              </a:spcAft>
              <a:buSzPts val="1600"/>
            </a:pPr>
            <a:endParaRPr dirty="0"/>
          </a:p>
        </p:txBody>
      </p:sp>
      <p:graphicFrame>
        <p:nvGraphicFramePr>
          <p:cNvPr id="9" name="Chart 8">
            <a:extLst>
              <a:ext uri="{FF2B5EF4-FFF2-40B4-BE49-F238E27FC236}">
                <a16:creationId xmlns:a16="http://schemas.microsoft.com/office/drawing/2014/main" id="{6A0D1B1D-FA4B-06BD-98EF-57E2DC7309E8}"/>
              </a:ext>
            </a:extLst>
          </p:cNvPr>
          <p:cNvGraphicFramePr/>
          <p:nvPr>
            <p:extLst>
              <p:ext uri="{D42A27DB-BD31-4B8C-83A1-F6EECF244321}">
                <p14:modId xmlns:p14="http://schemas.microsoft.com/office/powerpoint/2010/main" val="3930854911"/>
              </p:ext>
            </p:extLst>
          </p:nvPr>
        </p:nvGraphicFramePr>
        <p:xfrm>
          <a:off x="637095" y="1848111"/>
          <a:ext cx="6890208" cy="28503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4774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5">
          <a:extLst>
            <a:ext uri="{FF2B5EF4-FFF2-40B4-BE49-F238E27FC236}">
              <a16:creationId xmlns:a16="http://schemas.microsoft.com/office/drawing/2014/main" id="{F1CC17C8-D151-EC1B-5C5F-F9599B71A239}"/>
            </a:ext>
          </a:extLst>
        </p:cNvPr>
        <p:cNvGrpSpPr/>
        <p:nvPr/>
      </p:nvGrpSpPr>
      <p:grpSpPr>
        <a:xfrm>
          <a:off x="0" y="0"/>
          <a:ext cx="0" cy="0"/>
          <a:chOff x="0" y="0"/>
          <a:chExt cx="0" cy="0"/>
        </a:xfrm>
      </p:grpSpPr>
      <p:sp>
        <p:nvSpPr>
          <p:cNvPr id="776" name="Google Shape;776;p30">
            <a:extLst>
              <a:ext uri="{FF2B5EF4-FFF2-40B4-BE49-F238E27FC236}">
                <a16:creationId xmlns:a16="http://schemas.microsoft.com/office/drawing/2014/main" id="{B028806E-F5CF-6E35-D6C6-28542577177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sp>
        <p:nvSpPr>
          <p:cNvPr id="6" name="Google Shape;885;p32">
            <a:extLst>
              <a:ext uri="{FF2B5EF4-FFF2-40B4-BE49-F238E27FC236}">
                <a16:creationId xmlns:a16="http://schemas.microsoft.com/office/drawing/2014/main" id="{14C633A1-19AF-D588-D554-1D0CA96C7429}"/>
              </a:ext>
            </a:extLst>
          </p:cNvPr>
          <p:cNvSpPr txBox="1">
            <a:spLocks noGrp="1"/>
          </p:cNvSpPr>
          <p:nvPr>
            <p:ph type="subTitle" idx="1"/>
          </p:nvPr>
        </p:nvSpPr>
        <p:spPr>
          <a:xfrm>
            <a:off x="658667" y="1217921"/>
            <a:ext cx="7849024" cy="462284"/>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accent1">
                  <a:lumMod val="50000"/>
                </a:schemeClr>
              </a:buClr>
              <a:buSzPts val="1600"/>
              <a:buChar char="●"/>
            </a:pPr>
            <a:r>
              <a:rPr lang="en-US" dirty="0"/>
              <a:t>Most loan applicants have requested a loan amount of approximately $10,000.</a:t>
            </a:r>
          </a:p>
          <a:p>
            <a:pPr marL="127000" lvl="0" indent="0" algn="l" rtl="0">
              <a:spcBef>
                <a:spcPts val="0"/>
              </a:spcBef>
              <a:spcAft>
                <a:spcPts val="0"/>
              </a:spcAft>
              <a:buSzPts val="1600"/>
            </a:pPr>
            <a:endParaRPr lang="en" dirty="0"/>
          </a:p>
          <a:p>
            <a:pPr marL="457200" lvl="0" indent="-330200" algn="l" rtl="0">
              <a:spcBef>
                <a:spcPts val="0"/>
              </a:spcBef>
              <a:spcAft>
                <a:spcPts val="0"/>
              </a:spcAft>
              <a:buSzPts val="1600"/>
              <a:buChar char="●"/>
            </a:pPr>
            <a:endParaRPr lang="en" dirty="0"/>
          </a:p>
          <a:p>
            <a:pPr marL="457200" lvl="0" indent="-330200" algn="l" rtl="0">
              <a:spcBef>
                <a:spcPts val="0"/>
              </a:spcBef>
              <a:spcAft>
                <a:spcPts val="0"/>
              </a:spcAft>
              <a:buSzPts val="1600"/>
              <a:buChar char="●"/>
            </a:pPr>
            <a:endParaRPr lang="en" dirty="0"/>
          </a:p>
          <a:p>
            <a:pPr marL="127000" lvl="0" indent="0" algn="l" rtl="0">
              <a:spcBef>
                <a:spcPts val="0"/>
              </a:spcBef>
              <a:spcAft>
                <a:spcPts val="0"/>
              </a:spcAft>
              <a:buSzPts val="1600"/>
            </a:pPr>
            <a:endParaRPr dirty="0"/>
          </a:p>
        </p:txBody>
      </p:sp>
      <p:grpSp>
        <p:nvGrpSpPr>
          <p:cNvPr id="12" name="Group 11">
            <a:extLst>
              <a:ext uri="{FF2B5EF4-FFF2-40B4-BE49-F238E27FC236}">
                <a16:creationId xmlns:a16="http://schemas.microsoft.com/office/drawing/2014/main" id="{B1EB2A68-DA6C-57CA-0158-8108B613D3B9}"/>
              </a:ext>
            </a:extLst>
          </p:cNvPr>
          <p:cNvGrpSpPr/>
          <p:nvPr/>
        </p:nvGrpSpPr>
        <p:grpSpPr>
          <a:xfrm>
            <a:off x="1526935" y="1830886"/>
            <a:ext cx="5625797" cy="2883838"/>
            <a:chOff x="1526935" y="1830886"/>
            <a:chExt cx="5625797" cy="2883838"/>
          </a:xfrm>
        </p:grpSpPr>
        <p:pic>
          <p:nvPicPr>
            <p:cNvPr id="7" name="Picture 6">
              <a:extLst>
                <a:ext uri="{FF2B5EF4-FFF2-40B4-BE49-F238E27FC236}">
                  <a16:creationId xmlns:a16="http://schemas.microsoft.com/office/drawing/2014/main" id="{F6EE8EF3-6AAD-39CD-E2F9-39184324394B}"/>
                </a:ext>
              </a:extLst>
            </p:cNvPr>
            <p:cNvPicPr>
              <a:picLocks noChangeAspect="1"/>
            </p:cNvPicPr>
            <p:nvPr/>
          </p:nvPicPr>
          <p:blipFill>
            <a:blip r:embed="rId3"/>
            <a:stretch>
              <a:fillRect/>
            </a:stretch>
          </p:blipFill>
          <p:spPr>
            <a:xfrm>
              <a:off x="1526935" y="2138663"/>
              <a:ext cx="5625797" cy="2576061"/>
            </a:xfrm>
            <a:prstGeom prst="rect">
              <a:avLst/>
            </a:prstGeom>
          </p:spPr>
        </p:pic>
        <p:sp>
          <p:nvSpPr>
            <p:cNvPr id="11" name="TextBox 10">
              <a:extLst>
                <a:ext uri="{FF2B5EF4-FFF2-40B4-BE49-F238E27FC236}">
                  <a16:creationId xmlns:a16="http://schemas.microsoft.com/office/drawing/2014/main" id="{61191401-D6B9-02CF-088E-ED0C56DA577F}"/>
                </a:ext>
              </a:extLst>
            </p:cNvPr>
            <p:cNvSpPr txBox="1"/>
            <p:nvPr/>
          </p:nvSpPr>
          <p:spPr>
            <a:xfrm>
              <a:off x="2940508" y="1830886"/>
              <a:ext cx="3023585" cy="307777"/>
            </a:xfrm>
            <a:prstGeom prst="rect">
              <a:avLst/>
            </a:prstGeom>
            <a:noFill/>
          </p:spPr>
          <p:txBody>
            <a:bodyPr wrap="none" rtlCol="0">
              <a:spAutoFit/>
            </a:bodyPr>
            <a:lstStyle/>
            <a:p>
              <a:r>
                <a:rPr lang="en-US" dirty="0">
                  <a:solidFill>
                    <a:schemeClr val="accent6">
                      <a:lumMod val="25000"/>
                    </a:schemeClr>
                  </a:solidFill>
                  <a:latin typeface="DM Sans" pitchFamily="2" charset="0"/>
                </a:rPr>
                <a:t>Distribution of Requested Amount</a:t>
              </a:r>
              <a:endParaRPr lang="tr-TR" dirty="0">
                <a:solidFill>
                  <a:schemeClr val="accent6">
                    <a:lumMod val="25000"/>
                  </a:schemeClr>
                </a:solidFill>
                <a:latin typeface="DM Sans" pitchFamily="2" charset="0"/>
              </a:endParaRPr>
            </a:p>
          </p:txBody>
        </p:sp>
      </p:grpSp>
    </p:spTree>
    <p:extLst>
      <p:ext uri="{BB962C8B-B14F-4D97-AF65-F5344CB8AC3E}">
        <p14:creationId xmlns:p14="http://schemas.microsoft.com/office/powerpoint/2010/main" val="54333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5">
          <a:extLst>
            <a:ext uri="{FF2B5EF4-FFF2-40B4-BE49-F238E27FC236}">
              <a16:creationId xmlns:a16="http://schemas.microsoft.com/office/drawing/2014/main" id="{AEDEC691-C9B6-96A4-8AE7-D74D649A2EC6}"/>
            </a:ext>
          </a:extLst>
        </p:cNvPr>
        <p:cNvGrpSpPr/>
        <p:nvPr/>
      </p:nvGrpSpPr>
      <p:grpSpPr>
        <a:xfrm>
          <a:off x="0" y="0"/>
          <a:ext cx="0" cy="0"/>
          <a:chOff x="0" y="0"/>
          <a:chExt cx="0" cy="0"/>
        </a:xfrm>
      </p:grpSpPr>
      <p:sp>
        <p:nvSpPr>
          <p:cNvPr id="776" name="Google Shape;776;p30">
            <a:extLst>
              <a:ext uri="{FF2B5EF4-FFF2-40B4-BE49-F238E27FC236}">
                <a16:creationId xmlns:a16="http://schemas.microsoft.com/office/drawing/2014/main" id="{6F5938D7-0FC1-AB5F-BA73-84A3A995212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sp>
        <p:nvSpPr>
          <p:cNvPr id="6" name="Google Shape;885;p32">
            <a:extLst>
              <a:ext uri="{FF2B5EF4-FFF2-40B4-BE49-F238E27FC236}">
                <a16:creationId xmlns:a16="http://schemas.microsoft.com/office/drawing/2014/main" id="{108A2E26-0935-FA8E-9E1B-E5267FD61054}"/>
              </a:ext>
            </a:extLst>
          </p:cNvPr>
          <p:cNvSpPr txBox="1">
            <a:spLocks noGrp="1"/>
          </p:cNvSpPr>
          <p:nvPr>
            <p:ph type="subTitle" idx="1"/>
          </p:nvPr>
        </p:nvSpPr>
        <p:spPr>
          <a:xfrm>
            <a:off x="311084" y="1050719"/>
            <a:ext cx="8248453" cy="947763"/>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accent1">
                  <a:lumMod val="50000"/>
                </a:schemeClr>
              </a:buClr>
              <a:buSzPts val="1600"/>
              <a:buChar char="●"/>
            </a:pPr>
            <a:r>
              <a:rPr lang="en-US" dirty="0"/>
              <a:t>3 years customer financials data such as salary, current account balance, saving account balance, credit card balance. There are some </a:t>
            </a:r>
            <a:r>
              <a:rPr lang="en-US" dirty="0" err="1"/>
              <a:t>NaN</a:t>
            </a:r>
            <a:r>
              <a:rPr lang="en-US" dirty="0"/>
              <a:t> values in these columns; however, no apparent relationship is observed. </a:t>
            </a:r>
          </a:p>
          <a:p>
            <a:pPr marL="457200" lvl="0" indent="-330200" algn="l" rtl="0">
              <a:spcBef>
                <a:spcPts val="0"/>
              </a:spcBef>
              <a:spcAft>
                <a:spcPts val="0"/>
              </a:spcAft>
              <a:buClr>
                <a:schemeClr val="accent1">
                  <a:lumMod val="50000"/>
                </a:schemeClr>
              </a:buClr>
              <a:buSzPts val="1600"/>
              <a:buChar char="●"/>
            </a:pPr>
            <a:endParaRPr lang="tr-TR" dirty="0"/>
          </a:p>
          <a:p>
            <a:pPr marL="127000" lvl="0" indent="0" algn="l" rtl="0">
              <a:spcBef>
                <a:spcPts val="0"/>
              </a:spcBef>
              <a:spcAft>
                <a:spcPts val="0"/>
              </a:spcAft>
              <a:buSzPts val="1600"/>
            </a:pPr>
            <a:endParaRPr lang="en" dirty="0"/>
          </a:p>
          <a:p>
            <a:pPr marL="457200" lvl="0" indent="-330200" algn="l" rtl="0">
              <a:spcBef>
                <a:spcPts val="0"/>
              </a:spcBef>
              <a:spcAft>
                <a:spcPts val="0"/>
              </a:spcAft>
              <a:buSzPts val="1600"/>
              <a:buChar char="●"/>
            </a:pPr>
            <a:endParaRPr lang="en" dirty="0"/>
          </a:p>
          <a:p>
            <a:pPr marL="457200" lvl="0" indent="-330200" algn="l" rtl="0">
              <a:spcBef>
                <a:spcPts val="0"/>
              </a:spcBef>
              <a:spcAft>
                <a:spcPts val="0"/>
              </a:spcAft>
              <a:buSzPts val="1600"/>
              <a:buChar char="●"/>
            </a:pPr>
            <a:endParaRPr lang="en" dirty="0"/>
          </a:p>
          <a:p>
            <a:pPr marL="127000" lvl="0" indent="0" algn="l" rtl="0">
              <a:spcBef>
                <a:spcPts val="0"/>
              </a:spcBef>
              <a:spcAft>
                <a:spcPts val="0"/>
              </a:spcAft>
              <a:buSzPts val="1600"/>
            </a:pPr>
            <a:endParaRPr dirty="0"/>
          </a:p>
        </p:txBody>
      </p:sp>
      <p:grpSp>
        <p:nvGrpSpPr>
          <p:cNvPr id="11" name="Group 10">
            <a:extLst>
              <a:ext uri="{FF2B5EF4-FFF2-40B4-BE49-F238E27FC236}">
                <a16:creationId xmlns:a16="http://schemas.microsoft.com/office/drawing/2014/main" id="{6081CAD4-C3A2-3A71-1573-A575D032B0E0}"/>
              </a:ext>
            </a:extLst>
          </p:cNvPr>
          <p:cNvGrpSpPr/>
          <p:nvPr/>
        </p:nvGrpSpPr>
        <p:grpSpPr>
          <a:xfrm>
            <a:off x="1637905" y="2109393"/>
            <a:ext cx="5594809" cy="2656757"/>
            <a:chOff x="1637905" y="2109393"/>
            <a:chExt cx="5594809" cy="2656757"/>
          </a:xfrm>
        </p:grpSpPr>
        <p:pic>
          <p:nvPicPr>
            <p:cNvPr id="5" name="Picture 4">
              <a:extLst>
                <a:ext uri="{FF2B5EF4-FFF2-40B4-BE49-F238E27FC236}">
                  <a16:creationId xmlns:a16="http://schemas.microsoft.com/office/drawing/2014/main" id="{C6057F2F-A8B7-F66E-6E6D-FE962E94A415}"/>
                </a:ext>
              </a:extLst>
            </p:cNvPr>
            <p:cNvPicPr>
              <a:picLocks noChangeAspect="1"/>
            </p:cNvPicPr>
            <p:nvPr/>
          </p:nvPicPr>
          <p:blipFill>
            <a:blip r:embed="rId3"/>
            <a:stretch>
              <a:fillRect/>
            </a:stretch>
          </p:blipFill>
          <p:spPr>
            <a:xfrm>
              <a:off x="1637905" y="2271125"/>
              <a:ext cx="5594809" cy="2495025"/>
            </a:xfrm>
            <a:prstGeom prst="rect">
              <a:avLst/>
            </a:prstGeom>
          </p:spPr>
        </p:pic>
        <p:sp>
          <p:nvSpPr>
            <p:cNvPr id="7" name="TextBox 6">
              <a:extLst>
                <a:ext uri="{FF2B5EF4-FFF2-40B4-BE49-F238E27FC236}">
                  <a16:creationId xmlns:a16="http://schemas.microsoft.com/office/drawing/2014/main" id="{0BE4AE02-2D29-417B-B928-57E5F4346176}"/>
                </a:ext>
              </a:extLst>
            </p:cNvPr>
            <p:cNvSpPr txBox="1"/>
            <p:nvPr/>
          </p:nvSpPr>
          <p:spPr>
            <a:xfrm>
              <a:off x="2138706" y="2121958"/>
              <a:ext cx="513762" cy="230832"/>
            </a:xfrm>
            <a:prstGeom prst="rect">
              <a:avLst/>
            </a:prstGeom>
            <a:noFill/>
          </p:spPr>
          <p:txBody>
            <a:bodyPr wrap="square" rtlCol="0">
              <a:spAutoFit/>
            </a:bodyPr>
            <a:lstStyle/>
            <a:p>
              <a:r>
                <a:rPr lang="en-US" sz="900" dirty="0">
                  <a:latin typeface="DM Sans" pitchFamily="2" charset="0"/>
                </a:rPr>
                <a:t>salary</a:t>
              </a:r>
              <a:endParaRPr lang="tr-TR" sz="900" dirty="0">
                <a:latin typeface="DM Sans" pitchFamily="2" charset="0"/>
              </a:endParaRPr>
            </a:p>
          </p:txBody>
        </p:sp>
        <p:sp>
          <p:nvSpPr>
            <p:cNvPr id="8" name="TextBox 7">
              <a:extLst>
                <a:ext uri="{FF2B5EF4-FFF2-40B4-BE49-F238E27FC236}">
                  <a16:creationId xmlns:a16="http://schemas.microsoft.com/office/drawing/2014/main" id="{D6C9CBE7-81C9-401B-C152-DAB6C0A4F130}"/>
                </a:ext>
              </a:extLst>
            </p:cNvPr>
            <p:cNvSpPr txBox="1"/>
            <p:nvPr/>
          </p:nvSpPr>
          <p:spPr>
            <a:xfrm>
              <a:off x="3117915" y="2121958"/>
              <a:ext cx="1352747" cy="230832"/>
            </a:xfrm>
            <a:prstGeom prst="rect">
              <a:avLst/>
            </a:prstGeom>
            <a:noFill/>
          </p:spPr>
          <p:txBody>
            <a:bodyPr wrap="square" rtlCol="0">
              <a:spAutoFit/>
            </a:bodyPr>
            <a:lstStyle/>
            <a:p>
              <a:r>
                <a:rPr lang="en-US" sz="900" dirty="0" err="1">
                  <a:latin typeface="DM Sans" pitchFamily="2" charset="0"/>
                </a:rPr>
                <a:t>current_acc_balance</a:t>
              </a:r>
              <a:endParaRPr lang="tr-TR" sz="900" dirty="0">
                <a:latin typeface="DM Sans" pitchFamily="2" charset="0"/>
              </a:endParaRPr>
            </a:p>
          </p:txBody>
        </p:sp>
        <p:sp>
          <p:nvSpPr>
            <p:cNvPr id="9" name="TextBox 8">
              <a:extLst>
                <a:ext uri="{FF2B5EF4-FFF2-40B4-BE49-F238E27FC236}">
                  <a16:creationId xmlns:a16="http://schemas.microsoft.com/office/drawing/2014/main" id="{4A7A74D8-0CD8-12DE-B71D-1A0493867640}"/>
                </a:ext>
              </a:extLst>
            </p:cNvPr>
            <p:cNvSpPr txBox="1"/>
            <p:nvPr/>
          </p:nvSpPr>
          <p:spPr>
            <a:xfrm>
              <a:off x="4498940" y="2115047"/>
              <a:ext cx="1352747" cy="230832"/>
            </a:xfrm>
            <a:prstGeom prst="rect">
              <a:avLst/>
            </a:prstGeom>
            <a:noFill/>
          </p:spPr>
          <p:txBody>
            <a:bodyPr wrap="square" rtlCol="0">
              <a:spAutoFit/>
            </a:bodyPr>
            <a:lstStyle/>
            <a:p>
              <a:r>
                <a:rPr lang="en-US" sz="900" dirty="0" err="1">
                  <a:latin typeface="DM Sans" pitchFamily="2" charset="0"/>
                </a:rPr>
                <a:t>saving_acc_balance</a:t>
              </a:r>
              <a:endParaRPr lang="tr-TR" sz="900" dirty="0">
                <a:latin typeface="DM Sans" pitchFamily="2" charset="0"/>
              </a:endParaRPr>
            </a:p>
          </p:txBody>
        </p:sp>
        <p:sp>
          <p:nvSpPr>
            <p:cNvPr id="10" name="TextBox 9">
              <a:extLst>
                <a:ext uri="{FF2B5EF4-FFF2-40B4-BE49-F238E27FC236}">
                  <a16:creationId xmlns:a16="http://schemas.microsoft.com/office/drawing/2014/main" id="{B7E83765-198E-5A80-D1F5-6CC399BFDE4E}"/>
                </a:ext>
              </a:extLst>
            </p:cNvPr>
            <p:cNvSpPr txBox="1"/>
            <p:nvPr/>
          </p:nvSpPr>
          <p:spPr>
            <a:xfrm>
              <a:off x="5851687" y="2109393"/>
              <a:ext cx="1352747" cy="230832"/>
            </a:xfrm>
            <a:prstGeom prst="rect">
              <a:avLst/>
            </a:prstGeom>
            <a:noFill/>
          </p:spPr>
          <p:txBody>
            <a:bodyPr wrap="square" rtlCol="0">
              <a:spAutoFit/>
            </a:bodyPr>
            <a:lstStyle/>
            <a:p>
              <a:r>
                <a:rPr lang="en-US" sz="900" dirty="0" err="1">
                  <a:latin typeface="DM Sans" pitchFamily="2" charset="0"/>
                </a:rPr>
                <a:t>credit_card_balance</a:t>
              </a:r>
              <a:endParaRPr lang="tr-TR" sz="900" dirty="0">
                <a:latin typeface="DM Sans" pitchFamily="2" charset="0"/>
              </a:endParaRPr>
            </a:p>
          </p:txBody>
        </p:sp>
      </p:grpSp>
    </p:spTree>
    <p:extLst>
      <p:ext uri="{BB962C8B-B14F-4D97-AF65-F5344CB8AC3E}">
        <p14:creationId xmlns:p14="http://schemas.microsoft.com/office/powerpoint/2010/main" val="60802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5">
          <a:extLst>
            <a:ext uri="{FF2B5EF4-FFF2-40B4-BE49-F238E27FC236}">
              <a16:creationId xmlns:a16="http://schemas.microsoft.com/office/drawing/2014/main" id="{1A0085B2-C423-31E7-B1E8-F17C0CEFF010}"/>
            </a:ext>
          </a:extLst>
        </p:cNvPr>
        <p:cNvGrpSpPr/>
        <p:nvPr/>
      </p:nvGrpSpPr>
      <p:grpSpPr>
        <a:xfrm>
          <a:off x="0" y="0"/>
          <a:ext cx="0" cy="0"/>
          <a:chOff x="0" y="0"/>
          <a:chExt cx="0" cy="0"/>
        </a:xfrm>
      </p:grpSpPr>
      <p:sp>
        <p:nvSpPr>
          <p:cNvPr id="776" name="Google Shape;776;p30">
            <a:extLst>
              <a:ext uri="{FF2B5EF4-FFF2-40B4-BE49-F238E27FC236}">
                <a16:creationId xmlns:a16="http://schemas.microsoft.com/office/drawing/2014/main" id="{088F3DD8-BD52-C252-DB7D-5A76F5138FB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sp>
        <p:nvSpPr>
          <p:cNvPr id="6" name="Google Shape;885;p32">
            <a:extLst>
              <a:ext uri="{FF2B5EF4-FFF2-40B4-BE49-F238E27FC236}">
                <a16:creationId xmlns:a16="http://schemas.microsoft.com/office/drawing/2014/main" id="{CD27F91C-4115-399D-99AD-704BCDE4537B}"/>
              </a:ext>
            </a:extLst>
          </p:cNvPr>
          <p:cNvSpPr txBox="1">
            <a:spLocks noGrp="1"/>
          </p:cNvSpPr>
          <p:nvPr>
            <p:ph type="subTitle" idx="1"/>
          </p:nvPr>
        </p:nvSpPr>
        <p:spPr>
          <a:xfrm>
            <a:off x="296944" y="1050719"/>
            <a:ext cx="8248453" cy="1395537"/>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chemeClr val="accent1">
                  <a:lumMod val="50000"/>
                </a:schemeClr>
              </a:buClr>
              <a:buSzPts val="1600"/>
              <a:buChar char="●"/>
            </a:pPr>
            <a:r>
              <a:rPr lang="en-US" dirty="0"/>
              <a:t>I have defined the target variable as a delay in payment of at least one month. In other words, the target value will be 1 for those who are late at least one month, and 0 for those who are not. The reason for this definition is that customers who are even a month late in their payments could potentially cause financial losses for the bank, which is an undesirable situation.</a:t>
            </a:r>
          </a:p>
          <a:p>
            <a:pPr marL="457200" lvl="0" indent="-330200" algn="l" rtl="0">
              <a:spcBef>
                <a:spcPts val="0"/>
              </a:spcBef>
              <a:spcAft>
                <a:spcPts val="0"/>
              </a:spcAft>
              <a:buClr>
                <a:schemeClr val="accent1">
                  <a:lumMod val="50000"/>
                </a:schemeClr>
              </a:buClr>
              <a:buSzPts val="1600"/>
              <a:buChar char="●"/>
            </a:pPr>
            <a:endParaRPr lang="tr-TR" dirty="0"/>
          </a:p>
          <a:p>
            <a:pPr marL="127000" lvl="0" indent="0" algn="l" rtl="0">
              <a:spcBef>
                <a:spcPts val="0"/>
              </a:spcBef>
              <a:spcAft>
                <a:spcPts val="0"/>
              </a:spcAft>
              <a:buSzPts val="1600"/>
            </a:pPr>
            <a:endParaRPr lang="en" dirty="0"/>
          </a:p>
          <a:p>
            <a:pPr marL="457200" lvl="0" indent="-330200" algn="l" rtl="0">
              <a:spcBef>
                <a:spcPts val="0"/>
              </a:spcBef>
              <a:spcAft>
                <a:spcPts val="0"/>
              </a:spcAft>
              <a:buSzPts val="1600"/>
              <a:buChar char="●"/>
            </a:pPr>
            <a:endParaRPr lang="en" dirty="0"/>
          </a:p>
          <a:p>
            <a:pPr marL="457200" lvl="0" indent="-330200" algn="l" rtl="0">
              <a:spcBef>
                <a:spcPts val="0"/>
              </a:spcBef>
              <a:spcAft>
                <a:spcPts val="0"/>
              </a:spcAft>
              <a:buSzPts val="1600"/>
              <a:buChar char="●"/>
            </a:pPr>
            <a:endParaRPr lang="en" dirty="0"/>
          </a:p>
          <a:p>
            <a:pPr marL="127000" lvl="0" indent="0" algn="l" rtl="0">
              <a:spcBef>
                <a:spcPts val="0"/>
              </a:spcBef>
              <a:spcAft>
                <a:spcPts val="0"/>
              </a:spcAft>
              <a:buSzPts val="1600"/>
            </a:pPr>
            <a:endParaRPr dirty="0"/>
          </a:p>
        </p:txBody>
      </p:sp>
      <p:graphicFrame>
        <p:nvGraphicFramePr>
          <p:cNvPr id="4" name="Chart 3">
            <a:extLst>
              <a:ext uri="{FF2B5EF4-FFF2-40B4-BE49-F238E27FC236}">
                <a16:creationId xmlns:a16="http://schemas.microsoft.com/office/drawing/2014/main" id="{3F98E947-7612-7CC7-34E9-09BAEBD12651}"/>
              </a:ext>
            </a:extLst>
          </p:cNvPr>
          <p:cNvGraphicFramePr/>
          <p:nvPr>
            <p:extLst>
              <p:ext uri="{D42A27DB-BD31-4B8C-83A1-F6EECF244321}">
                <p14:modId xmlns:p14="http://schemas.microsoft.com/office/powerpoint/2010/main" val="1047516889"/>
              </p:ext>
            </p:extLst>
          </p:nvPr>
        </p:nvGraphicFramePr>
        <p:xfrm>
          <a:off x="2597869" y="2328421"/>
          <a:ext cx="3646602" cy="20773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6910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5">
          <a:extLst>
            <a:ext uri="{FF2B5EF4-FFF2-40B4-BE49-F238E27FC236}">
              <a16:creationId xmlns:a16="http://schemas.microsoft.com/office/drawing/2014/main" id="{41CD5B6C-3C27-A5EF-C243-03A761278CE8}"/>
            </a:ext>
          </a:extLst>
        </p:cNvPr>
        <p:cNvGrpSpPr/>
        <p:nvPr/>
      </p:nvGrpSpPr>
      <p:grpSpPr>
        <a:xfrm>
          <a:off x="0" y="0"/>
          <a:ext cx="0" cy="0"/>
          <a:chOff x="0" y="0"/>
          <a:chExt cx="0" cy="0"/>
        </a:xfrm>
      </p:grpSpPr>
      <p:sp>
        <p:nvSpPr>
          <p:cNvPr id="776" name="Google Shape;776;p30">
            <a:extLst>
              <a:ext uri="{FF2B5EF4-FFF2-40B4-BE49-F238E27FC236}">
                <a16:creationId xmlns:a16="http://schemas.microsoft.com/office/drawing/2014/main" id="{8F33843A-DA05-B7BA-BD12-93D4F2BBAFF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sp>
        <p:nvSpPr>
          <p:cNvPr id="11" name="Google Shape;885;p32">
            <a:extLst>
              <a:ext uri="{FF2B5EF4-FFF2-40B4-BE49-F238E27FC236}">
                <a16:creationId xmlns:a16="http://schemas.microsoft.com/office/drawing/2014/main" id="{02DE03F0-B1DC-0B59-9DAB-2E0FEC4BCE12}"/>
              </a:ext>
            </a:extLst>
          </p:cNvPr>
          <p:cNvSpPr txBox="1">
            <a:spLocks noGrp="1"/>
          </p:cNvSpPr>
          <p:nvPr>
            <p:ph type="subTitle" idx="1"/>
          </p:nvPr>
        </p:nvSpPr>
        <p:spPr>
          <a:xfrm>
            <a:off x="243363" y="1267536"/>
            <a:ext cx="8248453" cy="1117445"/>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chemeClr val="accent1">
                  <a:lumMod val="50000"/>
                </a:schemeClr>
              </a:buClr>
              <a:buSzPts val="1600"/>
              <a:buChar char="●"/>
            </a:pPr>
            <a:r>
              <a:rPr lang="en-US" dirty="0"/>
              <a:t>After determining the target variable, I used some dimensionality reduction techniques such as t-SNE, PCA, and SVD to see how well the data is separated according to the target variable. However, as shown in the visuals below, it seems that the separation is not very clear. </a:t>
            </a:r>
            <a:endParaRPr lang="tr-TR" dirty="0"/>
          </a:p>
          <a:p>
            <a:pPr marL="127000" lvl="0" indent="0" algn="l" rtl="0">
              <a:spcBef>
                <a:spcPts val="0"/>
              </a:spcBef>
              <a:spcAft>
                <a:spcPts val="0"/>
              </a:spcAft>
              <a:buSzPts val="1600"/>
            </a:pPr>
            <a:endParaRPr lang="en" dirty="0"/>
          </a:p>
          <a:p>
            <a:pPr marL="457200" lvl="0" indent="-330200" algn="l" rtl="0">
              <a:spcBef>
                <a:spcPts val="0"/>
              </a:spcBef>
              <a:spcAft>
                <a:spcPts val="0"/>
              </a:spcAft>
              <a:buSzPts val="1600"/>
              <a:buChar char="●"/>
            </a:pPr>
            <a:endParaRPr lang="en" dirty="0"/>
          </a:p>
          <a:p>
            <a:pPr marL="457200" lvl="0" indent="-330200" algn="l" rtl="0">
              <a:spcBef>
                <a:spcPts val="0"/>
              </a:spcBef>
              <a:spcAft>
                <a:spcPts val="0"/>
              </a:spcAft>
              <a:buSzPts val="1600"/>
              <a:buChar char="●"/>
            </a:pPr>
            <a:endParaRPr lang="en" dirty="0"/>
          </a:p>
          <a:p>
            <a:pPr marL="127000" lvl="0" indent="0" algn="l" rtl="0">
              <a:spcBef>
                <a:spcPts val="0"/>
              </a:spcBef>
              <a:spcAft>
                <a:spcPts val="0"/>
              </a:spcAft>
              <a:buSzPts val="1600"/>
            </a:pPr>
            <a:endParaRPr dirty="0"/>
          </a:p>
        </p:txBody>
      </p:sp>
      <p:grpSp>
        <p:nvGrpSpPr>
          <p:cNvPr id="22" name="Group 21">
            <a:extLst>
              <a:ext uri="{FF2B5EF4-FFF2-40B4-BE49-F238E27FC236}">
                <a16:creationId xmlns:a16="http://schemas.microsoft.com/office/drawing/2014/main" id="{C385E4B8-7515-BDF8-D271-AF8227A8BE85}"/>
              </a:ext>
            </a:extLst>
          </p:cNvPr>
          <p:cNvGrpSpPr/>
          <p:nvPr/>
        </p:nvGrpSpPr>
        <p:grpSpPr>
          <a:xfrm>
            <a:off x="1022121" y="2651274"/>
            <a:ext cx="6709788" cy="1897769"/>
            <a:chOff x="1022121" y="2651274"/>
            <a:chExt cx="6709788" cy="1897769"/>
          </a:xfrm>
        </p:grpSpPr>
        <p:grpSp>
          <p:nvGrpSpPr>
            <p:cNvPr id="21" name="Group 20">
              <a:extLst>
                <a:ext uri="{FF2B5EF4-FFF2-40B4-BE49-F238E27FC236}">
                  <a16:creationId xmlns:a16="http://schemas.microsoft.com/office/drawing/2014/main" id="{B82D2207-CCB9-9930-65F8-EA567F26C740}"/>
                </a:ext>
              </a:extLst>
            </p:cNvPr>
            <p:cNvGrpSpPr/>
            <p:nvPr/>
          </p:nvGrpSpPr>
          <p:grpSpPr>
            <a:xfrm>
              <a:off x="1022121" y="2912884"/>
              <a:ext cx="6709788" cy="1636159"/>
              <a:chOff x="1022121" y="2912884"/>
              <a:chExt cx="6709788" cy="1636159"/>
            </a:xfrm>
          </p:grpSpPr>
          <p:pic>
            <p:nvPicPr>
              <p:cNvPr id="13" name="Picture 12">
                <a:extLst>
                  <a:ext uri="{FF2B5EF4-FFF2-40B4-BE49-F238E27FC236}">
                    <a16:creationId xmlns:a16="http://schemas.microsoft.com/office/drawing/2014/main" id="{E742BEA5-E381-523D-5AB1-58F86A71A7F8}"/>
                  </a:ext>
                </a:extLst>
              </p:cNvPr>
              <p:cNvPicPr>
                <a:picLocks noChangeAspect="1"/>
              </p:cNvPicPr>
              <p:nvPr/>
            </p:nvPicPr>
            <p:blipFill>
              <a:blip r:embed="rId3"/>
              <a:stretch>
                <a:fillRect/>
              </a:stretch>
            </p:blipFill>
            <p:spPr>
              <a:xfrm>
                <a:off x="1022121" y="2912884"/>
                <a:ext cx="1886047" cy="1553773"/>
              </a:xfrm>
              <a:prstGeom prst="rect">
                <a:avLst/>
              </a:prstGeom>
            </p:spPr>
          </p:pic>
          <p:pic>
            <p:nvPicPr>
              <p:cNvPr id="15" name="Picture 14">
                <a:extLst>
                  <a:ext uri="{FF2B5EF4-FFF2-40B4-BE49-F238E27FC236}">
                    <a16:creationId xmlns:a16="http://schemas.microsoft.com/office/drawing/2014/main" id="{17E0E80B-1D12-EB85-CB3D-B3DA3464A613}"/>
                  </a:ext>
                </a:extLst>
              </p:cNvPr>
              <p:cNvPicPr>
                <a:picLocks noChangeAspect="1"/>
              </p:cNvPicPr>
              <p:nvPr/>
            </p:nvPicPr>
            <p:blipFill>
              <a:blip r:embed="rId4"/>
              <a:stretch>
                <a:fillRect/>
              </a:stretch>
            </p:blipFill>
            <p:spPr>
              <a:xfrm>
                <a:off x="3405961" y="2912884"/>
                <a:ext cx="1886047" cy="1603627"/>
              </a:xfrm>
              <a:prstGeom prst="rect">
                <a:avLst/>
              </a:prstGeom>
            </p:spPr>
          </p:pic>
          <p:pic>
            <p:nvPicPr>
              <p:cNvPr id="17" name="Picture 16">
                <a:extLst>
                  <a:ext uri="{FF2B5EF4-FFF2-40B4-BE49-F238E27FC236}">
                    <a16:creationId xmlns:a16="http://schemas.microsoft.com/office/drawing/2014/main" id="{02066667-F3E0-298C-17FB-6B333E3C35BD}"/>
                  </a:ext>
                </a:extLst>
              </p:cNvPr>
              <p:cNvPicPr>
                <a:picLocks noChangeAspect="1"/>
              </p:cNvPicPr>
              <p:nvPr/>
            </p:nvPicPr>
            <p:blipFill>
              <a:blip r:embed="rId5"/>
              <a:stretch>
                <a:fillRect/>
              </a:stretch>
            </p:blipFill>
            <p:spPr>
              <a:xfrm>
                <a:off x="5789801" y="2912884"/>
                <a:ext cx="1942108" cy="1636159"/>
              </a:xfrm>
              <a:prstGeom prst="rect">
                <a:avLst/>
              </a:prstGeom>
            </p:spPr>
          </p:pic>
        </p:grpSp>
        <p:sp>
          <p:nvSpPr>
            <p:cNvPr id="18" name="TextBox 17">
              <a:extLst>
                <a:ext uri="{FF2B5EF4-FFF2-40B4-BE49-F238E27FC236}">
                  <a16:creationId xmlns:a16="http://schemas.microsoft.com/office/drawing/2014/main" id="{7F73EB79-1C04-B2C2-188C-AB40763B0EB4}"/>
                </a:ext>
              </a:extLst>
            </p:cNvPr>
            <p:cNvSpPr txBox="1"/>
            <p:nvPr/>
          </p:nvSpPr>
          <p:spPr>
            <a:xfrm>
              <a:off x="1738558" y="2651274"/>
              <a:ext cx="570990" cy="261610"/>
            </a:xfrm>
            <a:prstGeom prst="rect">
              <a:avLst/>
            </a:prstGeom>
            <a:noFill/>
          </p:spPr>
          <p:txBody>
            <a:bodyPr wrap="none" rtlCol="0">
              <a:spAutoFit/>
            </a:bodyPr>
            <a:lstStyle/>
            <a:p>
              <a:r>
                <a:rPr lang="en-US" sz="1100" dirty="0">
                  <a:latin typeface="DM Sans" pitchFamily="2" charset="0"/>
                </a:rPr>
                <a:t>t-SNE</a:t>
              </a:r>
              <a:endParaRPr lang="tr-TR" sz="1100" dirty="0">
                <a:latin typeface="DM Sans" pitchFamily="2" charset="0"/>
              </a:endParaRPr>
            </a:p>
          </p:txBody>
        </p:sp>
        <p:sp>
          <p:nvSpPr>
            <p:cNvPr id="19" name="TextBox 18">
              <a:extLst>
                <a:ext uri="{FF2B5EF4-FFF2-40B4-BE49-F238E27FC236}">
                  <a16:creationId xmlns:a16="http://schemas.microsoft.com/office/drawing/2014/main" id="{AD483E83-CF2E-E889-7E72-472E291FB67E}"/>
                </a:ext>
              </a:extLst>
            </p:cNvPr>
            <p:cNvSpPr txBox="1"/>
            <p:nvPr/>
          </p:nvSpPr>
          <p:spPr>
            <a:xfrm>
              <a:off x="4187912" y="2651274"/>
              <a:ext cx="460382" cy="261610"/>
            </a:xfrm>
            <a:prstGeom prst="rect">
              <a:avLst/>
            </a:prstGeom>
            <a:noFill/>
          </p:spPr>
          <p:txBody>
            <a:bodyPr wrap="none" rtlCol="0">
              <a:spAutoFit/>
            </a:bodyPr>
            <a:lstStyle/>
            <a:p>
              <a:r>
                <a:rPr lang="en-US" sz="1100" dirty="0">
                  <a:latin typeface="DM Sans" pitchFamily="2" charset="0"/>
                </a:rPr>
                <a:t>PCA</a:t>
              </a:r>
              <a:endParaRPr lang="tr-TR" sz="1100" dirty="0">
                <a:latin typeface="DM Sans" pitchFamily="2" charset="0"/>
              </a:endParaRPr>
            </a:p>
          </p:txBody>
        </p:sp>
        <p:sp>
          <p:nvSpPr>
            <p:cNvPr id="20" name="TextBox 19">
              <a:extLst>
                <a:ext uri="{FF2B5EF4-FFF2-40B4-BE49-F238E27FC236}">
                  <a16:creationId xmlns:a16="http://schemas.microsoft.com/office/drawing/2014/main" id="{214581DD-E5A8-54CC-9B5B-96AE8734EC59}"/>
                </a:ext>
              </a:extLst>
            </p:cNvPr>
            <p:cNvSpPr txBox="1"/>
            <p:nvPr/>
          </p:nvSpPr>
          <p:spPr>
            <a:xfrm>
              <a:off x="6239738" y="2658329"/>
              <a:ext cx="1165704" cy="261610"/>
            </a:xfrm>
            <a:prstGeom prst="rect">
              <a:avLst/>
            </a:prstGeom>
            <a:noFill/>
          </p:spPr>
          <p:txBody>
            <a:bodyPr wrap="none" rtlCol="0">
              <a:spAutoFit/>
            </a:bodyPr>
            <a:lstStyle/>
            <a:p>
              <a:r>
                <a:rPr lang="en-US" sz="1100" dirty="0">
                  <a:latin typeface="DM Sans" pitchFamily="2" charset="0"/>
                </a:rPr>
                <a:t>Truncated SVD</a:t>
              </a:r>
              <a:endParaRPr lang="tr-TR" sz="1100" dirty="0">
                <a:latin typeface="DM Sans" pitchFamily="2" charset="0"/>
              </a:endParaRPr>
            </a:p>
          </p:txBody>
        </p:sp>
      </p:grpSp>
    </p:spTree>
    <p:extLst>
      <p:ext uri="{BB962C8B-B14F-4D97-AF65-F5344CB8AC3E}">
        <p14:creationId xmlns:p14="http://schemas.microsoft.com/office/powerpoint/2010/main" val="4169088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1">
          <a:extLst>
            <a:ext uri="{FF2B5EF4-FFF2-40B4-BE49-F238E27FC236}">
              <a16:creationId xmlns:a16="http://schemas.microsoft.com/office/drawing/2014/main" id="{384D6E20-1287-4F2A-DAAA-233B20753536}"/>
            </a:ext>
          </a:extLst>
        </p:cNvPr>
        <p:cNvGrpSpPr/>
        <p:nvPr/>
      </p:nvGrpSpPr>
      <p:grpSpPr>
        <a:xfrm>
          <a:off x="0" y="0"/>
          <a:ext cx="0" cy="0"/>
          <a:chOff x="0" y="0"/>
          <a:chExt cx="0" cy="0"/>
        </a:xfrm>
      </p:grpSpPr>
      <p:sp>
        <p:nvSpPr>
          <p:cNvPr id="902" name="Google Shape;902;p34">
            <a:extLst>
              <a:ext uri="{FF2B5EF4-FFF2-40B4-BE49-F238E27FC236}">
                <a16:creationId xmlns:a16="http://schemas.microsoft.com/office/drawing/2014/main" id="{1FF3F7E8-0158-E959-2035-881328FE8B5D}"/>
              </a:ext>
            </a:extLst>
          </p:cNvPr>
          <p:cNvSpPr txBox="1">
            <a:spLocks noGrp="1"/>
          </p:cNvSpPr>
          <p:nvPr>
            <p:ph type="subTitle" idx="2"/>
          </p:nvPr>
        </p:nvSpPr>
        <p:spPr>
          <a:xfrm>
            <a:off x="3210707" y="1795671"/>
            <a:ext cx="2445638" cy="5960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Mean, median, std, min, max of financial features</a:t>
            </a:r>
            <a:endParaRPr sz="1200" dirty="0"/>
          </a:p>
        </p:txBody>
      </p:sp>
      <p:sp>
        <p:nvSpPr>
          <p:cNvPr id="903" name="Google Shape;903;p34">
            <a:extLst>
              <a:ext uri="{FF2B5EF4-FFF2-40B4-BE49-F238E27FC236}">
                <a16:creationId xmlns:a16="http://schemas.microsoft.com/office/drawing/2014/main" id="{7C9F40A8-FA5A-0197-86C4-351EC65B408E}"/>
              </a:ext>
            </a:extLst>
          </p:cNvPr>
          <p:cNvSpPr txBox="1">
            <a:spLocks noGrp="1"/>
          </p:cNvSpPr>
          <p:nvPr>
            <p:ph type="subTitle" idx="5"/>
          </p:nvPr>
        </p:nvSpPr>
        <p:spPr>
          <a:xfrm>
            <a:off x="5836541" y="1793313"/>
            <a:ext cx="3195626" cy="8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n-NO" sz="1200" dirty="0"/>
              <a:t>age : (date-birth_date), </a:t>
            </a:r>
          </a:p>
          <a:p>
            <a:pPr marL="0" lvl="0" indent="0" algn="l" rtl="0">
              <a:spcBef>
                <a:spcPts val="0"/>
              </a:spcBef>
              <a:spcAft>
                <a:spcPts val="0"/>
              </a:spcAft>
              <a:buNone/>
            </a:pPr>
            <a:r>
              <a:rPr lang="nn-NO" sz="1200" dirty="0"/>
              <a:t>tenure : (date-joined_ING_date)</a:t>
            </a:r>
          </a:p>
        </p:txBody>
      </p:sp>
      <p:sp>
        <p:nvSpPr>
          <p:cNvPr id="904" name="Google Shape;904;p34">
            <a:extLst>
              <a:ext uri="{FF2B5EF4-FFF2-40B4-BE49-F238E27FC236}">
                <a16:creationId xmlns:a16="http://schemas.microsoft.com/office/drawing/2014/main" id="{6CF8EFCC-8CC3-545C-D2FC-88350DB84E5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Engineering</a:t>
            </a:r>
            <a:endParaRPr dirty="0"/>
          </a:p>
        </p:txBody>
      </p:sp>
      <p:sp>
        <p:nvSpPr>
          <p:cNvPr id="905" name="Google Shape;905;p34">
            <a:extLst>
              <a:ext uri="{FF2B5EF4-FFF2-40B4-BE49-F238E27FC236}">
                <a16:creationId xmlns:a16="http://schemas.microsoft.com/office/drawing/2014/main" id="{F9B92ACF-57C7-0193-49FB-17000C8240C2}"/>
              </a:ext>
            </a:extLst>
          </p:cNvPr>
          <p:cNvSpPr txBox="1">
            <a:spLocks noGrp="1"/>
          </p:cNvSpPr>
          <p:nvPr>
            <p:ph type="subTitle" idx="1"/>
          </p:nvPr>
        </p:nvSpPr>
        <p:spPr>
          <a:xfrm>
            <a:off x="499752" y="1712160"/>
            <a:ext cx="2329006" cy="8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s</a:t>
            </a:r>
            <a:r>
              <a:rPr lang="en" sz="1200" dirty="0"/>
              <a:t>alary, current_acc_balance, saving_acc_balance, credit_card_balance</a:t>
            </a:r>
            <a:endParaRPr sz="1200" dirty="0"/>
          </a:p>
        </p:txBody>
      </p:sp>
      <p:sp>
        <p:nvSpPr>
          <p:cNvPr id="906" name="Google Shape;906;p34">
            <a:extLst>
              <a:ext uri="{FF2B5EF4-FFF2-40B4-BE49-F238E27FC236}">
                <a16:creationId xmlns:a16="http://schemas.microsoft.com/office/drawing/2014/main" id="{F168D210-4D64-3437-F77F-96944FC79FFF}"/>
              </a:ext>
            </a:extLst>
          </p:cNvPr>
          <p:cNvSpPr txBox="1">
            <a:spLocks noGrp="1"/>
          </p:cNvSpPr>
          <p:nvPr>
            <p:ph type="subTitle" idx="3"/>
          </p:nvPr>
        </p:nvSpPr>
        <p:spPr>
          <a:xfrm>
            <a:off x="476054" y="3166362"/>
            <a:ext cx="2437414" cy="14527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installment / salary</a:t>
            </a:r>
          </a:p>
          <a:p>
            <a:pPr marL="0" lvl="0" indent="0" algn="l" rtl="0">
              <a:spcBef>
                <a:spcPts val="0"/>
              </a:spcBef>
              <a:spcAft>
                <a:spcPts val="0"/>
              </a:spcAft>
              <a:buNone/>
            </a:pPr>
            <a:r>
              <a:rPr lang="en-US" sz="1200" dirty="0"/>
              <a:t>installment / </a:t>
            </a:r>
            <a:r>
              <a:rPr lang="en-US" sz="1200" dirty="0" err="1"/>
              <a:t>salary_std</a:t>
            </a:r>
            <a:r>
              <a:rPr lang="en-US" sz="1200" dirty="0"/>
              <a:t>,</a:t>
            </a:r>
          </a:p>
          <a:p>
            <a:pPr marL="0" lvl="0" indent="0" algn="l" rtl="0">
              <a:spcBef>
                <a:spcPts val="0"/>
              </a:spcBef>
              <a:spcAft>
                <a:spcPts val="0"/>
              </a:spcAft>
              <a:buNone/>
            </a:pPr>
            <a:r>
              <a:rPr lang="en-US" sz="1200" dirty="0"/>
              <a:t>installment / </a:t>
            </a:r>
            <a:r>
              <a:rPr lang="en-US" sz="1200" dirty="0" err="1"/>
              <a:t>current_acc_std</a:t>
            </a:r>
            <a:r>
              <a:rPr lang="en-US" sz="1200" dirty="0"/>
              <a:t>,</a:t>
            </a:r>
          </a:p>
          <a:p>
            <a:pPr marL="0" lvl="0" indent="0" algn="l" rtl="0">
              <a:spcBef>
                <a:spcPts val="0"/>
              </a:spcBef>
              <a:spcAft>
                <a:spcPts val="0"/>
              </a:spcAft>
              <a:buNone/>
            </a:pPr>
            <a:r>
              <a:rPr lang="en-US" sz="1200" dirty="0"/>
              <a:t>installment / </a:t>
            </a:r>
            <a:r>
              <a:rPr lang="en-US" sz="1200" dirty="0" err="1"/>
              <a:t>saving_acc_std</a:t>
            </a:r>
            <a:r>
              <a:rPr lang="en-US" sz="1200" dirty="0"/>
              <a:t>,</a:t>
            </a:r>
          </a:p>
          <a:p>
            <a:pPr marL="0" lvl="0" indent="0" algn="l" rtl="0">
              <a:spcBef>
                <a:spcPts val="0"/>
              </a:spcBef>
              <a:spcAft>
                <a:spcPts val="0"/>
              </a:spcAft>
              <a:buNone/>
            </a:pPr>
            <a:r>
              <a:rPr lang="en-US" sz="1200" dirty="0"/>
              <a:t>installment / </a:t>
            </a:r>
            <a:r>
              <a:rPr lang="en-US" sz="1200" dirty="0" err="1"/>
              <a:t>credit_card_std</a:t>
            </a: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endParaRPr sz="1200" dirty="0"/>
          </a:p>
        </p:txBody>
      </p:sp>
      <p:sp>
        <p:nvSpPr>
          <p:cNvPr id="907" name="Google Shape;907;p34">
            <a:extLst>
              <a:ext uri="{FF2B5EF4-FFF2-40B4-BE49-F238E27FC236}">
                <a16:creationId xmlns:a16="http://schemas.microsoft.com/office/drawing/2014/main" id="{79C0681E-49F9-419F-B87B-F2514B122385}"/>
              </a:ext>
            </a:extLst>
          </p:cNvPr>
          <p:cNvSpPr txBox="1">
            <a:spLocks noGrp="1"/>
          </p:cNvSpPr>
          <p:nvPr>
            <p:ph type="subTitle" idx="4"/>
          </p:nvPr>
        </p:nvSpPr>
        <p:spPr>
          <a:xfrm>
            <a:off x="3288354" y="3149658"/>
            <a:ext cx="2194487" cy="16768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SE" sz="1200" dirty="0"/>
              <a:t>zero_account,</a:t>
            </a:r>
          </a:p>
          <a:p>
            <a:pPr marL="0" lvl="0" indent="0" algn="l" rtl="0">
              <a:spcBef>
                <a:spcPts val="0"/>
              </a:spcBef>
              <a:spcAft>
                <a:spcPts val="0"/>
              </a:spcAft>
              <a:buNone/>
            </a:pPr>
            <a:r>
              <a:rPr lang="sv-SE" sz="1200" dirty="0"/>
              <a:t>request_segment</a:t>
            </a:r>
          </a:p>
          <a:p>
            <a:pPr marL="0" lvl="0" indent="0" algn="l" rtl="0">
              <a:spcBef>
                <a:spcPts val="0"/>
              </a:spcBef>
              <a:spcAft>
                <a:spcPts val="0"/>
              </a:spcAft>
              <a:buNone/>
            </a:pPr>
            <a:endParaRPr dirty="0"/>
          </a:p>
        </p:txBody>
      </p:sp>
      <p:sp>
        <p:nvSpPr>
          <p:cNvPr id="908" name="Google Shape;908;p34">
            <a:extLst>
              <a:ext uri="{FF2B5EF4-FFF2-40B4-BE49-F238E27FC236}">
                <a16:creationId xmlns:a16="http://schemas.microsoft.com/office/drawing/2014/main" id="{3B2CE9BA-B1F8-617B-2BDB-388513A0E7AF}"/>
              </a:ext>
            </a:extLst>
          </p:cNvPr>
          <p:cNvSpPr txBox="1">
            <a:spLocks noGrp="1"/>
          </p:cNvSpPr>
          <p:nvPr>
            <p:ph type="subTitle" idx="6"/>
          </p:nvPr>
        </p:nvSpPr>
        <p:spPr>
          <a:xfrm>
            <a:off x="5857727" y="3160604"/>
            <a:ext cx="3042369" cy="16768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One Hot Encoding: </a:t>
            </a:r>
          </a:p>
          <a:p>
            <a:pPr marL="0" lvl="0" indent="0" algn="l" rtl="0">
              <a:spcBef>
                <a:spcPts val="0"/>
              </a:spcBef>
              <a:spcAft>
                <a:spcPts val="0"/>
              </a:spcAft>
              <a:buNone/>
            </a:pPr>
            <a:r>
              <a:rPr lang="en" sz="1200" dirty="0"/>
              <a:t>loan_reason, </a:t>
            </a:r>
          </a:p>
          <a:p>
            <a:pPr marL="0" lvl="0" indent="0" algn="l" rtl="0">
              <a:spcBef>
                <a:spcPts val="0"/>
              </a:spcBef>
              <a:spcAft>
                <a:spcPts val="0"/>
              </a:spcAft>
              <a:buNone/>
            </a:pPr>
            <a:r>
              <a:rPr lang="en" sz="1200" dirty="0"/>
              <a:t>gender, </a:t>
            </a:r>
          </a:p>
          <a:p>
            <a:pPr marL="0" lvl="0" indent="0" algn="l" rtl="0">
              <a:spcBef>
                <a:spcPts val="0"/>
              </a:spcBef>
              <a:spcAft>
                <a:spcPts val="0"/>
              </a:spcAft>
              <a:buNone/>
            </a:pPr>
            <a:r>
              <a:rPr lang="en" sz="1200" dirty="0"/>
              <a:t>religion, </a:t>
            </a:r>
          </a:p>
          <a:p>
            <a:pPr marL="0" lvl="0" indent="0" algn="l" rtl="0">
              <a:spcBef>
                <a:spcPts val="0"/>
              </a:spcBef>
              <a:spcAft>
                <a:spcPts val="0"/>
              </a:spcAft>
              <a:buNone/>
            </a:pPr>
            <a:r>
              <a:rPr lang="en" sz="1200" dirty="0"/>
              <a:t>employment, </a:t>
            </a:r>
          </a:p>
          <a:p>
            <a:pPr marL="0" lvl="0" indent="0" algn="l" rtl="0">
              <a:spcBef>
                <a:spcPts val="0"/>
              </a:spcBef>
              <a:spcAft>
                <a:spcPts val="0"/>
              </a:spcAft>
              <a:buNone/>
            </a:pPr>
            <a:r>
              <a:rPr lang="en" sz="1200" dirty="0"/>
              <a:t>postal_code</a:t>
            </a:r>
            <a:endParaRPr sz="1200" dirty="0"/>
          </a:p>
        </p:txBody>
      </p:sp>
      <p:sp>
        <p:nvSpPr>
          <p:cNvPr id="909" name="Google Shape;909;p34">
            <a:extLst>
              <a:ext uri="{FF2B5EF4-FFF2-40B4-BE49-F238E27FC236}">
                <a16:creationId xmlns:a16="http://schemas.microsoft.com/office/drawing/2014/main" id="{887C0670-ECC4-D062-523D-3CF99BFD4CA2}"/>
              </a:ext>
            </a:extLst>
          </p:cNvPr>
          <p:cNvSpPr txBox="1">
            <a:spLocks noGrp="1"/>
          </p:cNvSpPr>
          <p:nvPr>
            <p:ph type="subTitle" idx="7"/>
          </p:nvPr>
        </p:nvSpPr>
        <p:spPr>
          <a:xfrm>
            <a:off x="476054" y="1479075"/>
            <a:ext cx="2532900" cy="4491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lumMod val="50000"/>
                  </a:schemeClr>
                </a:solidFill>
              </a:rPr>
              <a:t>Financial Features</a:t>
            </a:r>
            <a:endParaRPr dirty="0">
              <a:solidFill>
                <a:schemeClr val="accent1">
                  <a:lumMod val="50000"/>
                </a:schemeClr>
              </a:solidFill>
            </a:endParaRPr>
          </a:p>
        </p:txBody>
      </p:sp>
      <p:sp>
        <p:nvSpPr>
          <p:cNvPr id="910" name="Google Shape;910;p34">
            <a:extLst>
              <a:ext uri="{FF2B5EF4-FFF2-40B4-BE49-F238E27FC236}">
                <a16:creationId xmlns:a16="http://schemas.microsoft.com/office/drawing/2014/main" id="{B9323B5C-B662-D0F6-67DC-BF45F7B7B2EC}"/>
              </a:ext>
            </a:extLst>
          </p:cNvPr>
          <p:cNvSpPr txBox="1">
            <a:spLocks noGrp="1"/>
          </p:cNvSpPr>
          <p:nvPr>
            <p:ph type="subTitle" idx="8"/>
          </p:nvPr>
        </p:nvSpPr>
        <p:spPr>
          <a:xfrm>
            <a:off x="3193884" y="1498346"/>
            <a:ext cx="2532900" cy="4491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lumMod val="50000"/>
                  </a:schemeClr>
                </a:solidFill>
              </a:rPr>
              <a:t>Statistical Features </a:t>
            </a:r>
            <a:endParaRPr dirty="0">
              <a:solidFill>
                <a:schemeClr val="accent1">
                  <a:lumMod val="50000"/>
                </a:schemeClr>
              </a:solidFill>
            </a:endParaRPr>
          </a:p>
        </p:txBody>
      </p:sp>
      <p:sp>
        <p:nvSpPr>
          <p:cNvPr id="911" name="Google Shape;911;p34">
            <a:extLst>
              <a:ext uri="{FF2B5EF4-FFF2-40B4-BE49-F238E27FC236}">
                <a16:creationId xmlns:a16="http://schemas.microsoft.com/office/drawing/2014/main" id="{9B49D19A-DB81-1988-7FA5-C02E31BBD3A5}"/>
              </a:ext>
            </a:extLst>
          </p:cNvPr>
          <p:cNvSpPr txBox="1">
            <a:spLocks noGrp="1"/>
          </p:cNvSpPr>
          <p:nvPr>
            <p:ph type="subTitle" idx="9"/>
          </p:nvPr>
        </p:nvSpPr>
        <p:spPr>
          <a:xfrm>
            <a:off x="5836541" y="1474882"/>
            <a:ext cx="2952812" cy="4563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lumMod val="50000"/>
                  </a:schemeClr>
                </a:solidFill>
              </a:rPr>
              <a:t>Date Features</a:t>
            </a:r>
            <a:endParaRPr dirty="0">
              <a:solidFill>
                <a:schemeClr val="accent1">
                  <a:lumMod val="50000"/>
                </a:schemeClr>
              </a:solidFill>
            </a:endParaRPr>
          </a:p>
        </p:txBody>
      </p:sp>
      <p:sp>
        <p:nvSpPr>
          <p:cNvPr id="912" name="Google Shape;912;p34">
            <a:extLst>
              <a:ext uri="{FF2B5EF4-FFF2-40B4-BE49-F238E27FC236}">
                <a16:creationId xmlns:a16="http://schemas.microsoft.com/office/drawing/2014/main" id="{0C5CFCF5-11C1-7C3D-EDEC-9C05420B6972}"/>
              </a:ext>
            </a:extLst>
          </p:cNvPr>
          <p:cNvSpPr txBox="1">
            <a:spLocks noGrp="1"/>
          </p:cNvSpPr>
          <p:nvPr>
            <p:ph type="subTitle" idx="13"/>
          </p:nvPr>
        </p:nvSpPr>
        <p:spPr>
          <a:xfrm>
            <a:off x="445548" y="2560281"/>
            <a:ext cx="2907639" cy="742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chemeClr val="accent1">
                    <a:lumMod val="50000"/>
                  </a:schemeClr>
                </a:solidFill>
              </a:rPr>
              <a:t>Ratio Features</a:t>
            </a:r>
            <a:endParaRPr lang="tr-TR" dirty="0">
              <a:solidFill>
                <a:schemeClr val="accent1">
                  <a:lumMod val="50000"/>
                </a:schemeClr>
              </a:solidFill>
            </a:endParaRPr>
          </a:p>
        </p:txBody>
      </p:sp>
      <p:sp>
        <p:nvSpPr>
          <p:cNvPr id="913" name="Google Shape;913;p34">
            <a:extLst>
              <a:ext uri="{FF2B5EF4-FFF2-40B4-BE49-F238E27FC236}">
                <a16:creationId xmlns:a16="http://schemas.microsoft.com/office/drawing/2014/main" id="{9B03C926-8F29-BDDC-6667-1D4DE031429D}"/>
              </a:ext>
            </a:extLst>
          </p:cNvPr>
          <p:cNvSpPr txBox="1">
            <a:spLocks noGrp="1"/>
          </p:cNvSpPr>
          <p:nvPr>
            <p:ph type="subTitle" idx="14"/>
          </p:nvPr>
        </p:nvSpPr>
        <p:spPr>
          <a:xfrm>
            <a:off x="3244142" y="2705457"/>
            <a:ext cx="2621177" cy="59602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1">
                    <a:lumMod val="50000"/>
                  </a:schemeClr>
                </a:solidFill>
              </a:rPr>
              <a:t>Additional Features</a:t>
            </a:r>
            <a:endParaRPr dirty="0">
              <a:solidFill>
                <a:schemeClr val="accent1">
                  <a:lumMod val="50000"/>
                </a:schemeClr>
              </a:solidFill>
            </a:endParaRPr>
          </a:p>
        </p:txBody>
      </p:sp>
      <p:sp>
        <p:nvSpPr>
          <p:cNvPr id="914" name="Google Shape;914;p34">
            <a:extLst>
              <a:ext uri="{FF2B5EF4-FFF2-40B4-BE49-F238E27FC236}">
                <a16:creationId xmlns:a16="http://schemas.microsoft.com/office/drawing/2014/main" id="{D1EC7707-7A64-8235-44A5-ABC0DC614E40}"/>
              </a:ext>
            </a:extLst>
          </p:cNvPr>
          <p:cNvSpPr txBox="1">
            <a:spLocks noGrp="1"/>
          </p:cNvSpPr>
          <p:nvPr>
            <p:ph type="subTitle" idx="15"/>
          </p:nvPr>
        </p:nvSpPr>
        <p:spPr>
          <a:xfrm>
            <a:off x="5865319" y="2840185"/>
            <a:ext cx="1528359" cy="46194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1">
                    <a:lumMod val="50000"/>
                  </a:schemeClr>
                </a:solidFill>
              </a:rPr>
              <a:t>Encoding</a:t>
            </a:r>
          </a:p>
        </p:txBody>
      </p:sp>
      <p:sp>
        <p:nvSpPr>
          <p:cNvPr id="2" name="Google Shape;1284;p43">
            <a:extLst>
              <a:ext uri="{FF2B5EF4-FFF2-40B4-BE49-F238E27FC236}">
                <a16:creationId xmlns:a16="http://schemas.microsoft.com/office/drawing/2014/main" id="{3A8F9501-E6E5-B6AC-95CE-F416C815B595}"/>
              </a:ext>
            </a:extLst>
          </p:cNvPr>
          <p:cNvSpPr txBox="1"/>
          <p:nvPr/>
        </p:nvSpPr>
        <p:spPr>
          <a:xfrm>
            <a:off x="720000" y="986152"/>
            <a:ext cx="7947946" cy="622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dirty="0">
                <a:solidFill>
                  <a:schemeClr val="dk1"/>
                </a:solidFill>
                <a:latin typeface="DM Sans"/>
                <a:ea typeface="DM Sans"/>
                <a:cs typeface="DM Sans"/>
                <a:sym typeface="DM Sans"/>
              </a:rPr>
              <a:t>I added the following new features to the model to enhance its robustness and performance: </a:t>
            </a: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993448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5">
          <a:extLst>
            <a:ext uri="{FF2B5EF4-FFF2-40B4-BE49-F238E27FC236}">
              <a16:creationId xmlns:a16="http://schemas.microsoft.com/office/drawing/2014/main" id="{65D436BB-FA7A-8F43-5F7E-4044B899AFDF}"/>
            </a:ext>
          </a:extLst>
        </p:cNvPr>
        <p:cNvGrpSpPr/>
        <p:nvPr/>
      </p:nvGrpSpPr>
      <p:grpSpPr>
        <a:xfrm>
          <a:off x="0" y="0"/>
          <a:ext cx="0" cy="0"/>
          <a:chOff x="0" y="0"/>
          <a:chExt cx="0" cy="0"/>
        </a:xfrm>
      </p:grpSpPr>
      <p:sp>
        <p:nvSpPr>
          <p:cNvPr id="776" name="Google Shape;776;p30">
            <a:extLst>
              <a:ext uri="{FF2B5EF4-FFF2-40B4-BE49-F238E27FC236}">
                <a16:creationId xmlns:a16="http://schemas.microsoft.com/office/drawing/2014/main" id="{382642B6-036F-AD2D-6D33-9BA6582D0FA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Outliers</a:t>
            </a:r>
            <a:endParaRPr dirty="0"/>
          </a:p>
        </p:txBody>
      </p:sp>
      <p:sp>
        <p:nvSpPr>
          <p:cNvPr id="2" name="Google Shape;885;p32">
            <a:extLst>
              <a:ext uri="{FF2B5EF4-FFF2-40B4-BE49-F238E27FC236}">
                <a16:creationId xmlns:a16="http://schemas.microsoft.com/office/drawing/2014/main" id="{4F8EAAF7-B2F8-311E-FBBD-54C6630D8507}"/>
              </a:ext>
            </a:extLst>
          </p:cNvPr>
          <p:cNvSpPr txBox="1">
            <a:spLocks noGrp="1"/>
          </p:cNvSpPr>
          <p:nvPr>
            <p:ph type="subTitle" idx="1"/>
          </p:nvPr>
        </p:nvSpPr>
        <p:spPr>
          <a:xfrm>
            <a:off x="219796" y="1017725"/>
            <a:ext cx="8248453" cy="1226711"/>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chemeClr val="accent1">
                  <a:lumMod val="50000"/>
                </a:schemeClr>
              </a:buClr>
              <a:buSzPts val="1600"/>
              <a:buChar char="●"/>
            </a:pPr>
            <a:r>
              <a:rPr lang="en-US" dirty="0"/>
              <a:t>Below, you see the box plot for some of the variables that have the highest correlation with the target variable. Also, you can see the outliers. Therefore, I split the dataset into two based on the target variable and applied the IQR method to replace the outliers using the 10</a:t>
            </a:r>
            <a:r>
              <a:rPr lang="en-US" baseline="30000" dirty="0"/>
              <a:t>th</a:t>
            </a:r>
            <a:r>
              <a:rPr lang="en-US" dirty="0"/>
              <a:t> and 90</a:t>
            </a:r>
            <a:r>
              <a:rPr lang="en-US" baseline="30000" dirty="0"/>
              <a:t>th</a:t>
            </a:r>
            <a:r>
              <a:rPr lang="en-US" dirty="0"/>
              <a:t> percentiles as thresholds.</a:t>
            </a:r>
            <a:endParaRPr lang="tr-TR" dirty="0"/>
          </a:p>
          <a:p>
            <a:pPr marL="127000" lvl="0" indent="0" algn="l" rtl="0">
              <a:spcBef>
                <a:spcPts val="0"/>
              </a:spcBef>
              <a:spcAft>
                <a:spcPts val="0"/>
              </a:spcAft>
              <a:buSzPts val="1600"/>
            </a:pPr>
            <a:endParaRPr lang="en" dirty="0"/>
          </a:p>
          <a:p>
            <a:pPr marL="457200" lvl="0" indent="-330200" algn="l" rtl="0">
              <a:spcBef>
                <a:spcPts val="0"/>
              </a:spcBef>
              <a:spcAft>
                <a:spcPts val="0"/>
              </a:spcAft>
              <a:buSzPts val="1600"/>
              <a:buChar char="●"/>
            </a:pPr>
            <a:endParaRPr lang="en" dirty="0"/>
          </a:p>
          <a:p>
            <a:pPr marL="457200" lvl="0" indent="-330200" algn="l" rtl="0">
              <a:spcBef>
                <a:spcPts val="0"/>
              </a:spcBef>
              <a:spcAft>
                <a:spcPts val="0"/>
              </a:spcAft>
              <a:buSzPts val="1600"/>
              <a:buChar char="●"/>
            </a:pPr>
            <a:endParaRPr lang="en" dirty="0"/>
          </a:p>
          <a:p>
            <a:pPr marL="127000" lvl="0" indent="0" algn="l" rtl="0">
              <a:spcBef>
                <a:spcPts val="0"/>
              </a:spcBef>
              <a:spcAft>
                <a:spcPts val="0"/>
              </a:spcAft>
              <a:buSzPts val="1600"/>
            </a:pPr>
            <a:endParaRPr dirty="0"/>
          </a:p>
        </p:txBody>
      </p:sp>
      <p:grpSp>
        <p:nvGrpSpPr>
          <p:cNvPr id="25" name="Group 24">
            <a:extLst>
              <a:ext uri="{FF2B5EF4-FFF2-40B4-BE49-F238E27FC236}">
                <a16:creationId xmlns:a16="http://schemas.microsoft.com/office/drawing/2014/main" id="{7ABEAAF4-0A2F-D99F-C465-61F16289D84F}"/>
              </a:ext>
            </a:extLst>
          </p:cNvPr>
          <p:cNvGrpSpPr/>
          <p:nvPr/>
        </p:nvGrpSpPr>
        <p:grpSpPr>
          <a:xfrm>
            <a:off x="344915" y="2405801"/>
            <a:ext cx="8358047" cy="1578150"/>
            <a:chOff x="110202" y="2237212"/>
            <a:chExt cx="8358047" cy="1578150"/>
          </a:xfrm>
        </p:grpSpPr>
        <p:pic>
          <p:nvPicPr>
            <p:cNvPr id="9" name="Picture 8">
              <a:extLst>
                <a:ext uri="{FF2B5EF4-FFF2-40B4-BE49-F238E27FC236}">
                  <a16:creationId xmlns:a16="http://schemas.microsoft.com/office/drawing/2014/main" id="{438F778E-1E20-7DBB-DD5B-C568FB979AE7}"/>
                </a:ext>
              </a:extLst>
            </p:cNvPr>
            <p:cNvPicPr>
              <a:picLocks noChangeAspect="1"/>
            </p:cNvPicPr>
            <p:nvPr/>
          </p:nvPicPr>
          <p:blipFill>
            <a:blip r:embed="rId3"/>
            <a:stretch>
              <a:fillRect/>
            </a:stretch>
          </p:blipFill>
          <p:spPr>
            <a:xfrm>
              <a:off x="310257" y="2237212"/>
              <a:ext cx="1468104" cy="1340094"/>
            </a:xfrm>
            <a:prstGeom prst="rect">
              <a:avLst/>
            </a:prstGeom>
          </p:spPr>
        </p:pic>
        <p:pic>
          <p:nvPicPr>
            <p:cNvPr id="11" name="Picture 10">
              <a:extLst>
                <a:ext uri="{FF2B5EF4-FFF2-40B4-BE49-F238E27FC236}">
                  <a16:creationId xmlns:a16="http://schemas.microsoft.com/office/drawing/2014/main" id="{5D897EE2-58AB-88F0-7323-57A1FA55D970}"/>
                </a:ext>
              </a:extLst>
            </p:cNvPr>
            <p:cNvPicPr>
              <a:picLocks noChangeAspect="1"/>
            </p:cNvPicPr>
            <p:nvPr/>
          </p:nvPicPr>
          <p:blipFill>
            <a:blip r:embed="rId4"/>
            <a:stretch>
              <a:fillRect/>
            </a:stretch>
          </p:blipFill>
          <p:spPr>
            <a:xfrm>
              <a:off x="2483109" y="2237212"/>
              <a:ext cx="1567431" cy="1340094"/>
            </a:xfrm>
            <a:prstGeom prst="rect">
              <a:avLst/>
            </a:prstGeom>
          </p:spPr>
        </p:pic>
        <p:pic>
          <p:nvPicPr>
            <p:cNvPr id="13" name="Picture 12">
              <a:extLst>
                <a:ext uri="{FF2B5EF4-FFF2-40B4-BE49-F238E27FC236}">
                  <a16:creationId xmlns:a16="http://schemas.microsoft.com/office/drawing/2014/main" id="{7B1228EE-3893-987D-7B84-33AC916C3E2C}"/>
                </a:ext>
              </a:extLst>
            </p:cNvPr>
            <p:cNvPicPr>
              <a:picLocks noChangeAspect="1"/>
            </p:cNvPicPr>
            <p:nvPr/>
          </p:nvPicPr>
          <p:blipFill>
            <a:blip r:embed="rId5"/>
            <a:stretch>
              <a:fillRect/>
            </a:stretch>
          </p:blipFill>
          <p:spPr>
            <a:xfrm>
              <a:off x="4755288" y="2244436"/>
              <a:ext cx="1540109" cy="1340094"/>
            </a:xfrm>
            <a:prstGeom prst="rect">
              <a:avLst/>
            </a:prstGeom>
          </p:spPr>
        </p:pic>
        <p:pic>
          <p:nvPicPr>
            <p:cNvPr id="15" name="Picture 14">
              <a:extLst>
                <a:ext uri="{FF2B5EF4-FFF2-40B4-BE49-F238E27FC236}">
                  <a16:creationId xmlns:a16="http://schemas.microsoft.com/office/drawing/2014/main" id="{EE17DAB5-1D2A-E828-FA9D-C8A926120218}"/>
                </a:ext>
              </a:extLst>
            </p:cNvPr>
            <p:cNvPicPr>
              <a:picLocks noChangeAspect="1"/>
            </p:cNvPicPr>
            <p:nvPr/>
          </p:nvPicPr>
          <p:blipFill>
            <a:blip r:embed="rId6"/>
            <a:stretch>
              <a:fillRect/>
            </a:stretch>
          </p:blipFill>
          <p:spPr>
            <a:xfrm>
              <a:off x="7000145" y="2244436"/>
              <a:ext cx="1468104" cy="1325646"/>
            </a:xfrm>
            <a:prstGeom prst="rect">
              <a:avLst/>
            </a:prstGeom>
          </p:spPr>
        </p:pic>
        <p:sp>
          <p:nvSpPr>
            <p:cNvPr id="16" name="TextBox 15">
              <a:extLst>
                <a:ext uri="{FF2B5EF4-FFF2-40B4-BE49-F238E27FC236}">
                  <a16:creationId xmlns:a16="http://schemas.microsoft.com/office/drawing/2014/main" id="{509AC7FB-48FD-5F00-A492-F31A237BABD9}"/>
                </a:ext>
              </a:extLst>
            </p:cNvPr>
            <p:cNvSpPr txBox="1"/>
            <p:nvPr/>
          </p:nvSpPr>
          <p:spPr>
            <a:xfrm>
              <a:off x="836164" y="3584530"/>
              <a:ext cx="523212" cy="230832"/>
            </a:xfrm>
            <a:prstGeom prst="rect">
              <a:avLst/>
            </a:prstGeom>
            <a:noFill/>
          </p:spPr>
          <p:txBody>
            <a:bodyPr wrap="square" rtlCol="0">
              <a:spAutoFit/>
            </a:bodyPr>
            <a:lstStyle/>
            <a:p>
              <a:r>
                <a:rPr lang="en-US" sz="900" dirty="0">
                  <a:solidFill>
                    <a:schemeClr val="accent6">
                      <a:lumMod val="50000"/>
                    </a:schemeClr>
                  </a:solidFill>
                  <a:latin typeface="DM Sans" pitchFamily="2" charset="0"/>
                </a:rPr>
                <a:t>target</a:t>
              </a:r>
              <a:endParaRPr lang="tr-TR" sz="900" dirty="0">
                <a:solidFill>
                  <a:schemeClr val="accent6">
                    <a:lumMod val="50000"/>
                  </a:schemeClr>
                </a:solidFill>
                <a:latin typeface="DM Sans" pitchFamily="2" charset="0"/>
              </a:endParaRPr>
            </a:p>
          </p:txBody>
        </p:sp>
        <p:sp>
          <p:nvSpPr>
            <p:cNvPr id="17" name="TextBox 16">
              <a:extLst>
                <a:ext uri="{FF2B5EF4-FFF2-40B4-BE49-F238E27FC236}">
                  <a16:creationId xmlns:a16="http://schemas.microsoft.com/office/drawing/2014/main" id="{2AFC1645-66D5-CB84-CB66-2C2039E6CC62}"/>
                </a:ext>
              </a:extLst>
            </p:cNvPr>
            <p:cNvSpPr txBox="1"/>
            <p:nvPr/>
          </p:nvSpPr>
          <p:spPr>
            <a:xfrm>
              <a:off x="3144983" y="3584530"/>
              <a:ext cx="523212" cy="230832"/>
            </a:xfrm>
            <a:prstGeom prst="rect">
              <a:avLst/>
            </a:prstGeom>
            <a:noFill/>
          </p:spPr>
          <p:txBody>
            <a:bodyPr wrap="square" rtlCol="0">
              <a:spAutoFit/>
            </a:bodyPr>
            <a:lstStyle/>
            <a:p>
              <a:r>
                <a:rPr lang="en-US" sz="900" dirty="0">
                  <a:solidFill>
                    <a:schemeClr val="accent6">
                      <a:lumMod val="50000"/>
                    </a:schemeClr>
                  </a:solidFill>
                  <a:latin typeface="DM Sans" pitchFamily="2" charset="0"/>
                </a:rPr>
                <a:t>target</a:t>
              </a:r>
              <a:endParaRPr lang="tr-TR" sz="900" dirty="0">
                <a:solidFill>
                  <a:schemeClr val="accent6">
                    <a:lumMod val="50000"/>
                  </a:schemeClr>
                </a:solidFill>
                <a:latin typeface="DM Sans" pitchFamily="2" charset="0"/>
              </a:endParaRPr>
            </a:p>
          </p:txBody>
        </p:sp>
        <p:sp>
          <p:nvSpPr>
            <p:cNvPr id="18" name="TextBox 17">
              <a:extLst>
                <a:ext uri="{FF2B5EF4-FFF2-40B4-BE49-F238E27FC236}">
                  <a16:creationId xmlns:a16="http://schemas.microsoft.com/office/drawing/2014/main" id="{711F49FF-C67F-3A64-996E-C72E226A6F37}"/>
                </a:ext>
              </a:extLst>
            </p:cNvPr>
            <p:cNvSpPr txBox="1"/>
            <p:nvPr/>
          </p:nvSpPr>
          <p:spPr>
            <a:xfrm>
              <a:off x="5374750" y="3584530"/>
              <a:ext cx="523212" cy="230832"/>
            </a:xfrm>
            <a:prstGeom prst="rect">
              <a:avLst/>
            </a:prstGeom>
            <a:noFill/>
          </p:spPr>
          <p:txBody>
            <a:bodyPr wrap="square" rtlCol="0">
              <a:spAutoFit/>
            </a:bodyPr>
            <a:lstStyle/>
            <a:p>
              <a:r>
                <a:rPr lang="en-US" sz="900" dirty="0">
                  <a:solidFill>
                    <a:schemeClr val="accent6">
                      <a:lumMod val="50000"/>
                    </a:schemeClr>
                  </a:solidFill>
                  <a:latin typeface="DM Sans" pitchFamily="2" charset="0"/>
                </a:rPr>
                <a:t>target</a:t>
              </a:r>
              <a:endParaRPr lang="tr-TR" sz="900" dirty="0">
                <a:solidFill>
                  <a:schemeClr val="accent6">
                    <a:lumMod val="50000"/>
                  </a:schemeClr>
                </a:solidFill>
                <a:latin typeface="DM Sans" pitchFamily="2" charset="0"/>
              </a:endParaRPr>
            </a:p>
          </p:txBody>
        </p:sp>
        <p:sp>
          <p:nvSpPr>
            <p:cNvPr id="19" name="TextBox 18">
              <a:extLst>
                <a:ext uri="{FF2B5EF4-FFF2-40B4-BE49-F238E27FC236}">
                  <a16:creationId xmlns:a16="http://schemas.microsoft.com/office/drawing/2014/main" id="{A083CFF2-8738-D5FD-332D-ADAD0C868C37}"/>
                </a:ext>
              </a:extLst>
            </p:cNvPr>
            <p:cNvSpPr txBox="1"/>
            <p:nvPr/>
          </p:nvSpPr>
          <p:spPr>
            <a:xfrm>
              <a:off x="7604517" y="3584530"/>
              <a:ext cx="523212" cy="230832"/>
            </a:xfrm>
            <a:prstGeom prst="rect">
              <a:avLst/>
            </a:prstGeom>
            <a:noFill/>
          </p:spPr>
          <p:txBody>
            <a:bodyPr wrap="square" rtlCol="0">
              <a:spAutoFit/>
            </a:bodyPr>
            <a:lstStyle/>
            <a:p>
              <a:r>
                <a:rPr lang="en-US" sz="900" dirty="0">
                  <a:solidFill>
                    <a:schemeClr val="accent6">
                      <a:lumMod val="50000"/>
                    </a:schemeClr>
                  </a:solidFill>
                  <a:latin typeface="DM Sans" pitchFamily="2" charset="0"/>
                </a:rPr>
                <a:t>target</a:t>
              </a:r>
              <a:endParaRPr lang="tr-TR" sz="900" dirty="0">
                <a:solidFill>
                  <a:schemeClr val="accent6">
                    <a:lumMod val="50000"/>
                  </a:schemeClr>
                </a:solidFill>
                <a:latin typeface="DM Sans" pitchFamily="2" charset="0"/>
              </a:endParaRPr>
            </a:p>
          </p:txBody>
        </p:sp>
        <p:sp>
          <p:nvSpPr>
            <p:cNvPr id="21" name="TextBox 20">
              <a:extLst>
                <a:ext uri="{FF2B5EF4-FFF2-40B4-BE49-F238E27FC236}">
                  <a16:creationId xmlns:a16="http://schemas.microsoft.com/office/drawing/2014/main" id="{1A973958-7865-23BD-E33C-1DC97414B4F1}"/>
                </a:ext>
              </a:extLst>
            </p:cNvPr>
            <p:cNvSpPr txBox="1"/>
            <p:nvPr/>
          </p:nvSpPr>
          <p:spPr>
            <a:xfrm rot="16200000">
              <a:off x="-366910" y="2786756"/>
              <a:ext cx="1154279" cy="200055"/>
            </a:xfrm>
            <a:prstGeom prst="rect">
              <a:avLst/>
            </a:prstGeom>
            <a:noFill/>
          </p:spPr>
          <p:txBody>
            <a:bodyPr wrap="square" rtlCol="0">
              <a:spAutoFit/>
            </a:bodyPr>
            <a:lstStyle/>
            <a:p>
              <a:r>
                <a:rPr lang="en-US" sz="700" dirty="0" err="1">
                  <a:solidFill>
                    <a:schemeClr val="accent6">
                      <a:lumMod val="50000"/>
                    </a:schemeClr>
                  </a:solidFill>
                  <a:latin typeface="DM Sans" pitchFamily="2" charset="0"/>
                </a:rPr>
                <a:t>install_saving_acc_std</a:t>
              </a:r>
              <a:endParaRPr lang="tr-TR" sz="700" dirty="0">
                <a:solidFill>
                  <a:schemeClr val="accent6">
                    <a:lumMod val="50000"/>
                  </a:schemeClr>
                </a:solidFill>
                <a:latin typeface="DM Sans" pitchFamily="2" charset="0"/>
              </a:endParaRPr>
            </a:p>
          </p:txBody>
        </p:sp>
        <p:sp>
          <p:nvSpPr>
            <p:cNvPr id="22" name="TextBox 21">
              <a:extLst>
                <a:ext uri="{FF2B5EF4-FFF2-40B4-BE49-F238E27FC236}">
                  <a16:creationId xmlns:a16="http://schemas.microsoft.com/office/drawing/2014/main" id="{89DD4048-6B8B-646A-2E03-11619C49A0DF}"/>
                </a:ext>
              </a:extLst>
            </p:cNvPr>
            <p:cNvSpPr txBox="1"/>
            <p:nvPr/>
          </p:nvSpPr>
          <p:spPr>
            <a:xfrm rot="16200000">
              <a:off x="1930917" y="2743481"/>
              <a:ext cx="894978" cy="200055"/>
            </a:xfrm>
            <a:prstGeom prst="rect">
              <a:avLst/>
            </a:prstGeom>
            <a:noFill/>
          </p:spPr>
          <p:txBody>
            <a:bodyPr wrap="square" rtlCol="0">
              <a:spAutoFit/>
            </a:bodyPr>
            <a:lstStyle/>
            <a:p>
              <a:r>
                <a:rPr lang="en-US" sz="700" dirty="0" err="1">
                  <a:solidFill>
                    <a:schemeClr val="accent6">
                      <a:lumMod val="50000"/>
                    </a:schemeClr>
                  </a:solidFill>
                  <a:latin typeface="DM Sans" pitchFamily="2" charset="0"/>
                </a:rPr>
                <a:t>request_amount</a:t>
              </a:r>
              <a:endParaRPr lang="tr-TR" sz="700" dirty="0">
                <a:solidFill>
                  <a:schemeClr val="accent6">
                    <a:lumMod val="50000"/>
                  </a:schemeClr>
                </a:solidFill>
                <a:latin typeface="DM Sans" pitchFamily="2" charset="0"/>
              </a:endParaRPr>
            </a:p>
          </p:txBody>
        </p:sp>
        <p:sp>
          <p:nvSpPr>
            <p:cNvPr id="23" name="TextBox 22">
              <a:extLst>
                <a:ext uri="{FF2B5EF4-FFF2-40B4-BE49-F238E27FC236}">
                  <a16:creationId xmlns:a16="http://schemas.microsoft.com/office/drawing/2014/main" id="{58CA7EBA-0516-C784-8D0A-98B6F968BA76}"/>
                </a:ext>
              </a:extLst>
            </p:cNvPr>
            <p:cNvSpPr txBox="1"/>
            <p:nvPr/>
          </p:nvSpPr>
          <p:spPr>
            <a:xfrm rot="16200000">
              <a:off x="4350878" y="2745491"/>
              <a:ext cx="644726" cy="200055"/>
            </a:xfrm>
            <a:prstGeom prst="rect">
              <a:avLst/>
            </a:prstGeom>
            <a:noFill/>
          </p:spPr>
          <p:txBody>
            <a:bodyPr wrap="square" rtlCol="0">
              <a:spAutoFit/>
            </a:bodyPr>
            <a:lstStyle/>
            <a:p>
              <a:r>
                <a:rPr lang="en-US" sz="700" dirty="0">
                  <a:solidFill>
                    <a:schemeClr val="accent6">
                      <a:lumMod val="50000"/>
                    </a:schemeClr>
                  </a:solidFill>
                  <a:latin typeface="DM Sans" pitchFamily="2" charset="0"/>
                </a:rPr>
                <a:t>installment</a:t>
              </a:r>
              <a:endParaRPr lang="tr-TR" sz="700" dirty="0">
                <a:solidFill>
                  <a:schemeClr val="accent6">
                    <a:lumMod val="50000"/>
                  </a:schemeClr>
                </a:solidFill>
                <a:latin typeface="DM Sans" pitchFamily="2" charset="0"/>
              </a:endParaRPr>
            </a:p>
          </p:txBody>
        </p:sp>
        <p:sp>
          <p:nvSpPr>
            <p:cNvPr id="24" name="TextBox 23">
              <a:extLst>
                <a:ext uri="{FF2B5EF4-FFF2-40B4-BE49-F238E27FC236}">
                  <a16:creationId xmlns:a16="http://schemas.microsoft.com/office/drawing/2014/main" id="{7E2D08F1-0454-56F4-2BE9-6A4FD4FAC7F7}"/>
                </a:ext>
              </a:extLst>
            </p:cNvPr>
            <p:cNvSpPr txBox="1"/>
            <p:nvPr/>
          </p:nvSpPr>
          <p:spPr>
            <a:xfrm rot="16200000">
              <a:off x="6405967" y="2807231"/>
              <a:ext cx="988302" cy="200055"/>
            </a:xfrm>
            <a:prstGeom prst="rect">
              <a:avLst/>
            </a:prstGeom>
            <a:noFill/>
          </p:spPr>
          <p:txBody>
            <a:bodyPr wrap="square" rtlCol="0">
              <a:spAutoFit/>
            </a:bodyPr>
            <a:lstStyle/>
            <a:p>
              <a:r>
                <a:rPr lang="en-US" sz="700" dirty="0" err="1">
                  <a:solidFill>
                    <a:schemeClr val="accent6">
                      <a:lumMod val="50000"/>
                    </a:schemeClr>
                  </a:solidFill>
                  <a:latin typeface="DM Sans" pitchFamily="2" charset="0"/>
                </a:rPr>
                <a:t>install_salary_ratio</a:t>
              </a:r>
              <a:endParaRPr lang="tr-TR" sz="700" dirty="0">
                <a:solidFill>
                  <a:schemeClr val="accent6">
                    <a:lumMod val="50000"/>
                  </a:schemeClr>
                </a:solidFill>
                <a:latin typeface="DM Sans" pitchFamily="2" charset="0"/>
              </a:endParaRPr>
            </a:p>
          </p:txBody>
        </p:sp>
      </p:grpSp>
    </p:spTree>
    <p:extLst>
      <p:ext uri="{BB962C8B-B14F-4D97-AF65-F5344CB8AC3E}">
        <p14:creationId xmlns:p14="http://schemas.microsoft.com/office/powerpoint/2010/main" val="1975149783"/>
      </p:ext>
    </p:extLst>
  </p:cSld>
  <p:clrMapOvr>
    <a:masterClrMapping/>
  </p:clrMapOvr>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948</Words>
  <Application>Microsoft Office PowerPoint</Application>
  <PresentationFormat>On-screen Show (16:9)</PresentationFormat>
  <Paragraphs>212</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Calibri</vt:lpstr>
      <vt:lpstr>Arial</vt:lpstr>
      <vt:lpstr>Bebas Neue</vt:lpstr>
      <vt:lpstr>Baloo 2 ExtraBold</vt:lpstr>
      <vt:lpstr>DM Sans Medium</vt:lpstr>
      <vt:lpstr>Lato</vt:lpstr>
      <vt:lpstr>DM Sans</vt:lpstr>
      <vt:lpstr>Statistics and Data Analysis - 6th Grade by Slidesgo</vt:lpstr>
      <vt:lpstr>ING Hubs Data Scientist  Case Study</vt:lpstr>
      <vt:lpstr>Exploratory Data Analysis</vt:lpstr>
      <vt:lpstr>Exploratory Data Analysis</vt:lpstr>
      <vt:lpstr>Exploratory Data Analysis</vt:lpstr>
      <vt:lpstr>Exploratory Data Analysis</vt:lpstr>
      <vt:lpstr>Exploratory Data Analysis</vt:lpstr>
      <vt:lpstr>Exploratory Data Analysis</vt:lpstr>
      <vt:lpstr>Feature Engineering</vt:lpstr>
      <vt:lpstr>Outliers</vt:lpstr>
      <vt:lpstr>Stratified Train – Validation – Test</vt:lpstr>
      <vt:lpstr>KNN Imputing</vt:lpstr>
      <vt:lpstr>Model Selection</vt:lpstr>
      <vt:lpstr>Sampling Selection</vt:lpstr>
      <vt:lpstr>Feature Selection</vt:lpstr>
      <vt:lpstr>Recursive Feature Elimination</vt:lpstr>
      <vt:lpstr>Hyperparameter Optimization</vt:lpstr>
      <vt:lpstr>Final Model</vt:lpstr>
      <vt:lpstr>Recommendations</vt:lpstr>
      <vt:lpstr>Feature Analysis</vt:lpstr>
      <vt:lpstr>Calibrated Model</vt:lpstr>
      <vt:lpstr>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Deniz Eren Günay</cp:lastModifiedBy>
  <cp:revision>4</cp:revision>
  <dcterms:modified xsi:type="dcterms:W3CDTF">2024-12-06T19:26:00Z</dcterms:modified>
</cp:coreProperties>
</file>