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  <p:sldId id="266" r:id="rId10"/>
    <p:sldId id="281" r:id="rId11"/>
    <p:sldId id="267" r:id="rId12"/>
    <p:sldId id="268" r:id="rId13"/>
    <p:sldId id="269" r:id="rId14"/>
    <p:sldId id="272" r:id="rId15"/>
    <p:sldId id="270" r:id="rId16"/>
    <p:sldId id="271" r:id="rId17"/>
    <p:sldId id="276" r:id="rId18"/>
    <p:sldId id="280" r:id="rId19"/>
    <p:sldId id="279" r:id="rId20"/>
    <p:sldId id="261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53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AA706-3727-4164-A509-4508C75B5B3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472A3-1FED-43F2-852D-DAFACC25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72A3-1FED-43F2-852D-DAFACC25E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72A3-1FED-43F2-852D-DAFACC25E7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ECAD-01D7-42BA-AC8D-32BF5D072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B58-D3DC-440E-86DD-5AD0DB2AFBD9}" type="datetime1">
              <a:rPr lang="tr-TR" smtClean="0"/>
              <a:t>26.3.2018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76243"/>
            <a:ext cx="2895600" cy="365125"/>
          </a:xfrm>
        </p:spPr>
        <p:txBody>
          <a:bodyPr/>
          <a:lstStyle/>
          <a:p>
            <a:r>
              <a:rPr lang="tr-TR"/>
              <a:t>CS 401 Project Presentation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63720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92ED-4D7D-45FF-8CF6-D81A858E4A4E}" type="datetime1">
              <a:rPr lang="tr-TR" smtClean="0"/>
              <a:t>26.3.2018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29C1-4D3F-4ED8-B29A-E9FB0AE4316D}" type="datetime1">
              <a:rPr lang="tr-TR" smtClean="0"/>
              <a:t>26.3.2018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11F-072B-40B2-A3E0-FC5A41F60972}" type="datetime1">
              <a:rPr lang="tr-TR" smtClean="0"/>
              <a:t>26.3.2018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40AC-5099-49EA-97D6-9976A3359567}" type="datetime1">
              <a:rPr lang="tr-TR" smtClean="0"/>
              <a:t>26.3.2018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095D-7087-45CA-A551-6794393E2F3D}" type="datetime1">
              <a:rPr lang="tr-TR" smtClean="0"/>
              <a:t>26.3.2018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35E1-E1A0-4836-A0E5-36A811022F7C}" type="datetime1">
              <a:rPr lang="tr-TR" smtClean="0"/>
              <a:t>26.3.2018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E82-B877-4C77-96FF-92BAA68B08C3}" type="datetime1">
              <a:rPr lang="tr-TR" smtClean="0"/>
              <a:t>26.3.2018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4DAB-3987-4009-A88E-590E3E931F65}" type="datetime1">
              <a:rPr lang="tr-TR" smtClean="0"/>
              <a:t>26.3.2018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23-99EF-4262-9E4D-40FBF0699E4D}" type="datetime1">
              <a:rPr lang="tr-TR" smtClean="0"/>
              <a:t>26.3.2018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6DAB-9A33-489B-8863-4F1FBBEE72E2}" type="datetime1">
              <a:rPr lang="tr-TR" smtClean="0"/>
              <a:t>26.3.2018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FFE2-9636-426D-B46C-3406351D28F8}" type="datetime1">
              <a:rPr lang="tr-TR" smtClean="0"/>
              <a:t>26.3.2018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CS 401 Project Presentation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A-SiliconValley/jalangi" TargetMode="External"/><Relationship Id="rId2" Type="http://schemas.openxmlformats.org/officeDocument/2006/relationships/hyperlink" Target="https://github.com/ksen007/janala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lee.github.io/" TargetMode="External"/><Relationship Id="rId5" Type="http://schemas.openxmlformats.org/officeDocument/2006/relationships/hyperlink" Target="http://www.burn.im/crest/" TargetMode="External"/><Relationship Id="rId4" Type="http://schemas.openxmlformats.org/officeDocument/2006/relationships/hyperlink" Target="http://osl.cs.illinois.edu/software/jcut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130425"/>
            <a:ext cx="6048672" cy="147002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tr-TR" dirty="0"/>
              <a:t>ANALYSIS OF STAND-ALONE C PROGRAMS</a:t>
            </a:r>
            <a:r>
              <a:rPr lang="en-US" dirty="0"/>
              <a:t>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tr-TR" dirty="0"/>
              <a:t>Deniz İskender</a:t>
            </a:r>
          </a:p>
          <a:p>
            <a:r>
              <a:rPr lang="tr-TR" dirty="0"/>
              <a:t>Begüm Demirel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4741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9B56C5-A237-4500-B112-7DDA78F3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FDE4E1D-44FE-4F1F-BA89-B94746B93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/>
          <a:stretch/>
        </p:blipFill>
        <p:spPr>
          <a:xfrm>
            <a:off x="611560" y="1550571"/>
            <a:ext cx="2957907" cy="44898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A204E5-CD60-4D82-9260-6332F674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34DF52-3066-46ED-9C7B-391EA3544FE1}"/>
              </a:ext>
            </a:extLst>
          </p:cNvPr>
          <p:cNvSpPr txBox="1"/>
          <p:nvPr/>
        </p:nvSpPr>
        <p:spPr>
          <a:xfrm>
            <a:off x="3009900" y="1434582"/>
            <a:ext cx="601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../bin/</a:t>
            </a:r>
            <a:r>
              <a:rPr lang="tr-TR" sz="2400" dirty="0" err="1"/>
              <a:t>run_crest</a:t>
            </a:r>
            <a:r>
              <a:rPr lang="tr-TR" sz="2400" dirty="0"/>
              <a:t> ./</a:t>
            </a:r>
            <a:r>
              <a:rPr lang="tr-TR" sz="2400" dirty="0" err="1"/>
              <a:t>cfg_search_test</a:t>
            </a:r>
            <a:r>
              <a:rPr lang="tr-TR" sz="2400" dirty="0"/>
              <a:t> 5 -</a:t>
            </a:r>
            <a:r>
              <a:rPr lang="tr-TR" sz="2400" dirty="0" err="1"/>
              <a:t>random</a:t>
            </a:r>
            <a:endParaRPr lang="tr-TR" sz="2400" dirty="0"/>
          </a:p>
          <a:p>
            <a:endParaRPr lang="tr-TR" dirty="0"/>
          </a:p>
        </p:txBody>
      </p:sp>
      <p:pic>
        <p:nvPicPr>
          <p:cNvPr id="10" name="Picture 9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7B54F9E0-C77A-4CCD-AEF1-75373A7DC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52" y="2203235"/>
            <a:ext cx="4916688" cy="1903234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D6915E5-C122-42E3-AD82-19CAAF9F7E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t="25193" r="93272" b="33763"/>
          <a:stretch/>
        </p:blipFill>
        <p:spPr>
          <a:xfrm>
            <a:off x="6499303" y="4475801"/>
            <a:ext cx="360040" cy="15601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7BB60E5-D6AA-43B6-9BF5-8792C8766E44}"/>
              </a:ext>
            </a:extLst>
          </p:cNvPr>
          <p:cNvSpPr txBox="1"/>
          <p:nvPr/>
        </p:nvSpPr>
        <p:spPr>
          <a:xfrm>
            <a:off x="435347" y="6040413"/>
            <a:ext cx="215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 C </a:t>
            </a:r>
            <a:r>
              <a:rPr lang="tr-TR" dirty="0" err="1"/>
              <a:t>code</a:t>
            </a:r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9D827D9-9F43-4C6C-A035-8B03608D5711}"/>
              </a:ext>
            </a:extLst>
          </p:cNvPr>
          <p:cNvSpPr txBox="1"/>
          <p:nvPr/>
        </p:nvSpPr>
        <p:spPr>
          <a:xfrm>
            <a:off x="3569467" y="4153868"/>
            <a:ext cx="192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2. Console </a:t>
            </a:r>
            <a:r>
              <a:rPr lang="tr-TR" dirty="0" err="1"/>
              <a:t>output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346CE5-94CC-4821-8AAA-AEFCB3EE9E18}"/>
              </a:ext>
            </a:extLst>
          </p:cNvPr>
          <p:cNvSpPr txBox="1"/>
          <p:nvPr/>
        </p:nvSpPr>
        <p:spPr>
          <a:xfrm>
            <a:off x="6876145" y="5071222"/>
            <a:ext cx="18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 </a:t>
            </a:r>
            <a:r>
              <a:rPr lang="tr-TR" dirty="0" err="1"/>
              <a:t>Coverage</a:t>
            </a:r>
            <a:endParaRPr lang="tr-TR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05593078-8528-4556-8441-BFAAB0CD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/>
              <a:t>CFG SEARCH TEST EXAMPLE</a:t>
            </a:r>
          </a:p>
        </p:txBody>
      </p:sp>
    </p:spTree>
    <p:extLst>
      <p:ext uri="{BB962C8B-B14F-4D97-AF65-F5344CB8AC3E}">
        <p14:creationId xmlns:p14="http://schemas.microsoft.com/office/powerpoint/2010/main" val="25932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48680"/>
            <a:ext cx="7772400" cy="1008113"/>
          </a:xfrm>
        </p:spPr>
        <p:txBody>
          <a:bodyPr/>
          <a:lstStyle/>
          <a:p>
            <a:r>
              <a:rPr lang="tr-TR" b="1" dirty="0"/>
              <a:t>PRISM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8424936" cy="388843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is a probabilistic model checker</a:t>
            </a:r>
            <a:endParaRPr lang="tr-TR" sz="28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model</a:t>
            </a:r>
            <a:r>
              <a:rPr lang="tr-TR" sz="2800" dirty="0">
                <a:solidFill>
                  <a:schemeClr val="tx1"/>
                </a:solidFill>
              </a:rPr>
              <a:t>s</a:t>
            </a:r>
            <a:r>
              <a:rPr lang="en-US" sz="2800" dirty="0">
                <a:solidFill>
                  <a:schemeClr val="tx1"/>
                </a:solidFill>
              </a:rPr>
              <a:t> and analyze systems that </a:t>
            </a:r>
            <a:r>
              <a:rPr lang="tr-TR" sz="2800" dirty="0">
                <a:solidFill>
                  <a:schemeClr val="tx1"/>
                </a:solidFill>
              </a:rPr>
              <a:t>show</a:t>
            </a:r>
            <a:r>
              <a:rPr lang="en-US" sz="2800" dirty="0">
                <a:solidFill>
                  <a:schemeClr val="tx1"/>
                </a:solidFill>
              </a:rPr>
              <a:t> random or probabilistic </a:t>
            </a:r>
            <a:r>
              <a:rPr lang="en-US" sz="2800" dirty="0" err="1">
                <a:solidFill>
                  <a:schemeClr val="tx1"/>
                </a:solidFill>
              </a:rPr>
              <a:t>behaviour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tr-TR" sz="28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analyze systems from many different application domains, including communication and multimedia protocols</a:t>
            </a:r>
            <a:r>
              <a:rPr lang="tr-TR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Models are described using the PRISM language</a:t>
            </a:r>
            <a:endParaRPr lang="tr-T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2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0688"/>
            <a:ext cx="8686800" cy="1152128"/>
          </a:xfrm>
        </p:spPr>
        <p:txBody>
          <a:bodyPr>
            <a:normAutofit/>
          </a:bodyPr>
          <a:lstStyle/>
          <a:p>
            <a:r>
              <a:rPr lang="en-US" b="1" dirty="0"/>
              <a:t>PRISM </a:t>
            </a:r>
            <a:r>
              <a:rPr lang="tr-TR" b="1" dirty="0"/>
              <a:t>P</a:t>
            </a:r>
            <a:r>
              <a:rPr lang="en-US" b="1" dirty="0" err="1"/>
              <a:t>robabilistic</a:t>
            </a:r>
            <a:r>
              <a:rPr lang="en-US" b="1" dirty="0"/>
              <a:t>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941568" cy="38164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discrete-time Markov chains (DTMCs)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continuous-time Markov chains (CTMCs)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Markov decision processes (MDPs)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probabilistic automata (PAs)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probabilistic timed automata (PTAs)</a:t>
            </a:r>
            <a:endParaRPr lang="tr-T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73250"/>
            <a:ext cx="3816424" cy="173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4970541"/>
            <a:ext cx="16668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95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PRISM CAN ANSWER ...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3"/>
            <a:ext cx="8229600" cy="2736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"what is the probability of a failure</a:t>
            </a:r>
            <a:r>
              <a:rPr lang="tr-TR" dirty="0"/>
              <a:t> ……</a:t>
            </a:r>
            <a:r>
              <a:rPr lang="en-US" dirty="0"/>
              <a:t>?" 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"what is the worst-case probability </a:t>
            </a:r>
            <a:r>
              <a:rPr lang="tr-TR" dirty="0"/>
              <a:t>of ….?</a:t>
            </a:r>
            <a:r>
              <a:rPr lang="en-US" dirty="0"/>
              <a:t>" 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"what is the expected size of </a:t>
            </a:r>
            <a:r>
              <a:rPr lang="tr-TR" dirty="0"/>
              <a:t>…..</a:t>
            </a:r>
            <a:r>
              <a:rPr lang="en-US" dirty="0"/>
              <a:t>?"  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"what is the worst-case expected time</a:t>
            </a:r>
            <a:r>
              <a:rPr lang="tr-TR" dirty="0"/>
              <a:t> ..?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764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PRISM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- (unary minus)</a:t>
            </a:r>
          </a:p>
          <a:p>
            <a:r>
              <a:rPr lang="en-US" dirty="0"/>
              <a:t>*, / (multiplication, division)</a:t>
            </a:r>
          </a:p>
          <a:p>
            <a:r>
              <a:rPr lang="en-US" dirty="0"/>
              <a:t>+, - (addition, subtraction)</a:t>
            </a:r>
          </a:p>
          <a:p>
            <a:r>
              <a:rPr lang="en-US" dirty="0"/>
              <a:t>&lt;, &lt;=, &gt;=, &gt; (relational operators)</a:t>
            </a:r>
          </a:p>
          <a:p>
            <a:r>
              <a:rPr lang="en-US" dirty="0"/>
              <a:t>=, != (equality operators)</a:t>
            </a:r>
          </a:p>
          <a:p>
            <a:r>
              <a:rPr lang="en-US" dirty="0"/>
              <a:t>! (negation)</a:t>
            </a:r>
          </a:p>
          <a:p>
            <a:r>
              <a:rPr lang="en-US" dirty="0"/>
              <a:t>&amp; (conjunction)</a:t>
            </a:r>
          </a:p>
          <a:p>
            <a:r>
              <a:rPr lang="en-US" dirty="0"/>
              <a:t>| (disjunction)</a:t>
            </a:r>
          </a:p>
          <a:p>
            <a:r>
              <a:rPr lang="en-US" dirty="0"/>
              <a:t>&lt;=&gt; (if-and-only-if)</a:t>
            </a:r>
          </a:p>
          <a:p>
            <a:r>
              <a:rPr lang="en-US" dirty="0"/>
              <a:t>=&gt; (implication)</a:t>
            </a:r>
          </a:p>
          <a:p>
            <a:r>
              <a:rPr lang="en-US" dirty="0"/>
              <a:t>? (condition evaluation: condition ? a : b means "if condition is true then a else b")</a:t>
            </a: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b="1" dirty="0">
                <a:solidFill>
                  <a:srgbClr val="FF0000"/>
                </a:solidFill>
              </a:rPr>
              <a:t>SIMPLE AND UNDERSTANDABLE LANGUAGE!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68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300" i="1" dirty="0">
                <a:solidFill>
                  <a:srgbClr val="009900"/>
                </a:solidFill>
                <a:latin typeface="Courier New"/>
              </a:rPr>
              <a:t>// Example 1</a:t>
            </a:r>
            <a:br>
              <a:rPr lang="en-US" sz="3300" i="1" dirty="0">
                <a:solidFill>
                  <a:srgbClr val="009900"/>
                </a:solidFill>
                <a:latin typeface="Courier New"/>
              </a:rPr>
            </a:br>
            <a:r>
              <a:rPr lang="en-US" sz="3300" i="1" dirty="0">
                <a:solidFill>
                  <a:srgbClr val="009900"/>
                </a:solidFill>
                <a:latin typeface="Courier New"/>
              </a:rPr>
              <a:t>//</a:t>
            </a:r>
            <a:r>
              <a:rPr lang="tr-TR" sz="3300" i="1" dirty="0">
                <a:solidFill>
                  <a:srgbClr val="009900"/>
                </a:solidFill>
                <a:latin typeface="Courier New"/>
              </a:rPr>
              <a:t> </a:t>
            </a:r>
            <a:r>
              <a:rPr lang="en-US" sz="3300" i="1" dirty="0">
                <a:solidFill>
                  <a:srgbClr val="009900"/>
                </a:solidFill>
                <a:latin typeface="Courier New"/>
              </a:rPr>
              <a:t>M1 and M2, one representing each process</a:t>
            </a:r>
            <a:br>
              <a:rPr lang="en-US" sz="3300" i="1" dirty="0">
                <a:solidFill>
                  <a:srgbClr val="009900"/>
                </a:solidFill>
                <a:latin typeface="Courier New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mdp</a:t>
            </a:r>
            <a:r>
              <a:rPr lang="tr-TR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>
                <a:solidFill>
                  <a:srgbClr val="009900"/>
                </a:solidFill>
                <a:latin typeface="Courier New"/>
              </a:rPr>
              <a:t>//</a:t>
            </a:r>
            <a:r>
              <a:rPr lang="tr-TR" i="1" dirty="0">
                <a:solidFill>
                  <a:srgbClr val="009900"/>
                </a:solidFill>
                <a:latin typeface="Courier New"/>
              </a:rPr>
              <a:t> supported probablistic models like </a:t>
            </a:r>
            <a:r>
              <a:rPr lang="en-US" i="1" dirty="0">
                <a:solidFill>
                  <a:srgbClr val="009900"/>
                </a:solidFill>
                <a:latin typeface="Courier New"/>
              </a:rPr>
              <a:t> DTMCs, CTMCs, MDPs and PTAs.</a:t>
            </a:r>
            <a:br>
              <a:rPr lang="en-US" i="1" dirty="0">
                <a:solidFill>
                  <a:srgbClr val="009900"/>
                </a:solidFill>
                <a:latin typeface="Courier New"/>
              </a:rPr>
            </a:br>
            <a:r>
              <a:rPr lang="en-US" i="1" dirty="0">
                <a:solidFill>
                  <a:srgbClr val="009900"/>
                </a:solidFill>
                <a:latin typeface="Courier New"/>
              </a:rPr>
              <a:t/>
            </a:r>
            <a:br>
              <a:rPr lang="en-US" i="1" dirty="0">
                <a:solidFill>
                  <a:srgbClr val="009900"/>
                </a:solidFill>
                <a:latin typeface="Courier New"/>
              </a:rPr>
            </a:br>
            <a:r>
              <a:rPr lang="en-US" b="1" dirty="0">
                <a:solidFill>
                  <a:srgbClr val="000000"/>
                </a:solidFill>
                <a:latin typeface="Courier New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M1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: [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..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 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3300" i="1" dirty="0">
                <a:solidFill>
                  <a:srgbClr val="009900"/>
                </a:solidFill>
                <a:latin typeface="Courier New"/>
              </a:rPr>
              <a:t>// </a:t>
            </a:r>
            <a:r>
              <a:rPr lang="en-US" sz="3300" i="1" dirty="0">
                <a:solidFill>
                  <a:srgbClr val="009900"/>
                </a:solidFill>
                <a:latin typeface="Courier New"/>
              </a:rPr>
              <a:t>each module has one integer variable with range [0..2]</a:t>
            </a:r>
            <a:r>
              <a:rPr lang="en-US" dirty="0"/>
              <a:t/>
            </a:r>
            <a:br>
              <a:rPr lang="en-US" dirty="0"/>
            </a:br>
            <a:r>
              <a:rPr lang="tr-TR" dirty="0"/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[]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0.8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+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0.2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300" i="1" dirty="0">
                <a:solidFill>
                  <a:srgbClr val="009900"/>
                </a:solidFill>
                <a:latin typeface="Courier New"/>
              </a:rPr>
              <a:t>//</a:t>
            </a:r>
            <a:r>
              <a:rPr lang="tr-TR" sz="3300" i="1" dirty="0">
                <a:solidFill>
                  <a:srgbClr val="009900"/>
                </a:solidFill>
                <a:latin typeface="Courier New"/>
              </a:rPr>
              <a:t> </a:t>
            </a:r>
            <a:r>
              <a:rPr lang="en-US" sz="3300" i="1" dirty="0">
                <a:solidFill>
                  <a:srgbClr val="009900"/>
                </a:solidFill>
                <a:latin typeface="Courier New"/>
              </a:rPr>
              <a:t>The guard x=0 indicates that this describes the </a:t>
            </a:r>
            <a:r>
              <a:rPr lang="en-US" sz="3300" i="1" dirty="0" err="1">
                <a:solidFill>
                  <a:srgbClr val="009900"/>
                </a:solidFill>
                <a:latin typeface="Courier New"/>
              </a:rPr>
              <a:t>behaviour</a:t>
            </a:r>
            <a:r>
              <a:rPr lang="en-US" sz="3300" i="1" dirty="0">
                <a:solidFill>
                  <a:srgbClr val="009900"/>
                </a:solidFill>
                <a:latin typeface="Courier New"/>
              </a:rPr>
              <a:t> of the module when the variable x has value 0 </a:t>
            </a:r>
            <a:endParaRPr lang="tr-TR" sz="3300" i="1" dirty="0">
              <a:solidFill>
                <a:srgbClr val="0099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    []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&amp;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!=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 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3300" i="1" dirty="0">
                <a:solidFill>
                  <a:srgbClr val="009900"/>
                </a:solidFill>
                <a:latin typeface="Courier New"/>
              </a:rPr>
              <a:t>// </a:t>
            </a:r>
            <a:r>
              <a:rPr lang="en-US" sz="3300" i="1" dirty="0">
                <a:solidFill>
                  <a:srgbClr val="009900"/>
                </a:solidFill>
                <a:latin typeface="Courier New"/>
              </a:rPr>
              <a:t>the </a:t>
            </a:r>
            <a:r>
              <a:rPr lang="en-US" sz="3300" i="1" dirty="0" err="1">
                <a:solidFill>
                  <a:srgbClr val="009900"/>
                </a:solidFill>
                <a:latin typeface="Courier New"/>
              </a:rPr>
              <a:t>behaviour</a:t>
            </a:r>
            <a:r>
              <a:rPr lang="en-US" sz="3300" i="1" dirty="0">
                <a:solidFill>
                  <a:srgbClr val="009900"/>
                </a:solidFill>
                <a:latin typeface="Courier New"/>
              </a:rPr>
              <a:t> of one module can depend on the state of another</a:t>
            </a:r>
            <a:br>
              <a:rPr lang="en-US" sz="3300" i="1" dirty="0">
                <a:solidFill>
                  <a:srgbClr val="0099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[]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+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endmodule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urier New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M2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: [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..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 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[]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0.8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+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0.2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[]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&amp;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!=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 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[]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+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endmodule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3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009900"/>
                </a:solidFill>
                <a:latin typeface="Courier New"/>
              </a:rPr>
              <a:t>// Example 2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9900"/>
                </a:solidFill>
                <a:latin typeface="Courier New"/>
              </a:rPr>
              <a:t>// N-place queue +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ctmc</a:t>
            </a:r>
            <a:r>
              <a:rPr lang="en-US" dirty="0"/>
              <a:t/>
            </a:r>
            <a:br>
              <a:rPr lang="en-US" dirty="0"/>
            </a:br>
            <a:r>
              <a:rPr lang="tr-TR" i="1" dirty="0">
                <a:solidFill>
                  <a:srgbClr val="009900"/>
                </a:solidFill>
                <a:latin typeface="Courier New"/>
              </a:rPr>
              <a:t>// </a:t>
            </a:r>
            <a:r>
              <a:rPr lang="en-US" i="1" dirty="0">
                <a:solidFill>
                  <a:srgbClr val="009900"/>
                </a:solidFill>
                <a:latin typeface="Courier New"/>
              </a:rPr>
              <a:t>Constants can be integers, doubles or Booleans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=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mu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=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=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gamma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=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urier New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queue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: [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..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 []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mu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 []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mu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 [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serve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endmodule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urier New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: [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..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 [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serve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 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     []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 -&gt; 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gamma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:(</a:t>
            </a:r>
            <a:r>
              <a:rPr lang="en-US" dirty="0">
                <a:solidFill>
                  <a:srgbClr val="CC0000"/>
                </a:solidFill>
                <a:latin typeface="Courier New"/>
              </a:rPr>
              <a:t>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'=</a:t>
            </a:r>
            <a:r>
              <a:rPr lang="en-US" dirty="0">
                <a:solidFill>
                  <a:srgbClr val="0000CC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urier New"/>
              </a:rPr>
              <a:t>endmodule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91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RUNNING PRISM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87924"/>
            <a:ext cx="3168352" cy="248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43529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20204"/>
            <a:ext cx="29718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2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092"/>
            <a:ext cx="8229600" cy="6289228"/>
          </a:xfrm>
        </p:spPr>
        <p:txBody>
          <a:bodyPr/>
          <a:lstStyle/>
          <a:p>
            <a:pPr marL="914400" lvl="2" indent="0">
              <a:buNone/>
            </a:pPr>
            <a:r>
              <a:rPr lang="tr-TR" b="1" dirty="0" smtClean="0"/>
              <a:t>		P</a:t>
            </a:r>
            <a:r>
              <a:rPr lang="tr-TR" b="1" dirty="0" smtClean="0"/>
              <a:t>OSSIBLE SCENARIOS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1" y="3568780"/>
            <a:ext cx="7491671" cy="310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1"/>
            <a:ext cx="7453084" cy="30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21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Other </a:t>
            </a:r>
            <a:r>
              <a:rPr lang="en-US" b="1" dirty="0"/>
              <a:t>Probabilistic Model Checkers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Model checkers for discrete-/continuous-time Markov chains (DTMCs/CTMCs)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PARAM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INFAMY</a:t>
            </a:r>
            <a:endParaRPr lang="tr-TR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CASPA </a:t>
            </a:r>
            <a:endParaRPr lang="tr-TR" sz="1600" dirty="0"/>
          </a:p>
          <a:p>
            <a:pPr marL="0" indent="0">
              <a:buNone/>
            </a:pPr>
            <a:r>
              <a:rPr lang="en-US" sz="1600" b="1" dirty="0"/>
              <a:t>Model checkers for Markov decision processes (MDPs):</a:t>
            </a:r>
            <a:endParaRPr lang="tr-TR" sz="16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PASS </a:t>
            </a:r>
            <a:endParaRPr lang="tr-TR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RAPTURE </a:t>
            </a:r>
            <a:endParaRPr lang="tr-TR" sz="1600" dirty="0"/>
          </a:p>
          <a:p>
            <a:pPr marL="0" indent="0">
              <a:buNone/>
            </a:pPr>
            <a:r>
              <a:rPr lang="en-US" sz="1600" b="1" dirty="0"/>
              <a:t>Model checkers for probabilistic timed automata (PTAs):</a:t>
            </a:r>
            <a:endParaRPr lang="tr-TR" sz="16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sz="1600" dirty="0"/>
              <a:t>FORTUNA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UPPAAL-PRO </a:t>
            </a:r>
            <a:endParaRPr lang="tr-TR" sz="1600" dirty="0"/>
          </a:p>
          <a:p>
            <a:pPr marL="0" indent="0">
              <a:buNone/>
            </a:pPr>
            <a:r>
              <a:rPr lang="en-US" sz="1600" b="1" dirty="0"/>
              <a:t>Approximate (statistical) probabilistic model checkers:</a:t>
            </a:r>
            <a:endParaRPr lang="tr-TR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VESTA </a:t>
            </a:r>
            <a:endParaRPr lang="tr-TR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PRISM-U2B </a:t>
            </a:r>
            <a:endParaRPr lang="tr-TR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COSMOS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PLASMA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Summar</a:t>
            </a:r>
            <a:r>
              <a:rPr lang="tr-TR" b="1" dirty="0"/>
              <a:t>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 lvl="1"/>
            <a:r>
              <a:rPr lang="tr-TR" b="1" dirty="0"/>
              <a:t>A</a:t>
            </a:r>
            <a:r>
              <a:rPr lang="en-US" b="1" dirty="0" err="1"/>
              <a:t>pplication</a:t>
            </a:r>
            <a:r>
              <a:rPr lang="en-US" b="1" dirty="0"/>
              <a:t> domain?</a:t>
            </a:r>
          </a:p>
          <a:p>
            <a:pPr lvl="2"/>
            <a:r>
              <a:rPr lang="en-US" dirty="0"/>
              <a:t>stand-alone C programs</a:t>
            </a:r>
          </a:p>
          <a:p>
            <a:pPr lvl="1"/>
            <a:r>
              <a:rPr lang="tr-TR" b="1" dirty="0"/>
              <a:t>Problem</a:t>
            </a:r>
            <a:r>
              <a:rPr lang="en-US" b="1" dirty="0"/>
              <a:t>?</a:t>
            </a:r>
          </a:p>
          <a:p>
            <a:pPr lvl="2"/>
            <a:r>
              <a:rPr lang="en-US" dirty="0"/>
              <a:t>analysis and modelling of programs and systems</a:t>
            </a:r>
          </a:p>
          <a:p>
            <a:pPr lvl="1"/>
            <a:r>
              <a:rPr lang="tr-TR" b="1" dirty="0"/>
              <a:t>Goal</a:t>
            </a:r>
            <a:r>
              <a:rPr lang="en-US" b="1" dirty="0"/>
              <a:t>?</a:t>
            </a:r>
          </a:p>
          <a:p>
            <a:pPr lvl="2"/>
            <a:r>
              <a:rPr lang="tr-TR" dirty="0"/>
              <a:t>Combine</a:t>
            </a:r>
            <a:r>
              <a:rPr lang="en-US" dirty="0"/>
              <a:t> Concolic testing and</a:t>
            </a:r>
            <a:r>
              <a:rPr lang="tr-TR" dirty="0"/>
              <a:t> </a:t>
            </a:r>
            <a:r>
              <a:rPr lang="en-US" dirty="0"/>
              <a:t>PRISM tool to analyze programs and make comments about them.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660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esktop\2017_2\CS575\future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71788"/>
            <a:ext cx="4432174" cy="24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2400" i="1" dirty="0"/>
              <a:t>Other concolic testing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i="1" dirty="0"/>
              <a:t>Other model checking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i="1" dirty="0"/>
              <a:t> Maybe, suitable adapter(parser) to connect Concolic testing results and model checking tools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80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Tools, Techniques,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Tools</a:t>
            </a:r>
            <a:r>
              <a:rPr lang="tr-TR" b="1" dirty="0"/>
              <a:t>: </a:t>
            </a:r>
            <a:r>
              <a:rPr lang="tr-TR" dirty="0"/>
              <a:t>CUTE, CREST, PRISM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Languages</a:t>
            </a:r>
            <a:r>
              <a:rPr lang="tr-TR" b="1" dirty="0"/>
              <a:t>: </a:t>
            </a:r>
            <a:r>
              <a:rPr lang="tr-TR" dirty="0"/>
              <a:t>C, PRISM Language</a:t>
            </a:r>
          </a:p>
          <a:p>
            <a:pPr marL="0" indent="0">
              <a:buNone/>
            </a:pPr>
            <a:r>
              <a:rPr lang="en-US" b="1" dirty="0"/>
              <a:t>Methods considered</a:t>
            </a:r>
            <a:r>
              <a:rPr lang="tr-TR" b="1" dirty="0"/>
              <a:t>: </a:t>
            </a:r>
            <a:r>
              <a:rPr lang="tr-TR" dirty="0"/>
              <a:t>Concolic Testing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Deliverables</a:t>
            </a:r>
            <a:r>
              <a:rPr lang="tr-TR" b="1" dirty="0"/>
              <a:t>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outputs of</a:t>
            </a:r>
            <a:r>
              <a:rPr lang="tr-TR" dirty="0"/>
              <a:t> </a:t>
            </a:r>
            <a:r>
              <a:rPr lang="en-US" dirty="0"/>
              <a:t>Concolic testing and PRISM</a:t>
            </a:r>
            <a:endParaRPr lang="tr-T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codes and errors which are detected by PRISM</a:t>
            </a:r>
            <a:endParaRPr lang="tr-T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WCET analysis which is done BY PRISM</a:t>
            </a:r>
            <a:endParaRPr lang="tr-T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Any comments about programs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808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712968" cy="1368152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Undestanding of Concolic Testing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Understanding and usage of CREST tool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Understanding and usage of PRISM language and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3838895"/>
            <a:ext cx="8443664" cy="1252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CUTE and DART are not available for download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combination with Concolic testing and PRISM tool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987127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/>
              <a:t>Challenges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80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8862D-8260-44D5-9E20-68F64F4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08" y="404664"/>
            <a:ext cx="8928992" cy="5805264"/>
          </a:xfrm>
        </p:spPr>
        <p:txBody>
          <a:bodyPr>
            <a:noAutofit/>
          </a:bodyPr>
          <a:lstStyle/>
          <a:p>
            <a:r>
              <a:rPr lang="tr-TR" b="1" dirty="0"/>
              <a:t>Concolic Testing</a:t>
            </a:r>
            <a:r>
              <a:rPr lang="tr-TR" dirty="0">
                <a:solidFill>
                  <a:srgbClr val="FF0000"/>
                </a:solidFill>
              </a:rPr>
              <a:t/>
            </a:r>
            <a:br>
              <a:rPr lang="tr-TR" dirty="0">
                <a:solidFill>
                  <a:srgbClr val="FF0000"/>
                </a:solidFill>
              </a:rPr>
            </a:br>
            <a:r>
              <a:rPr lang="en-US" sz="2800" dirty="0" err="1"/>
              <a:t>CONCrete</a:t>
            </a:r>
            <a:r>
              <a:rPr lang="en-US" sz="2800" dirty="0"/>
              <a:t> execution </a:t>
            </a:r>
            <a:r>
              <a:rPr lang="tr-TR" sz="2800" dirty="0"/>
              <a:t>+ </a:t>
            </a:r>
            <a:r>
              <a:rPr lang="en-US" sz="2800" dirty="0" err="1"/>
              <a:t>symbOLIC</a:t>
            </a:r>
            <a:r>
              <a:rPr lang="en-US" sz="2800" dirty="0"/>
              <a:t> </a:t>
            </a:r>
            <a:r>
              <a:rPr lang="en-US" sz="2800" dirty="0" err="1"/>
              <a:t>executio</a:t>
            </a:r>
            <a:r>
              <a:rPr lang="tr-TR" sz="2800" dirty="0"/>
              <a:t>n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b="1" dirty="0"/>
              <a:t>Tools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CATG (</a:t>
            </a:r>
            <a:r>
              <a:rPr lang="tr-TR" sz="2800" dirty="0">
                <a:hlinkClick r:id="rId2"/>
              </a:rPr>
              <a:t>https://github.com/ksen007/janala2</a:t>
            </a:r>
            <a:r>
              <a:rPr lang="tr-TR" sz="2800" dirty="0"/>
              <a:t> - Java)</a:t>
            </a:r>
            <a:br>
              <a:rPr lang="tr-TR" sz="2800" dirty="0"/>
            </a:br>
            <a:r>
              <a:rPr lang="tr-TR" sz="2800" dirty="0"/>
              <a:t>Jalangi (</a:t>
            </a:r>
            <a:r>
              <a:rPr lang="tr-TR" sz="2800" dirty="0">
                <a:hlinkClick r:id="rId3"/>
              </a:rPr>
              <a:t>https://github.com/SRA-SiliconValley/jalangi</a:t>
            </a:r>
            <a:r>
              <a:rPr lang="tr-TR" sz="2800" dirty="0"/>
              <a:t> - Js)</a:t>
            </a:r>
            <a:br>
              <a:rPr lang="tr-TR" sz="2800" dirty="0"/>
            </a:br>
            <a:r>
              <a:rPr lang="tr-TR" sz="2800" dirty="0"/>
              <a:t>CUTE (</a:t>
            </a:r>
            <a:r>
              <a:rPr lang="tr-TR" sz="2800" dirty="0">
                <a:hlinkClick r:id="rId4"/>
              </a:rPr>
              <a:t>http://osl.cs.illinois.edu/software/jcute/</a:t>
            </a:r>
            <a:r>
              <a:rPr lang="tr-TR" sz="2800" dirty="0"/>
              <a:t> -&gt; C)</a:t>
            </a:r>
            <a:br>
              <a:rPr lang="tr-TR" sz="2800" dirty="0"/>
            </a:br>
            <a:r>
              <a:rPr lang="tr-TR" sz="2800" dirty="0"/>
              <a:t>CREST (</a:t>
            </a:r>
            <a:r>
              <a:rPr lang="tr-TR" sz="2800" dirty="0">
                <a:hlinkClick r:id="rId5"/>
              </a:rPr>
              <a:t>http://www.burn.im/crest/</a:t>
            </a:r>
            <a:r>
              <a:rPr lang="tr-TR" sz="2800" dirty="0"/>
              <a:t> -&gt; new version of CUTE)</a:t>
            </a:r>
            <a:br>
              <a:rPr lang="tr-TR" sz="2800" dirty="0"/>
            </a:br>
            <a:r>
              <a:rPr lang="tr-TR" sz="2800" dirty="0"/>
              <a:t>KLEE(</a:t>
            </a:r>
            <a:r>
              <a:rPr lang="tr-TR" sz="2800" dirty="0">
                <a:hlinkClick r:id="rId6"/>
              </a:rPr>
              <a:t>https://klee.github.io/</a:t>
            </a:r>
            <a:r>
              <a:rPr lang="tr-TR" sz="2800" dirty="0"/>
              <a:t> )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201FDE-9440-401C-8B7A-31B6568E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CS </a:t>
            </a:r>
            <a:r>
              <a:rPr lang="en-US" dirty="0"/>
              <a:t>575</a:t>
            </a:r>
            <a:r>
              <a:rPr lang="tr-TR" dirty="0"/>
              <a:t> Project </a:t>
            </a:r>
            <a:r>
              <a:rPr lang="en-US" dirty="0"/>
              <a:t>Progress </a:t>
            </a:r>
            <a:r>
              <a:rPr lang="tr-TR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4BFA7E-28DD-415F-8E36-7FD19FAF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B8862D-8260-44D5-9E20-68F64F4A9DAD}"/>
              </a:ext>
            </a:extLst>
          </p:cNvPr>
          <p:cNvSpPr txBox="1">
            <a:spLocks/>
          </p:cNvSpPr>
          <p:nvPr/>
        </p:nvSpPr>
        <p:spPr>
          <a:xfrm>
            <a:off x="475804" y="1124744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89343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6AC5A-6AA7-4F30-AF8A-C2950D7F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7717B4-533A-44E2-BFBC-145699BF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Concolic</a:t>
            </a:r>
            <a:r>
              <a:rPr lang="tr-TR" dirty="0"/>
              <a:t> test </a:t>
            </a:r>
            <a:r>
              <a:rPr lang="tr-TR" dirty="0" err="1"/>
              <a:t>generation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C</a:t>
            </a:r>
          </a:p>
          <a:p>
            <a:endParaRPr lang="tr-TR" dirty="0"/>
          </a:p>
          <a:p>
            <a:r>
              <a:rPr lang="tr-TR" dirty="0" err="1"/>
              <a:t>Uses</a:t>
            </a:r>
            <a:r>
              <a:rPr lang="tr-TR" dirty="0"/>
              <a:t> CIL (C </a:t>
            </a:r>
            <a:r>
              <a:rPr lang="tr-TR" dirty="0" err="1"/>
              <a:t>Intermediate</a:t>
            </a:r>
            <a:r>
              <a:rPr lang="tr-TR" dirty="0"/>
              <a:t> Language)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instrument</a:t>
            </a:r>
            <a:r>
              <a:rPr lang="tr-TR" dirty="0"/>
              <a:t> C </a:t>
            </a:r>
            <a:r>
              <a:rPr lang="tr-TR" dirty="0" err="1"/>
              <a:t>programs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generate</a:t>
            </a:r>
            <a:r>
              <a:rPr lang="tr-TR" dirty="0"/>
              <a:t> a </a:t>
            </a:r>
            <a:r>
              <a:rPr lang="tr-TR" dirty="0" err="1"/>
              <a:t>symbolic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,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CREST_int</a:t>
            </a:r>
            <a:r>
              <a:rPr lang="tr-TR" dirty="0"/>
              <a:t>, </a:t>
            </a:r>
            <a:r>
              <a:rPr lang="tr-TR" dirty="0" err="1"/>
              <a:t>CREST_char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EA33CD-4805-4E02-8B41-73F89613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F4B1A0-4BC9-4054-92DA-EA73AA03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37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61DA5-D07C-4BD9-B838-7FED6E50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Running</a:t>
            </a:r>
            <a:r>
              <a:rPr lang="tr-TR" dirty="0"/>
              <a:t> CREST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F6844-1C54-44B1-B0AE-80391E10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tr-TR" dirty="0" err="1"/>
              <a:t>crestc</a:t>
            </a:r>
            <a:r>
              <a:rPr lang="tr-TR" dirty="0"/>
              <a:t> .c  &lt;</a:t>
            </a:r>
            <a:r>
              <a:rPr lang="tr-TR" dirty="0" err="1"/>
              <a:t>filename</a:t>
            </a:r>
            <a:r>
              <a:rPr lang="tr-TR" dirty="0"/>
              <a:t>&gt;.c</a:t>
            </a:r>
          </a:p>
          <a:p>
            <a:pPr lvl="1"/>
            <a:r>
              <a:rPr lang="tr-TR" dirty="0"/>
              <a:t>&lt;</a:t>
            </a:r>
            <a:r>
              <a:rPr lang="tr-TR" dirty="0" err="1"/>
              <a:t>filename</a:t>
            </a:r>
            <a:r>
              <a:rPr lang="tr-TR" dirty="0"/>
              <a:t>&gt;.</a:t>
            </a:r>
            <a:r>
              <a:rPr lang="tr-TR" dirty="0" err="1"/>
              <a:t>cil.c</a:t>
            </a:r>
            <a:r>
              <a:rPr lang="tr-TR" dirty="0"/>
              <a:t> (</a:t>
            </a:r>
            <a:r>
              <a:rPr lang="tr-TR" dirty="0" err="1"/>
              <a:t>instrumented</a:t>
            </a:r>
            <a:r>
              <a:rPr lang="tr-TR" dirty="0"/>
              <a:t> C file)</a:t>
            </a:r>
          </a:p>
          <a:p>
            <a:pPr lvl="1"/>
            <a:r>
              <a:rPr lang="tr-TR" dirty="0" err="1"/>
              <a:t>branches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paired</a:t>
            </a:r>
            <a:r>
              <a:rPr lang="tr-TR" dirty="0"/>
              <a:t> </a:t>
            </a:r>
            <a:r>
              <a:rPr lang="tr-TR" dirty="0" err="1"/>
              <a:t>branches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&lt;</a:t>
            </a:r>
            <a:r>
              <a:rPr lang="tr-TR" dirty="0" err="1"/>
              <a:t>filename</a:t>
            </a:r>
            <a:r>
              <a:rPr lang="tr-TR" dirty="0"/>
              <a:t>&gt; (</a:t>
            </a:r>
            <a:r>
              <a:rPr lang="tr-TR" dirty="0" err="1"/>
              <a:t>executable</a:t>
            </a:r>
            <a:r>
              <a:rPr lang="tr-TR" dirty="0"/>
              <a:t> file)</a:t>
            </a:r>
          </a:p>
          <a:p>
            <a:r>
              <a:rPr lang="tr-TR" dirty="0" err="1"/>
              <a:t>run_crest</a:t>
            </a:r>
            <a:r>
              <a:rPr lang="tr-TR" dirty="0"/>
              <a:t> ./</a:t>
            </a:r>
            <a:r>
              <a:rPr lang="tr-TR" dirty="0" err="1"/>
              <a:t>filename</a:t>
            </a:r>
            <a:r>
              <a:rPr lang="tr-TR" dirty="0"/>
              <a:t> &lt;n&gt; &lt;</a:t>
            </a:r>
            <a:r>
              <a:rPr lang="tr-TR" dirty="0" err="1"/>
              <a:t>Strategy</a:t>
            </a:r>
            <a:r>
              <a:rPr lang="tr-TR" dirty="0"/>
              <a:t>&gt;</a:t>
            </a:r>
          </a:p>
          <a:p>
            <a:pPr lvl="1"/>
            <a:r>
              <a:rPr lang="tr-TR" dirty="0"/>
              <a:t>n =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iterations</a:t>
            </a:r>
            <a:endParaRPr lang="tr-TR" dirty="0"/>
          </a:p>
          <a:p>
            <a:pPr lvl="1"/>
            <a:r>
              <a:rPr lang="tr-TR" dirty="0" err="1"/>
              <a:t>Strategy</a:t>
            </a:r>
            <a:r>
              <a:rPr lang="tr-TR" dirty="0"/>
              <a:t> = (</a:t>
            </a:r>
            <a:r>
              <a:rPr lang="tr-TR" dirty="0" err="1"/>
              <a:t>dfs</a:t>
            </a:r>
            <a:r>
              <a:rPr lang="tr-TR" dirty="0"/>
              <a:t>, </a:t>
            </a:r>
            <a:r>
              <a:rPr lang="tr-TR" dirty="0" err="1"/>
              <a:t>cfg</a:t>
            </a:r>
            <a:r>
              <a:rPr lang="tr-TR" dirty="0"/>
              <a:t>, </a:t>
            </a:r>
            <a:r>
              <a:rPr lang="tr-TR" dirty="0" err="1"/>
              <a:t>random</a:t>
            </a:r>
            <a:r>
              <a:rPr lang="tr-TR" dirty="0"/>
              <a:t>, </a:t>
            </a:r>
            <a:r>
              <a:rPr lang="tr-TR" dirty="0" err="1"/>
              <a:t>random_input</a:t>
            </a:r>
            <a:r>
              <a:rPr lang="tr-TR" dirty="0"/>
              <a:t>, </a:t>
            </a:r>
            <a:r>
              <a:rPr lang="tr-TR" dirty="0" err="1"/>
              <a:t>hybrid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coverage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IDs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covered</a:t>
            </a:r>
            <a:r>
              <a:rPr lang="tr-TR" dirty="0"/>
              <a:t> </a:t>
            </a:r>
            <a:r>
              <a:rPr lang="tr-TR" dirty="0" err="1"/>
              <a:t>branches</a:t>
            </a:r>
            <a:r>
              <a:rPr lang="tr-TR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1FACE7-731C-459E-983B-5418295F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85E624-5470-4156-BF7D-AE00F37A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80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F0085-7015-41F3-9593-AFF2D76D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UNIFORM TEST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ACBD95-B725-45B9-801C-A9CD7590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ACA518-8D11-4F60-9C27-43C93648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pic>
        <p:nvPicPr>
          <p:cNvPr id="14" name="Picture 1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8B0FB71E-A1C7-48CC-B5E1-204AF1709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"/>
          <a:stretch/>
        </p:blipFill>
        <p:spPr>
          <a:xfrm>
            <a:off x="428058" y="1635698"/>
            <a:ext cx="3600400" cy="4295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B0B739-EFA8-4EC0-87B7-089181847D3D}"/>
              </a:ext>
            </a:extLst>
          </p:cNvPr>
          <p:cNvSpPr txBox="1"/>
          <p:nvPr/>
        </p:nvSpPr>
        <p:spPr>
          <a:xfrm>
            <a:off x="2773630" y="1399244"/>
            <a:ext cx="499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../bin/</a:t>
            </a:r>
            <a:r>
              <a:rPr lang="tr-TR" sz="2400" dirty="0" err="1"/>
              <a:t>run_crest</a:t>
            </a:r>
            <a:r>
              <a:rPr lang="tr-TR" sz="2400" dirty="0"/>
              <a:t> ./</a:t>
            </a:r>
            <a:r>
              <a:rPr lang="tr-TR" sz="2400" dirty="0" err="1"/>
              <a:t>uniform_test</a:t>
            </a:r>
            <a:r>
              <a:rPr lang="tr-TR" sz="2400" dirty="0"/>
              <a:t> 10 -</a:t>
            </a:r>
            <a:r>
              <a:rPr lang="tr-TR" sz="2400" dirty="0" err="1"/>
              <a:t>dfs</a:t>
            </a:r>
            <a:endParaRPr lang="tr-TR" sz="2400" dirty="0"/>
          </a:p>
        </p:txBody>
      </p:sp>
      <p:pic>
        <p:nvPicPr>
          <p:cNvPr id="16" name="Picture 15" descr="A close up of a keyboard&#10;&#10;Description generated with high confidence">
            <a:extLst>
              <a:ext uri="{FF2B5EF4-FFF2-40B4-BE49-F238E27FC236}">
                <a16:creationId xmlns:a16="http://schemas.microsoft.com/office/drawing/2014/main" xmlns="" id="{C32811E9-B7DF-48C8-A954-3647BD703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7" y="2078969"/>
            <a:ext cx="5863555" cy="1186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09C40EC-23A4-420B-AAAE-BFDE30E69D44}"/>
              </a:ext>
            </a:extLst>
          </p:cNvPr>
          <p:cNvSpPr txBox="1"/>
          <p:nvPr/>
        </p:nvSpPr>
        <p:spPr>
          <a:xfrm>
            <a:off x="4028458" y="5651956"/>
            <a:ext cx="13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 </a:t>
            </a:r>
            <a:r>
              <a:rPr lang="tr-TR" dirty="0" err="1"/>
              <a:t>Branches</a:t>
            </a:r>
            <a:endParaRPr lang="tr-T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3FCDD15-BB39-4386-A8CF-47457069DA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6" r="36344" b="10557"/>
          <a:stretch/>
        </p:blipFill>
        <p:spPr>
          <a:xfrm>
            <a:off x="4427984" y="4214639"/>
            <a:ext cx="687560" cy="1506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EB41312-632B-4B9E-9468-61C3B8114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70" y="3843033"/>
            <a:ext cx="571277" cy="25475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0AE0E0-F1A9-48B5-8347-00315A70B31F}"/>
              </a:ext>
            </a:extLst>
          </p:cNvPr>
          <p:cNvSpPr txBox="1"/>
          <p:nvPr/>
        </p:nvSpPr>
        <p:spPr>
          <a:xfrm>
            <a:off x="556306" y="6021288"/>
            <a:ext cx="215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 C </a:t>
            </a:r>
            <a:r>
              <a:rPr lang="tr-TR" dirty="0" err="1"/>
              <a:t>code</a:t>
            </a:r>
            <a:endParaRPr lang="tr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1303F0B-7BCD-4AED-98D7-29206CCFB9D8}"/>
              </a:ext>
            </a:extLst>
          </p:cNvPr>
          <p:cNvSpPr txBox="1"/>
          <p:nvPr/>
        </p:nvSpPr>
        <p:spPr>
          <a:xfrm>
            <a:off x="2853383" y="3391312"/>
            <a:ext cx="27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2. Console </a:t>
            </a:r>
            <a:r>
              <a:rPr lang="tr-TR" dirty="0" err="1"/>
              <a:t>output</a:t>
            </a:r>
            <a:endParaRPr lang="tr-T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67D6D6D-36A2-471C-8FF6-3B2256478348}"/>
              </a:ext>
            </a:extLst>
          </p:cNvPr>
          <p:cNvSpPr txBox="1"/>
          <p:nvPr/>
        </p:nvSpPr>
        <p:spPr>
          <a:xfrm>
            <a:off x="6854292" y="4631707"/>
            <a:ext cx="18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4. </a:t>
            </a:r>
            <a:r>
              <a:rPr lang="tr-TR" dirty="0" err="1"/>
              <a:t>Coverage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69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6D7B34-A87D-4466-8A9B-43F8F6BD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575</a:t>
            </a:r>
            <a:r>
              <a:rPr lang="tr-TR"/>
              <a:t> Project </a:t>
            </a:r>
            <a:r>
              <a:rPr lang="en-US"/>
              <a:t>Progress </a:t>
            </a:r>
            <a:r>
              <a:rPr lang="tr-TR"/>
              <a:t>Presentation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0C79AD-5FEE-4B84-9B29-89B71C0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FC5FB097-D4B1-4635-B8E9-EBAE258D9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"/>
          <a:stretch/>
        </p:blipFill>
        <p:spPr>
          <a:xfrm>
            <a:off x="466867" y="656538"/>
            <a:ext cx="3138292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644E7-756A-4524-991E-DD3E0043FA10}"/>
              </a:ext>
            </a:extLst>
          </p:cNvPr>
          <p:cNvSpPr txBox="1"/>
          <p:nvPr/>
        </p:nvSpPr>
        <p:spPr>
          <a:xfrm>
            <a:off x="459564" y="4400954"/>
            <a:ext cx="215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 C </a:t>
            </a:r>
            <a:r>
              <a:rPr lang="tr-TR" dirty="0" err="1"/>
              <a:t>code</a:t>
            </a:r>
            <a:endParaRPr lang="tr-TR" dirty="0"/>
          </a:p>
        </p:txBody>
      </p:sp>
      <p:pic>
        <p:nvPicPr>
          <p:cNvPr id="9" name="Picture 8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xmlns="" id="{7CEED7EC-28B8-4538-AEBB-79B1F5E06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3" y="2512857"/>
            <a:ext cx="5347704" cy="3276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0898425-4C16-4F58-AAE4-59A479297CCD}"/>
              </a:ext>
            </a:extLst>
          </p:cNvPr>
          <p:cNvSpPr txBox="1"/>
          <p:nvPr/>
        </p:nvSpPr>
        <p:spPr>
          <a:xfrm>
            <a:off x="3670473" y="2060848"/>
            <a:ext cx="34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2. Console </a:t>
            </a:r>
            <a:r>
              <a:rPr lang="tr-TR" dirty="0" err="1"/>
              <a:t>output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E0EC45-41B8-4B09-B5C8-8F63B92F43A4}"/>
              </a:ext>
            </a:extLst>
          </p:cNvPr>
          <p:cNvSpPr txBox="1"/>
          <p:nvPr/>
        </p:nvSpPr>
        <p:spPr>
          <a:xfrm>
            <a:off x="2771800" y="1045185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../bin/</a:t>
            </a:r>
            <a:r>
              <a:rPr lang="tr-TR" sz="2400" dirty="0" err="1"/>
              <a:t>run_crest</a:t>
            </a:r>
            <a:r>
              <a:rPr lang="tr-TR" sz="2400" dirty="0"/>
              <a:t> ./</a:t>
            </a:r>
            <a:r>
              <a:rPr lang="tr-TR" sz="2400" dirty="0" err="1"/>
              <a:t>uniform_test</a:t>
            </a:r>
            <a:r>
              <a:rPr lang="tr-TR" sz="2400" dirty="0"/>
              <a:t> 10 -</a:t>
            </a:r>
            <a:r>
              <a:rPr lang="tr-TR" sz="2400" dirty="0" err="1"/>
              <a:t>random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47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544</Words>
  <Application>Microsoft Office PowerPoint</Application>
  <PresentationFormat>On-screen Show (4:3)</PresentationFormat>
  <Paragraphs>150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Ofis Teması</vt:lpstr>
      <vt:lpstr>&lt;ANALYSIS OF STAND-ALONE C PROGRAMS&gt;</vt:lpstr>
      <vt:lpstr>Summary</vt:lpstr>
      <vt:lpstr>Tools, Techniques, Methods</vt:lpstr>
      <vt:lpstr>Current Progress</vt:lpstr>
      <vt:lpstr>Concolic Testing CONCrete execution + symbOLIC execution  Tools CATG (https://github.com/ksen007/janala2 - Java) Jalangi (https://github.com/SRA-SiliconValley/jalangi - Js) CUTE (http://osl.cs.illinois.edu/software/jcute/ -&gt; C) CREST (http://www.burn.im/crest/ -&gt; new version of CUTE) KLEE(https://klee.github.io/ )</vt:lpstr>
      <vt:lpstr>CREST</vt:lpstr>
      <vt:lpstr>Running CREST</vt:lpstr>
      <vt:lpstr>UNIFORM TEST EXAMPLE</vt:lpstr>
      <vt:lpstr>PowerPoint Presentation</vt:lpstr>
      <vt:lpstr>CFG SEARCH TEST EXAMPLE</vt:lpstr>
      <vt:lpstr>PRISM</vt:lpstr>
      <vt:lpstr>PRISM Probabilistic models:</vt:lpstr>
      <vt:lpstr>PRISM CAN ANSWER ...</vt:lpstr>
      <vt:lpstr>PRISM LANGUAGE</vt:lpstr>
      <vt:lpstr>Example 1</vt:lpstr>
      <vt:lpstr>Example 2</vt:lpstr>
      <vt:lpstr>RUNNING PRISM</vt:lpstr>
      <vt:lpstr>PowerPoint Presentation</vt:lpstr>
      <vt:lpstr>Other Probabilistic Model Checkers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hasans</dc:creator>
  <cp:lastModifiedBy>DELL</cp:lastModifiedBy>
  <cp:revision>163</cp:revision>
  <dcterms:created xsi:type="dcterms:W3CDTF">2016-11-25T08:14:07Z</dcterms:created>
  <dcterms:modified xsi:type="dcterms:W3CDTF">2018-03-26T06:31:50Z</dcterms:modified>
</cp:coreProperties>
</file>