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DE4A1B-AD11-430F-96AB-ABB5871768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AA4B5A-FA24-4F49-BDA3-DCCA73E546C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72000"/>
            <a:ext cx="9139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5800" y="213048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&lt;ANALYSIS OF STAND-ALONE C PROGRAMS&gt;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371600" y="3886200"/>
            <a:ext cx="6396480" cy="17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&lt;Deniz İskender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Begüm Demirel&gt;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52" descr=""/>
          <p:cNvPicPr/>
          <p:nvPr/>
        </p:nvPicPr>
        <p:blipFill>
          <a:blip r:embed="rId1"/>
          <a:stretch/>
        </p:blipFill>
        <p:spPr>
          <a:xfrm>
            <a:off x="2067120" y="811440"/>
            <a:ext cx="2373840" cy="2877120"/>
          </a:xfrm>
          <a:prstGeom prst="rect">
            <a:avLst/>
          </a:prstGeom>
          <a:ln>
            <a:noFill/>
          </a:ln>
        </p:spPr>
      </p:pic>
      <p:pic>
        <p:nvPicPr>
          <p:cNvPr id="219" name="Picture 153" descr=""/>
          <p:cNvPicPr/>
          <p:nvPr/>
        </p:nvPicPr>
        <p:blipFill>
          <a:blip r:embed="rId2"/>
          <a:stretch/>
        </p:blipFill>
        <p:spPr>
          <a:xfrm>
            <a:off x="4826880" y="821160"/>
            <a:ext cx="2373840" cy="2840760"/>
          </a:xfrm>
          <a:prstGeom prst="rect">
            <a:avLst/>
          </a:prstGeom>
          <a:ln>
            <a:noFill/>
          </a:ln>
        </p:spPr>
      </p:pic>
      <p:pic>
        <p:nvPicPr>
          <p:cNvPr id="220" name="Picture 154" descr=""/>
          <p:cNvPicPr/>
          <p:nvPr/>
        </p:nvPicPr>
        <p:blipFill>
          <a:blip r:embed="rId3"/>
          <a:stretch/>
        </p:blipFill>
        <p:spPr>
          <a:xfrm>
            <a:off x="889200" y="3831840"/>
            <a:ext cx="2372040" cy="2922480"/>
          </a:xfrm>
          <a:prstGeom prst="rect">
            <a:avLst/>
          </a:prstGeom>
          <a:ln>
            <a:noFill/>
          </a:ln>
        </p:spPr>
      </p:pic>
      <p:pic>
        <p:nvPicPr>
          <p:cNvPr id="221" name="Picture 155" descr=""/>
          <p:cNvPicPr/>
          <p:nvPr/>
        </p:nvPicPr>
        <p:blipFill>
          <a:blip r:embed="rId4"/>
          <a:stretch/>
        </p:blipFill>
        <p:spPr>
          <a:xfrm>
            <a:off x="3693600" y="3799080"/>
            <a:ext cx="2381040" cy="2955240"/>
          </a:xfrm>
          <a:prstGeom prst="rect">
            <a:avLst/>
          </a:prstGeom>
          <a:ln>
            <a:noFill/>
          </a:ln>
        </p:spPr>
      </p:pic>
      <p:pic>
        <p:nvPicPr>
          <p:cNvPr id="222" name="Picture 156" descr=""/>
          <p:cNvPicPr/>
          <p:nvPr/>
        </p:nvPicPr>
        <p:blipFill>
          <a:blip r:embed="rId5"/>
          <a:stretch/>
        </p:blipFill>
        <p:spPr>
          <a:xfrm>
            <a:off x="6436800" y="3776400"/>
            <a:ext cx="2293560" cy="292248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458280" y="-1360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PROBABILISTIC BEHAVIOR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3040" y="731520"/>
            <a:ext cx="4912920" cy="610344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4624560" y="1597320"/>
            <a:ext cx="4678200" cy="471024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458280" y="-1360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32040" y="1751040"/>
            <a:ext cx="9141840" cy="468720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0" y="824760"/>
            <a:ext cx="9141480" cy="102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3600"/>
            <a:ext cx="822564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3" descr=""/>
          <p:cNvPicPr/>
          <p:nvPr/>
        </p:nvPicPr>
        <p:blipFill>
          <a:blip r:embed="rId1"/>
          <a:srcRect l="0" t="11876" r="0" b="13090"/>
          <a:stretch/>
        </p:blipFill>
        <p:spPr>
          <a:xfrm>
            <a:off x="626760" y="4316760"/>
            <a:ext cx="4098240" cy="301320"/>
          </a:xfrm>
          <a:prstGeom prst="rect">
            <a:avLst/>
          </a:prstGeom>
          <a:ln>
            <a:noFill/>
          </a:ln>
        </p:spPr>
      </p:pic>
      <p:pic>
        <p:nvPicPr>
          <p:cNvPr id="231" name="Picture 4" descr=""/>
          <p:cNvPicPr/>
          <p:nvPr/>
        </p:nvPicPr>
        <p:blipFill>
          <a:blip r:embed="rId2"/>
          <a:stretch/>
        </p:blipFill>
        <p:spPr>
          <a:xfrm>
            <a:off x="626760" y="5125680"/>
            <a:ext cx="8286840" cy="53460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6760" y="1463400"/>
            <a:ext cx="8225640" cy="24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worst case execution time is obtained from CREST.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 the starting and ending time of the program is calculated.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8" descr=""/>
          <p:cNvPicPr/>
          <p:nvPr/>
        </p:nvPicPr>
        <p:blipFill>
          <a:blip r:embed="rId1"/>
          <a:stretch/>
        </p:blipFill>
        <p:spPr>
          <a:xfrm>
            <a:off x="631440" y="446400"/>
            <a:ext cx="7877520" cy="390168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348480" y="4016880"/>
            <a:ext cx="8944560" cy="26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executed with cfg (uncovered branch first) strategy;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Worst Case Execution Time: 0.000170 sec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Covered branches: 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5" descr=""/>
          <p:cNvPicPr/>
          <p:nvPr/>
        </p:nvPicPr>
        <p:blipFill>
          <a:blip r:embed="rId1"/>
          <a:stretch/>
        </p:blipFill>
        <p:spPr>
          <a:xfrm>
            <a:off x="865440" y="989640"/>
            <a:ext cx="7409520" cy="2435760"/>
          </a:xfrm>
          <a:prstGeom prst="rect">
            <a:avLst/>
          </a:prstGeom>
          <a:ln>
            <a:noFill/>
          </a:ln>
        </p:spPr>
      </p:pic>
      <p:sp>
        <p:nvSpPr>
          <p:cNvPr id="236" name="CustomShape 1"/>
          <p:cNvSpPr/>
          <p:nvPr/>
        </p:nvSpPr>
        <p:spPr>
          <a:xfrm>
            <a:off x="195840" y="3657600"/>
            <a:ext cx="8944560" cy="26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executed with dfs (depth first search) strategy;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Worst Case Execution Time: 0.000091 sec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Covered branches: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785556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domain?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stand-alone C programs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analysis and modelling of programs and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achieve execution time and WCET analysis by Concolic testing and PRISM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5DD19F-2F83-4CAC-BDFA-4EF8307DEB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Tools, Techniques,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39440"/>
            <a:ext cx="8431560" cy="45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CUTE, CREST, PRISM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Languages: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C, PRISM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Methods considered: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Concolic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Deliverables: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 of Concolic testing(branch coverage) and PRISM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time and WCET analysis which is done by PRISM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time and WCET analysis which is done by Concolic testing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Any comments about programs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FA5A2B-BD1E-483D-8111-186F608CD56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is achieved?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PRISM time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Concolic testing time results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effective is the applied approach/tool?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The results taken from PRISM does not provide real time information in terms seconds vs.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However, they are useful in terms of comparing different versions of programs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With different parameters and different configurations.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Concolic testing results provide real execution time and worst case execution time in terms of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are the limitations, observed issues?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PRISM rewards can not be expressed in terms of real time.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A4A2A2-F63C-4C9C-821A-2169F5C093E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858000" y="5760720"/>
            <a:ext cx="8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Results(PRISM)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ability to achieve numerical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assigning a cost of one unit to each step of the algorithm, PRISM can be used to compute “the expected time (number of steps)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PRISM can calculate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best- and worst-case performance and reliability measures like power consumption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ECAEA6-C48C-4578-AB8A-7D2EFD7DB2D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575 Project Progress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FF53B33-0890-4395-A274-018C1A3A5FC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683640" y="3916080"/>
            <a:ext cx="3164400" cy="2480400"/>
          </a:xfrm>
          <a:prstGeom prst="rect">
            <a:avLst/>
          </a:prstGeom>
          <a:ln>
            <a:noFill/>
          </a:ln>
        </p:spPr>
      </p:pic>
      <p:pic>
        <p:nvPicPr>
          <p:cNvPr id="209" name="Picture 5" descr=""/>
          <p:cNvPicPr/>
          <p:nvPr/>
        </p:nvPicPr>
        <p:blipFill>
          <a:blip r:embed="rId2"/>
          <a:stretch/>
        </p:blipFill>
        <p:spPr>
          <a:xfrm>
            <a:off x="179640" y="1232640"/>
            <a:ext cx="4348800" cy="2691720"/>
          </a:xfrm>
          <a:prstGeom prst="rect">
            <a:avLst/>
          </a:prstGeom>
          <a:ln>
            <a:noFill/>
          </a:ln>
        </p:spPr>
      </p:pic>
      <p:pic>
        <p:nvPicPr>
          <p:cNvPr id="210" name="Picture 145" descr=""/>
          <p:cNvPicPr/>
          <p:nvPr/>
        </p:nvPicPr>
        <p:blipFill>
          <a:blip r:embed="rId3"/>
          <a:stretch/>
        </p:blipFill>
        <p:spPr>
          <a:xfrm>
            <a:off x="4663440" y="1523880"/>
            <a:ext cx="4386960" cy="407268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1(V1 VS V2)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46" descr=""/>
          <p:cNvPicPr/>
          <p:nvPr/>
        </p:nvPicPr>
        <p:blipFill>
          <a:blip r:embed="rId1"/>
          <a:stretch/>
        </p:blipFill>
        <p:spPr>
          <a:xfrm>
            <a:off x="182880" y="148680"/>
            <a:ext cx="8623440" cy="3231000"/>
          </a:xfrm>
          <a:prstGeom prst="rect">
            <a:avLst/>
          </a:prstGeom>
          <a:ln>
            <a:noFill/>
          </a:ln>
        </p:spPr>
      </p:pic>
      <p:pic>
        <p:nvPicPr>
          <p:cNvPr id="213" name="Picture 147" descr=""/>
          <p:cNvPicPr/>
          <p:nvPr/>
        </p:nvPicPr>
        <p:blipFill>
          <a:blip r:embed="rId2"/>
          <a:stretch/>
        </p:blipFill>
        <p:spPr>
          <a:xfrm>
            <a:off x="274320" y="3592080"/>
            <a:ext cx="8500320" cy="31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48" descr=""/>
          <p:cNvPicPr/>
          <p:nvPr/>
        </p:nvPicPr>
        <p:blipFill>
          <a:blip r:embed="rId1"/>
          <a:stretch/>
        </p:blipFill>
        <p:spPr>
          <a:xfrm>
            <a:off x="32040" y="2014560"/>
            <a:ext cx="9140040" cy="287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49" descr=""/>
          <p:cNvPicPr/>
          <p:nvPr/>
        </p:nvPicPr>
        <p:blipFill>
          <a:blip r:embed="rId1"/>
          <a:stretch/>
        </p:blipFill>
        <p:spPr>
          <a:xfrm>
            <a:off x="451800" y="581760"/>
            <a:ext cx="2653560" cy="6282720"/>
          </a:xfrm>
          <a:prstGeom prst="rect">
            <a:avLst/>
          </a:prstGeom>
          <a:ln>
            <a:noFill/>
          </a:ln>
        </p:spPr>
      </p:pic>
      <p:pic>
        <p:nvPicPr>
          <p:cNvPr id="216" name="Picture 150" descr=""/>
          <p:cNvPicPr/>
          <p:nvPr/>
        </p:nvPicPr>
        <p:blipFill>
          <a:blip r:embed="rId2"/>
          <a:stretch/>
        </p:blipFill>
        <p:spPr>
          <a:xfrm>
            <a:off x="3159720" y="542880"/>
            <a:ext cx="2234520" cy="6301440"/>
          </a:xfrm>
          <a:prstGeom prst="rect">
            <a:avLst/>
          </a:prstGeom>
          <a:ln>
            <a:noFill/>
          </a:ln>
        </p:spPr>
      </p:pic>
      <p:pic>
        <p:nvPicPr>
          <p:cNvPr id="217" name="Picture 151" descr=""/>
          <p:cNvPicPr/>
          <p:nvPr/>
        </p:nvPicPr>
        <p:blipFill>
          <a:blip r:embed="rId3"/>
          <a:stretch/>
        </p:blipFill>
        <p:spPr>
          <a:xfrm>
            <a:off x="5786280" y="670320"/>
            <a:ext cx="2824920" cy="61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LibreOffice/5.1.6.2$Linux_X86_64 LibreOffice_project/10m0$Build-2</Application>
  <Words>477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2016-11-25T08:14:07Z</dcterms:created>
  <dc:creator>hasans</dc:creator>
  <dc:description/>
  <dc:language>en-US</dc:language>
  <cp:lastModifiedBy/>
  <dcterms:modified xsi:type="dcterms:W3CDTF">2018-05-14T10:35:47Z</dcterms:modified>
  <cp:revision>101</cp:revision>
  <dc:subject/>
  <dc:title>&lt;Project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