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4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Requirements Specification Document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FBC1-6D2C-6792-582B-D0CE34E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47" y="440193"/>
            <a:ext cx="5111750" cy="1204912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8515-99A7-8223-7E5A-3C6F7E4D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2345"/>
            <a:ext cx="5111750" cy="15255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Quick application response and load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Efficient handling of complex calculations and large data volumes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88C-9492-424E-ED30-0211BA8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B67D-440C-89BC-3DA9-D040920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85B-62F3-3A5D-97A2-2303735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4B3331-F210-92FF-CA5B-ABB9C2B49BFA}"/>
              </a:ext>
            </a:extLst>
          </p:cNvPr>
          <p:cNvSpPr txBox="1">
            <a:spLocks/>
          </p:cNvSpPr>
          <p:nvPr/>
        </p:nvSpPr>
        <p:spPr>
          <a:xfrm>
            <a:off x="2580190" y="24751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6025B8-13EA-0DDB-02E0-60FFDF7CF370}"/>
              </a:ext>
            </a:extLst>
          </p:cNvPr>
          <p:cNvSpPr txBox="1">
            <a:spLocks/>
          </p:cNvSpPr>
          <p:nvPr/>
        </p:nvSpPr>
        <p:spPr>
          <a:xfrm>
            <a:off x="3069862" y="3680051"/>
            <a:ext cx="5111750" cy="108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Encryption algorithms to protect user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Strong user authentication mechanisms</a:t>
            </a:r>
          </a:p>
          <a:p>
            <a:endParaRPr lang="en-US" dirty="0"/>
          </a:p>
        </p:txBody>
      </p:sp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A64A1BF2-1BDA-02AB-0649-DB0FC696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862" y="905486"/>
            <a:ext cx="914400" cy="914400"/>
          </a:xfrm>
          <a:prstGeom prst="rect">
            <a:avLst/>
          </a:prstGeom>
        </p:spPr>
      </p:pic>
      <p:pic>
        <p:nvPicPr>
          <p:cNvPr id="12" name="Graphic 11" descr="Shield with solid fill">
            <a:extLst>
              <a:ext uri="{FF2B5EF4-FFF2-40B4-BE49-F238E27FC236}">
                <a16:creationId xmlns:a16="http://schemas.microsoft.com/office/drawing/2014/main" id="{3AE8CBA8-9DF7-3A67-AD18-22ADD2C4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0200" y="3305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FBC1-6D2C-6792-582B-D0CE34E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47" y="440193"/>
            <a:ext cx="5111750" cy="1204912"/>
          </a:xfrm>
        </p:spPr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8515-99A7-8223-7E5A-3C6F7E4D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2345"/>
            <a:ext cx="5111750" cy="1525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Compatibility with popular web browsers and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Support for assistive technologies and users with disabilities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88C-9492-424E-ED30-0211BA8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B67D-440C-89BC-3DA9-D040920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85B-62F3-3A5D-97A2-2303735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4B3331-F210-92FF-CA5B-ABB9C2B49BFA}"/>
              </a:ext>
            </a:extLst>
          </p:cNvPr>
          <p:cNvSpPr txBox="1">
            <a:spLocks/>
          </p:cNvSpPr>
          <p:nvPr/>
        </p:nvSpPr>
        <p:spPr>
          <a:xfrm>
            <a:off x="2580190" y="24751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Compatibility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6025B8-13EA-0DDB-02E0-60FFDF7CF370}"/>
              </a:ext>
            </a:extLst>
          </p:cNvPr>
          <p:cNvSpPr txBox="1">
            <a:spLocks/>
          </p:cNvSpPr>
          <p:nvPr/>
        </p:nvSpPr>
        <p:spPr>
          <a:xfrm>
            <a:off x="3069862" y="3680051"/>
            <a:ext cx="5111750" cy="108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Consistent user experience across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Multiple types of devices and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5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FBC1-6D2C-6792-582B-D0CE34E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46" y="440193"/>
            <a:ext cx="7450999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Maintainability, Data Backup &amp; Recovery,</a:t>
            </a:r>
            <a:br>
              <a:rPr lang="en-US" dirty="0"/>
            </a:br>
            <a:r>
              <a:rPr lang="en-US" dirty="0"/>
              <a:t>and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8515-99A7-8223-7E5A-3C6F7E4D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5141" y="1947477"/>
            <a:ext cx="6287407" cy="245035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Code following best practices and modular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Regular automated backups and data recovery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Monitoring and logging of system events and user activities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88C-9492-424E-ED30-0211BA8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B67D-440C-89BC-3DA9-D040920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85B-62F3-3A5D-97A2-2303735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AB7-F607-6BF8-3BB2-A82D734B6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7A2F3-8D57-8FEF-B20F-890AE7ACE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11A9-4D43-6E19-7963-FC724847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0" y="136525"/>
            <a:ext cx="5111750" cy="1204912"/>
          </a:xfrm>
        </p:spPr>
        <p:txBody>
          <a:bodyPr/>
          <a:lstStyle/>
          <a:p>
            <a:r>
              <a:rPr lang="en-US" dirty="0"/>
              <a:t>Save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4DD6-A238-9D76-DFC1-947DD67F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885" y="1483631"/>
            <a:ext cx="5111750" cy="15255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Users have their own databases for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Changes are saved when signing 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The user can continue where they left on different devices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16F4-DE5C-9320-DE2D-B83CBDF2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853F-DAC5-92E0-D0B8-378472DB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24AF-ACB7-20A0-A6F3-AC8F1AFB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BF6EC5-84F5-F44E-E6FC-FC50C974D837}"/>
              </a:ext>
            </a:extLst>
          </p:cNvPr>
          <p:cNvSpPr txBox="1">
            <a:spLocks/>
          </p:cNvSpPr>
          <p:nvPr/>
        </p:nvSpPr>
        <p:spPr>
          <a:xfrm>
            <a:off x="2057400" y="2875416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Expense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4488C-0C2D-D195-49B5-6ED8FCC7C34C}"/>
              </a:ext>
            </a:extLst>
          </p:cNvPr>
          <p:cNvSpPr txBox="1">
            <a:spLocks/>
          </p:cNvSpPr>
          <p:nvPr/>
        </p:nvSpPr>
        <p:spPr>
          <a:xfrm>
            <a:off x="2663915" y="4080328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 can create an expense and share with others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Expenses are divided equally by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Shared users are immediately notified</a:t>
            </a:r>
          </a:p>
        </p:txBody>
      </p:sp>
      <p:pic>
        <p:nvPicPr>
          <p:cNvPr id="10" name="Graphic 9" descr="Money with solid fill">
            <a:extLst>
              <a:ext uri="{FF2B5EF4-FFF2-40B4-BE49-F238E27FC236}">
                <a16:creationId xmlns:a16="http://schemas.microsoft.com/office/drawing/2014/main" id="{8339EED0-D2B4-53ED-BEF3-4E34909E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3389516"/>
            <a:ext cx="914400" cy="914400"/>
          </a:xfrm>
          <a:prstGeom prst="rect">
            <a:avLst/>
          </a:prstGeom>
        </p:spPr>
      </p:pic>
      <p:pic>
        <p:nvPicPr>
          <p:cNvPr id="12" name="Graphic 11" descr="Syncing cloud with solid fill">
            <a:extLst>
              <a:ext uri="{FF2B5EF4-FFF2-40B4-BE49-F238E27FC236}">
                <a16:creationId xmlns:a16="http://schemas.microsoft.com/office/drawing/2014/main" id="{4C37A2CE-7310-3670-7FC6-FB1A3E55C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1176" y="599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11A9-4D43-6E19-7963-FC724847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0" y="136525"/>
            <a:ext cx="5111750" cy="1204912"/>
          </a:xfrm>
        </p:spPr>
        <p:txBody>
          <a:bodyPr/>
          <a:lstStyle/>
          <a:p>
            <a:r>
              <a:rPr lang="en-US" dirty="0"/>
              <a:t>Add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4DD6-A238-9D76-DFC1-947DD67F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079" y="1483631"/>
            <a:ext cx="5111750" cy="1525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 can create a group for upcoming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Group members are notified of new events and changes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16F4-DE5C-9320-DE2D-B83CBDF2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853F-DAC5-92E0-D0B8-378472DB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24AF-ACB7-20A0-A6F3-AC8F1AFB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BF6EC5-84F5-F44E-E6FC-FC50C974D837}"/>
              </a:ext>
            </a:extLst>
          </p:cNvPr>
          <p:cNvSpPr txBox="1">
            <a:spLocks/>
          </p:cNvSpPr>
          <p:nvPr/>
        </p:nvSpPr>
        <p:spPr>
          <a:xfrm>
            <a:off x="2377713" y="2330415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Balance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4488C-0C2D-D195-49B5-6ED8FCC7C34C}"/>
              </a:ext>
            </a:extLst>
          </p:cNvPr>
          <p:cNvSpPr txBox="1">
            <a:spLocks/>
          </p:cNvSpPr>
          <p:nvPr/>
        </p:nvSpPr>
        <p:spPr>
          <a:xfrm>
            <a:off x="2921000" y="3408351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 can manage a budget for all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The user can change the budget amount</a:t>
            </a:r>
          </a:p>
        </p:txBody>
      </p:sp>
      <p:pic>
        <p:nvPicPr>
          <p:cNvPr id="10" name="Graphic 9" descr="Money with solid fill">
            <a:extLst>
              <a:ext uri="{FF2B5EF4-FFF2-40B4-BE49-F238E27FC236}">
                <a16:creationId xmlns:a16="http://schemas.microsoft.com/office/drawing/2014/main" id="{8339EED0-D2B4-53ED-BEF3-4E34909E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496" y="2784067"/>
            <a:ext cx="914400" cy="914400"/>
          </a:xfrm>
          <a:prstGeom prst="rect">
            <a:avLst/>
          </a:prstGeom>
        </p:spPr>
      </p:pic>
      <p:pic>
        <p:nvPicPr>
          <p:cNvPr id="11" name="Graphic 10" descr="Users with solid fill">
            <a:extLst>
              <a:ext uri="{FF2B5EF4-FFF2-40B4-BE49-F238E27FC236}">
                <a16:creationId xmlns:a16="http://schemas.microsoft.com/office/drawing/2014/main" id="{77449E82-237F-821D-7184-8F3DB86B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3800" y="605925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803241F-B143-DA25-1B2F-9F70D15420DA}"/>
              </a:ext>
            </a:extLst>
          </p:cNvPr>
          <p:cNvSpPr txBox="1">
            <a:spLocks/>
          </p:cNvSpPr>
          <p:nvPr/>
        </p:nvSpPr>
        <p:spPr>
          <a:xfrm>
            <a:off x="182926" y="3698467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Friend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D15802-C9C7-E749-0A86-98B81B81C655}"/>
              </a:ext>
            </a:extLst>
          </p:cNvPr>
          <p:cNvSpPr txBox="1">
            <a:spLocks/>
          </p:cNvSpPr>
          <p:nvPr/>
        </p:nvSpPr>
        <p:spPr>
          <a:xfrm>
            <a:off x="838200" y="4933939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 can add friends by searching for their names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 can only add others as friends if their invitation is accepted</a:t>
            </a:r>
          </a:p>
        </p:txBody>
      </p:sp>
      <p:pic>
        <p:nvPicPr>
          <p:cNvPr id="16" name="Graphic 15" descr="Follow with solid fill">
            <a:extLst>
              <a:ext uri="{FF2B5EF4-FFF2-40B4-BE49-F238E27FC236}">
                <a16:creationId xmlns:a16="http://schemas.microsoft.com/office/drawing/2014/main" id="{BD7002A2-BA52-6DB3-94A7-A573EDB7B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3800" y="4250927"/>
            <a:ext cx="783426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9EBF-1745-4DB2-C812-A285C96E3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8FA5-6AF5-C42C-6E3B-C53502BCE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F98C-E418-4737-2D33-49812848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6" y="1007901"/>
            <a:ext cx="5111750" cy="1204912"/>
          </a:xfrm>
        </p:spPr>
        <p:txBody>
          <a:bodyPr/>
          <a:lstStyle/>
          <a:p>
            <a:r>
              <a:rPr lang="en-US" dirty="0"/>
              <a:t>Context Model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8B4B-D65A-D1C9-0910-89BE38FD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571" y="2354487"/>
            <a:ext cx="7248525" cy="25136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Facilitate efficient management of shared expenses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Reduce financial conflicts and foster trust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Enhance user engagement through immediate notifications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Provide insightful financial 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Attract and retain a significant user base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97A9-0AA7-23DD-FCB9-667BE5CF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D480-46F5-B709-5EF0-0B574A22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5C67-F723-FF20-92F3-DB8FF98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F3DC-D1C5-12DD-B30B-99201E89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477330"/>
          </a:xfrm>
        </p:spPr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5E9D-51F9-3816-7218-0E0535DD9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C17E-7ADC-168A-68AB-ECED45AE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8341-D151-8A67-FA45-E340200A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EE4D-086C-FB7F-F2EE-A3EF7296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B1C7D1-BFA5-CB01-8D46-604A9FDA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8" y="477330"/>
            <a:ext cx="8399348" cy="63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08" y="2016330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INTRODUCTION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736179"/>
            <a:ext cx="5111750" cy="35412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User-friendly expense-sharing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Enables collaboration &amp; expense management in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Provides real-time balance calculations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Facilitates in-app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Ensures data 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6EFD-482C-9DA7-40B2-E667002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General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AAA2-8A47-6019-A712-27BD5AB2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742393"/>
            <a:ext cx="5928360" cy="35996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Expense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User Authentication and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Real-time Balance Calculations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Payment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Group Expense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Notifications and Alerts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Reporting and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0EC9-86E3-3070-D3A1-64FDD0C6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EBE3-F9AF-2BB9-B98A-6417A1A8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1F3A-553A-1AED-C2DE-21707514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3894-7CD5-C409-5B72-E3B32275C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20883-C956-6B68-50CB-7C28A8AF3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7124-03BD-DE25-B686-3729D54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High Priority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130F-59FB-8A62-45CF-14468F18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6379"/>
            <a:ext cx="5024756" cy="55825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User Account Creation and Authentication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81B7-FF74-9BF9-2903-420A69E7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54CE-58EC-FDC0-9CDD-5D4BBACF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B5AA-F3EA-446E-45B1-0EBD75FB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7DA5007-5C45-FEC9-1036-91B5B87E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0" y="1442076"/>
            <a:ext cx="653110" cy="653110"/>
          </a:xfrm>
          <a:prstGeom prst="rect">
            <a:avLst/>
          </a:prstGeom>
        </p:spPr>
      </p:pic>
      <p:pic>
        <p:nvPicPr>
          <p:cNvPr id="13" name="Graphic 12" descr="Users with solid fill">
            <a:extLst>
              <a:ext uri="{FF2B5EF4-FFF2-40B4-BE49-F238E27FC236}">
                <a16:creationId xmlns:a16="http://schemas.microsoft.com/office/drawing/2014/main" id="{47C0B634-6448-8A73-52C0-59CADA3B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915" y="2205415"/>
            <a:ext cx="789014" cy="789014"/>
          </a:xfrm>
          <a:prstGeom prst="rect">
            <a:avLst/>
          </a:prstGeom>
        </p:spPr>
      </p:pic>
      <p:pic>
        <p:nvPicPr>
          <p:cNvPr id="15" name="Graphic 14" descr="Wallet with solid fill">
            <a:extLst>
              <a:ext uri="{FF2B5EF4-FFF2-40B4-BE49-F238E27FC236}">
                <a16:creationId xmlns:a16="http://schemas.microsoft.com/office/drawing/2014/main" id="{BC134534-2EF8-6F49-5023-75D09899B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2818" y="2976458"/>
            <a:ext cx="607449" cy="607449"/>
          </a:xfrm>
          <a:prstGeom prst="rect">
            <a:avLst/>
          </a:prstGeom>
        </p:spPr>
      </p:pic>
      <p:pic>
        <p:nvPicPr>
          <p:cNvPr id="17" name="Graphic 16" descr="Clapping hands with solid fill">
            <a:extLst>
              <a:ext uri="{FF2B5EF4-FFF2-40B4-BE49-F238E27FC236}">
                <a16:creationId xmlns:a16="http://schemas.microsoft.com/office/drawing/2014/main" id="{1D007038-B365-4B95-B147-BAFF2D842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4056" y="1457318"/>
            <a:ext cx="622627" cy="622627"/>
          </a:xfrm>
          <a:prstGeom prst="rect">
            <a:avLst/>
          </a:prstGeom>
        </p:spPr>
      </p:pic>
      <p:pic>
        <p:nvPicPr>
          <p:cNvPr id="19" name="Graphic 18" descr="Ringer with solid fill">
            <a:extLst>
              <a:ext uri="{FF2B5EF4-FFF2-40B4-BE49-F238E27FC236}">
                <a16:creationId xmlns:a16="http://schemas.microsoft.com/office/drawing/2014/main" id="{3FC7F0D8-D1E4-9EAC-13E0-800053064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7092" y="4178759"/>
            <a:ext cx="575864" cy="575864"/>
          </a:xfrm>
          <a:prstGeom prst="rect">
            <a:avLst/>
          </a:prstGeom>
        </p:spPr>
      </p:pic>
      <p:pic>
        <p:nvPicPr>
          <p:cNvPr id="21" name="Graphic 20" descr="Money with solid fill">
            <a:extLst>
              <a:ext uri="{FF2B5EF4-FFF2-40B4-BE49-F238E27FC236}">
                <a16:creationId xmlns:a16="http://schemas.microsoft.com/office/drawing/2014/main" id="{7EB257ED-1682-2D9D-F4C2-F9BA620836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981" y="3198265"/>
            <a:ext cx="653110" cy="653110"/>
          </a:xfrm>
          <a:prstGeom prst="rect">
            <a:avLst/>
          </a:prstGeom>
        </p:spPr>
      </p:pic>
      <p:pic>
        <p:nvPicPr>
          <p:cNvPr id="23" name="Graphic 22" descr="Bank check with solid fill">
            <a:extLst>
              <a:ext uri="{FF2B5EF4-FFF2-40B4-BE49-F238E27FC236}">
                <a16:creationId xmlns:a16="http://schemas.microsoft.com/office/drawing/2014/main" id="{A65A3B0B-0EAB-8D66-59EA-566B2B360B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55875" y="4178080"/>
            <a:ext cx="778530" cy="778530"/>
          </a:xfrm>
          <a:prstGeom prst="rect">
            <a:avLst/>
          </a:prstGeom>
        </p:spPr>
      </p:pic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63C85315-E850-F0B2-68F4-D9AC6C67EF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50578" y="5268885"/>
            <a:ext cx="558253" cy="558253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31580C-E1B2-E6AB-9510-3F47E66A8082}"/>
              </a:ext>
            </a:extLst>
          </p:cNvPr>
          <p:cNvSpPr txBox="1">
            <a:spLocks/>
          </p:cNvSpPr>
          <p:nvPr/>
        </p:nvSpPr>
        <p:spPr>
          <a:xfrm>
            <a:off x="325981" y="2417398"/>
            <a:ext cx="2504305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Group Management</a:t>
            </a:r>
          </a:p>
          <a:p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F46D976-7B60-AC1B-769C-130C7D769608}"/>
              </a:ext>
            </a:extLst>
          </p:cNvPr>
          <p:cNvSpPr txBox="1">
            <a:spLocks/>
          </p:cNvSpPr>
          <p:nvPr/>
        </p:nvSpPr>
        <p:spPr>
          <a:xfrm>
            <a:off x="1008551" y="3336255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Expense Creation and Management</a:t>
            </a:r>
          </a:p>
          <a:p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D5C25C-6CC8-B784-D6C6-A9EAF1FBD46F}"/>
              </a:ext>
            </a:extLst>
          </p:cNvPr>
          <p:cNvSpPr txBox="1">
            <a:spLocks/>
          </p:cNvSpPr>
          <p:nvPr/>
        </p:nvSpPr>
        <p:spPr>
          <a:xfrm>
            <a:off x="6860144" y="1577964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Approval Workflow</a:t>
            </a:r>
          </a:p>
          <a:p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B3AC93B-9052-76C8-26DC-598724532819}"/>
              </a:ext>
            </a:extLst>
          </p:cNvPr>
          <p:cNvSpPr txBox="1">
            <a:spLocks/>
          </p:cNvSpPr>
          <p:nvPr/>
        </p:nvSpPr>
        <p:spPr>
          <a:xfrm>
            <a:off x="5782537" y="4257961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Notification System</a:t>
            </a:r>
          </a:p>
          <a:p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3F0689A-31DB-1BF2-471A-331AB2BF3CEC}"/>
              </a:ext>
            </a:extLst>
          </p:cNvPr>
          <p:cNvSpPr txBox="1">
            <a:spLocks/>
          </p:cNvSpPr>
          <p:nvPr/>
        </p:nvSpPr>
        <p:spPr>
          <a:xfrm>
            <a:off x="6158695" y="3065055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Balance Tracking</a:t>
            </a:r>
          </a:p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652A393-666F-5778-08BB-13F5E6E24EEF}"/>
              </a:ext>
            </a:extLst>
          </p:cNvPr>
          <p:cNvSpPr txBox="1">
            <a:spLocks/>
          </p:cNvSpPr>
          <p:nvPr/>
        </p:nvSpPr>
        <p:spPr>
          <a:xfrm>
            <a:off x="307100" y="4344898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Payment Tracking</a:t>
            </a:r>
          </a:p>
          <a:p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38700B8-013A-6A85-603C-F5164860E043}"/>
              </a:ext>
            </a:extLst>
          </p:cNvPr>
          <p:cNvSpPr txBox="1">
            <a:spLocks/>
          </p:cNvSpPr>
          <p:nvPr/>
        </p:nvSpPr>
        <p:spPr>
          <a:xfrm>
            <a:off x="307100" y="5392100"/>
            <a:ext cx="5024756" cy="5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Reporting and Summaries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3E8-F311-D71F-DCBE-0E5D0D94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Medium Priority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8BCB-BA0B-13DE-DA33-7F421284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6" y="1575071"/>
            <a:ext cx="5866039" cy="120491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Profile Customization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Expense Categorization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Method Flexibility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F3D5-128C-52BB-C579-F2AB55D8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0DE4-F13C-71CB-9964-7A34FCDA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B433-5073-477C-1728-E7CC0F1C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5C19A-657A-506C-7186-F0704BE84775}"/>
              </a:ext>
            </a:extLst>
          </p:cNvPr>
          <p:cNvSpPr txBox="1"/>
          <p:nvPr/>
        </p:nvSpPr>
        <p:spPr>
          <a:xfrm>
            <a:off x="4308203" y="3123910"/>
            <a:ext cx="39821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Commenting and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Multi-Currency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Reminders and Notifications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Search and Filter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Data Export and Import</a:t>
            </a:r>
          </a:p>
          <a:p>
            <a:endParaRPr lang="en-US" dirty="0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ABB61DF5-3EA9-85D8-44E8-4B8844B8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8609" y="3429000"/>
            <a:ext cx="914400" cy="914400"/>
          </a:xfrm>
          <a:prstGeom prst="rect">
            <a:avLst/>
          </a:prstGeom>
        </p:spPr>
      </p:pic>
      <p:pic>
        <p:nvPicPr>
          <p:cNvPr id="17" name="Graphic 16" descr="Comment Add with solid fill">
            <a:extLst>
              <a:ext uri="{FF2B5EF4-FFF2-40B4-BE49-F238E27FC236}">
                <a16:creationId xmlns:a16="http://schemas.microsoft.com/office/drawing/2014/main" id="{7CA32C46-4E4E-EC73-2F07-7B15DC8FB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540" y="17203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9457-13E6-EF56-5FC1-12BA27A3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1750" cy="1204912"/>
          </a:xfrm>
        </p:spPr>
        <p:txBody>
          <a:bodyPr/>
          <a:lstStyle/>
          <a:p>
            <a:r>
              <a:rPr lang="en-US" dirty="0"/>
              <a:t>Low Priority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9F79-AED7-8527-7F29-1847AE0E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97" y="1632787"/>
            <a:ext cx="6710771" cy="21478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Multiple Language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Data Backup and Restore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Expense Splitting Among Selected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Integration with Expense Tracking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88B5-E44F-D9BC-3132-FE7EFBD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A056-6644-0792-DE41-4EB00984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2F82-06E0-A8E8-8D27-9372278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00AF-788D-D1FE-FD6D-0E8E0BE6E973}"/>
              </a:ext>
            </a:extLst>
          </p:cNvPr>
          <p:cNvSpPr txBox="1"/>
          <p:nvPr/>
        </p:nvSpPr>
        <p:spPr>
          <a:xfrm>
            <a:off x="3949745" y="3857897"/>
            <a:ext cx="3831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Budgeting and Spending Limits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Recurring Expenses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Expense Attachments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Integration with Payment Gateways</a:t>
            </a:r>
          </a:p>
          <a:p>
            <a:endParaRPr lang="en-US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B29C0CCE-333D-7900-1BB6-31C798F9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953395"/>
            <a:ext cx="914400" cy="914400"/>
          </a:xfrm>
          <a:prstGeom prst="rect">
            <a:avLst/>
          </a:prstGeom>
        </p:spPr>
      </p:pic>
      <p:pic>
        <p:nvPicPr>
          <p:cNvPr id="11" name="Graphic 10" descr="Circles with arrows with solid fill">
            <a:extLst>
              <a:ext uri="{FF2B5EF4-FFF2-40B4-BE49-F238E27FC236}">
                <a16:creationId xmlns:a16="http://schemas.microsoft.com/office/drawing/2014/main" id="{98ACBF27-B9F5-483D-AB02-F137FAC64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39646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3894-7CD5-C409-5B72-E3B32275C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20883-C956-6B68-50CB-7C28A8AF3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FBC1-6D2C-6792-582B-D0CE34E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47" y="440193"/>
            <a:ext cx="5111750" cy="1204912"/>
          </a:xfrm>
        </p:spPr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8515-99A7-8223-7E5A-3C6F7E4D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2345"/>
            <a:ext cx="5111750" cy="15255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High uptime percentage and minimal service disruptions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Handling of concurrent user requests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88C-9492-424E-ED30-0211BA8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B67D-440C-89BC-3DA9-D040920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85B-62F3-3A5D-97A2-2303735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4B3331-F210-92FF-CA5B-ABB9C2B49BFA}"/>
              </a:ext>
            </a:extLst>
          </p:cNvPr>
          <p:cNvSpPr txBox="1">
            <a:spLocks/>
          </p:cNvSpPr>
          <p:nvPr/>
        </p:nvSpPr>
        <p:spPr>
          <a:xfrm>
            <a:off x="2606315" y="24751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usability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6025B8-13EA-0DDB-02E0-60FFDF7CF370}"/>
              </a:ext>
            </a:extLst>
          </p:cNvPr>
          <p:cNvSpPr txBox="1">
            <a:spLocks/>
          </p:cNvSpPr>
          <p:nvPr/>
        </p:nvSpPr>
        <p:spPr>
          <a:xfrm>
            <a:off x="3069862" y="3680051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Intuitive user interface with clear navigation and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Tooltips, contextual guidance, and meaningful error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{13C3ACE8-4AB0-4897-A7AA-2C6CCEE0BACB}tf67328976_win32</Template>
  <TotalTime>80</TotalTime>
  <Words>459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Office Theme</vt:lpstr>
      <vt:lpstr>Requirements Specification Document Overview</vt:lpstr>
      <vt:lpstr>INTRODUCTION &amp; Goals</vt:lpstr>
      <vt:lpstr>General Requirements</vt:lpstr>
      <vt:lpstr>Functional Requirements</vt:lpstr>
      <vt:lpstr>High Priority Requirements</vt:lpstr>
      <vt:lpstr>Medium Priority Requirements</vt:lpstr>
      <vt:lpstr>Low Priority Requirements</vt:lpstr>
      <vt:lpstr>Non-Functional Requirements</vt:lpstr>
      <vt:lpstr>Reliability</vt:lpstr>
      <vt:lpstr>Performance</vt:lpstr>
      <vt:lpstr>Accessibility</vt:lpstr>
      <vt:lpstr>Maintainability, Data Backup &amp; Recovery, and Monitoring</vt:lpstr>
      <vt:lpstr>Use Cases</vt:lpstr>
      <vt:lpstr>Save Changes</vt:lpstr>
      <vt:lpstr>Add Group</vt:lpstr>
      <vt:lpstr>Context Model</vt:lpstr>
      <vt:lpstr>Context Model Goal</vt:lpstr>
      <vt:lpstr>Context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 Document Overview</dc:title>
  <dc:creator>Sam Stenerson</dc:creator>
  <cp:lastModifiedBy>Sam Stenerson</cp:lastModifiedBy>
  <cp:revision>1</cp:revision>
  <dcterms:created xsi:type="dcterms:W3CDTF">2023-06-19T16:01:37Z</dcterms:created>
  <dcterms:modified xsi:type="dcterms:W3CDTF">2023-06-19T17:22:17Z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