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256" r:id="rId5"/>
    <p:sldId id="258" r:id="rId6"/>
    <p:sldId id="272" r:id="rId7"/>
    <p:sldId id="262" r:id="rId8"/>
    <p:sldId id="273" r:id="rId9"/>
    <p:sldId id="274" r:id="rId10"/>
    <p:sldId id="275" r:id="rId11"/>
    <p:sldId id="276" r:id="rId12"/>
    <p:sldId id="278" r:id="rId13"/>
    <p:sldId id="277" r:id="rId14"/>
    <p:sldId id="279" r:id="rId15"/>
    <p:sldId id="280" r:id="rId16"/>
    <p:sldId id="281" r:id="rId17"/>
    <p:sldId id="282" r:id="rId18"/>
    <p:sldId id="283" r:id="rId19"/>
    <p:sldId id="284" r:id="rId20"/>
    <p:sldId id="285" r:id="rId21"/>
    <p:sldId id="286" r:id="rId22"/>
    <p:sldId id="287" r:id="rId23"/>
    <p:sldId id="288" r:id="rId24"/>
    <p:sldId id="2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704" autoAdjust="0"/>
  </p:normalViewPr>
  <p:slideViewPr>
    <p:cSldViewPr snapToGrid="0">
      <p:cViewPr varScale="1">
        <p:scale>
          <a:sx n="110" d="100"/>
          <a:sy n="110" d="100"/>
        </p:scale>
        <p:origin x="492"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7/17/2023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3.xml"/><Relationship Id="rId5" Type="http://schemas.openxmlformats.org/officeDocument/2006/relationships/image" Target="../media/image39.sv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3.xml"/><Relationship Id="rId5" Type="http://schemas.openxmlformats.org/officeDocument/2006/relationships/image" Target="../media/image43.sv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sv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Split Smart Design and Architecture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fontScale="77500" lnSpcReduction="20000"/>
          </a:bodyPr>
          <a:lstStyle/>
          <a:p>
            <a:r>
              <a:rPr lang="en-US" dirty="0"/>
              <a:t>Samuel Stenerson, Deniz </a:t>
            </a:r>
            <a:r>
              <a:rPr lang="en-US" dirty="0" err="1"/>
              <a:t>Acikbas</a:t>
            </a:r>
            <a:r>
              <a:rPr lang="en-US" dirty="0"/>
              <a:t>, Kyle McCarthy,</a:t>
            </a:r>
            <a:br>
              <a:rPr lang="en-US" dirty="0"/>
            </a:br>
            <a:r>
              <a:rPr lang="en-US" dirty="0"/>
              <a:t>Parashar Parikh, Murad </a:t>
            </a:r>
            <a:r>
              <a:rPr lang="en-US" dirty="0" err="1"/>
              <a:t>Tawfiq</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40C3-2B83-557B-DEE7-8E545DC7292F}"/>
              </a:ext>
            </a:extLst>
          </p:cNvPr>
          <p:cNvSpPr>
            <a:spLocks noGrp="1"/>
          </p:cNvSpPr>
          <p:nvPr>
            <p:ph type="title"/>
          </p:nvPr>
        </p:nvSpPr>
        <p:spPr>
          <a:xfrm>
            <a:off x="0" y="0"/>
            <a:ext cx="5111750" cy="516935"/>
          </a:xfrm>
        </p:spPr>
        <p:txBody>
          <a:bodyPr/>
          <a:lstStyle/>
          <a:p>
            <a:r>
              <a:rPr lang="en-US" dirty="0"/>
              <a:t>Overview</a:t>
            </a:r>
          </a:p>
        </p:txBody>
      </p:sp>
      <p:sp>
        <p:nvSpPr>
          <p:cNvPr id="3" name="Text Placeholder 2">
            <a:extLst>
              <a:ext uri="{FF2B5EF4-FFF2-40B4-BE49-F238E27FC236}">
                <a16:creationId xmlns:a16="http://schemas.microsoft.com/office/drawing/2014/main" id="{9E936754-A282-688A-4D6B-7E86883C6AC2}"/>
              </a:ext>
            </a:extLst>
          </p:cNvPr>
          <p:cNvSpPr>
            <a:spLocks noGrp="1"/>
          </p:cNvSpPr>
          <p:nvPr>
            <p:ph type="body" idx="1"/>
          </p:nvPr>
        </p:nvSpPr>
        <p:spPr>
          <a:xfrm>
            <a:off x="838200" y="500968"/>
            <a:ext cx="5111750" cy="1525588"/>
          </a:xfrm>
        </p:spPr>
        <p:txBody>
          <a:bodyPr>
            <a:normAutofit fontScale="92500" lnSpcReduction="10000"/>
          </a:bodyPr>
          <a:lstStyle/>
          <a:p>
            <a:r>
              <a:rPr lang="en-US" sz="1800" b="0" i="0" u="none" strike="noStrike" dirty="0">
                <a:solidFill>
                  <a:srgbClr val="000000"/>
                </a:solidFill>
                <a:effectLst/>
              </a:rPr>
              <a:t>The logical view of the SplitSmart app provides an overview of its internal structure and organization. It includes the arrangement of classes, their categorization into service packages and subsystems, and the layering of these subsystems.</a:t>
            </a:r>
            <a:endParaRPr lang="en-US" dirty="0"/>
          </a:p>
        </p:txBody>
      </p:sp>
      <p:sp>
        <p:nvSpPr>
          <p:cNvPr id="4" name="Date Placeholder 3">
            <a:extLst>
              <a:ext uri="{FF2B5EF4-FFF2-40B4-BE49-F238E27FC236}">
                <a16:creationId xmlns:a16="http://schemas.microsoft.com/office/drawing/2014/main" id="{1B3072DE-7E4D-4FC8-330E-D1C0ED0619DB}"/>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6BF39419-8483-95EE-2226-AFF67E3A3B8E}"/>
              </a:ext>
            </a:extLst>
          </p:cNvPr>
          <p:cNvSpPr>
            <a:spLocks noGrp="1"/>
          </p:cNvSpPr>
          <p:nvPr>
            <p:ph type="ftr" sz="quarter" idx="11"/>
          </p:nvPr>
        </p:nvSpPr>
        <p:spPr/>
        <p:txBody>
          <a:bodyPr/>
          <a:lstStyle/>
          <a:p>
            <a:r>
              <a:rPr lang="en-US" dirty="0"/>
              <a:t>Architecture and Design</a:t>
            </a:r>
          </a:p>
        </p:txBody>
      </p:sp>
      <p:sp>
        <p:nvSpPr>
          <p:cNvPr id="6" name="Slide Number Placeholder 5">
            <a:extLst>
              <a:ext uri="{FF2B5EF4-FFF2-40B4-BE49-F238E27FC236}">
                <a16:creationId xmlns:a16="http://schemas.microsoft.com/office/drawing/2014/main" id="{06D217E1-DB86-E790-C5D2-A27CFBDDC1DC}"/>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7" name="Title 1">
            <a:extLst>
              <a:ext uri="{FF2B5EF4-FFF2-40B4-BE49-F238E27FC236}">
                <a16:creationId xmlns:a16="http://schemas.microsoft.com/office/drawing/2014/main" id="{962F3130-75D5-DF95-1749-B8B4FB2E091D}"/>
              </a:ext>
            </a:extLst>
          </p:cNvPr>
          <p:cNvSpPr txBox="1">
            <a:spLocks/>
          </p:cNvSpPr>
          <p:nvPr/>
        </p:nvSpPr>
        <p:spPr>
          <a:xfrm>
            <a:off x="0" y="2272414"/>
            <a:ext cx="5111750" cy="51693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Main packages</a:t>
            </a:r>
          </a:p>
        </p:txBody>
      </p:sp>
      <p:sp>
        <p:nvSpPr>
          <p:cNvPr id="8" name="Text Placeholder 2">
            <a:extLst>
              <a:ext uri="{FF2B5EF4-FFF2-40B4-BE49-F238E27FC236}">
                <a16:creationId xmlns:a16="http://schemas.microsoft.com/office/drawing/2014/main" id="{8DC7C0BB-CA89-F2DF-4ACA-18FF7D62079A}"/>
              </a:ext>
            </a:extLst>
          </p:cNvPr>
          <p:cNvSpPr txBox="1">
            <a:spLocks/>
          </p:cNvSpPr>
          <p:nvPr/>
        </p:nvSpPr>
        <p:spPr>
          <a:xfrm>
            <a:off x="831850" y="2789348"/>
            <a:ext cx="5664744" cy="306281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1800" dirty="0"/>
              <a:t>User Interface</a:t>
            </a:r>
          </a:p>
          <a:p>
            <a:pPr marL="285750" indent="-285750">
              <a:buFont typeface="Arial" panose="020B0604020202020204" pitchFamily="34" charset="0"/>
              <a:buChar char="•"/>
            </a:pPr>
            <a:r>
              <a:rPr lang="en-US" sz="1800" dirty="0"/>
              <a:t>Core Functionality</a:t>
            </a:r>
          </a:p>
          <a:p>
            <a:pPr marL="285750" indent="-285750">
              <a:buFont typeface="Arial" panose="020B0604020202020204" pitchFamily="34" charset="0"/>
              <a:buChar char="•"/>
            </a:pPr>
            <a:r>
              <a:rPr lang="en-US" sz="1800" dirty="0"/>
              <a:t>Data and Models</a:t>
            </a:r>
          </a:p>
          <a:p>
            <a:pPr marL="285750" indent="-285750">
              <a:buFont typeface="Arial" panose="020B0604020202020204" pitchFamily="34" charset="0"/>
              <a:buChar char="•"/>
            </a:pPr>
            <a:r>
              <a:rPr lang="en-US" sz="1800" dirty="0"/>
              <a:t>Persistence</a:t>
            </a:r>
          </a:p>
          <a:p>
            <a:pPr marL="285750" indent="-285750">
              <a:buFont typeface="Arial" panose="020B0604020202020204" pitchFamily="34" charset="0"/>
              <a:buChar char="•"/>
            </a:pPr>
            <a:r>
              <a:rPr lang="en-US" sz="1800" dirty="0"/>
              <a:t>Services</a:t>
            </a:r>
          </a:p>
        </p:txBody>
      </p:sp>
      <p:pic>
        <p:nvPicPr>
          <p:cNvPr id="12" name="Picture 11">
            <a:extLst>
              <a:ext uri="{FF2B5EF4-FFF2-40B4-BE49-F238E27FC236}">
                <a16:creationId xmlns:a16="http://schemas.microsoft.com/office/drawing/2014/main" id="{A3B0ECC2-FA43-013D-59E2-17232B1D2391}"/>
              </a:ext>
            </a:extLst>
          </p:cNvPr>
          <p:cNvPicPr>
            <a:picLocks noChangeAspect="1"/>
          </p:cNvPicPr>
          <p:nvPr/>
        </p:nvPicPr>
        <p:blipFill>
          <a:blip r:embed="rId2"/>
          <a:stretch>
            <a:fillRect/>
          </a:stretch>
        </p:blipFill>
        <p:spPr>
          <a:xfrm>
            <a:off x="4112911" y="1989181"/>
            <a:ext cx="5580166" cy="4374357"/>
          </a:xfrm>
          <a:prstGeom prst="rect">
            <a:avLst/>
          </a:prstGeom>
        </p:spPr>
      </p:pic>
    </p:spTree>
    <p:extLst>
      <p:ext uri="{BB962C8B-B14F-4D97-AF65-F5344CB8AC3E}">
        <p14:creationId xmlns:p14="http://schemas.microsoft.com/office/powerpoint/2010/main" val="4130326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21F96-EEF4-9201-C7EF-8603950ACDE2}"/>
              </a:ext>
            </a:extLst>
          </p:cNvPr>
          <p:cNvSpPr>
            <a:spLocks noGrp="1"/>
          </p:cNvSpPr>
          <p:nvPr>
            <p:ph type="title"/>
          </p:nvPr>
        </p:nvSpPr>
        <p:spPr>
          <a:xfrm>
            <a:off x="0" y="0"/>
            <a:ext cx="5111750" cy="472985"/>
          </a:xfrm>
        </p:spPr>
        <p:txBody>
          <a:bodyPr>
            <a:normAutofit fontScale="90000"/>
          </a:bodyPr>
          <a:lstStyle/>
          <a:p>
            <a:r>
              <a:rPr lang="en-US" dirty="0"/>
              <a:t>Presentation Package</a:t>
            </a:r>
          </a:p>
        </p:txBody>
      </p:sp>
      <p:sp>
        <p:nvSpPr>
          <p:cNvPr id="4" name="Date Placeholder 3">
            <a:extLst>
              <a:ext uri="{FF2B5EF4-FFF2-40B4-BE49-F238E27FC236}">
                <a16:creationId xmlns:a16="http://schemas.microsoft.com/office/drawing/2014/main" id="{D62094E9-24F8-B88E-5606-9CE1A92D78F6}"/>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BDF52212-2643-0002-05FD-491DF086FB76}"/>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8" name="Picture 7">
            <a:extLst>
              <a:ext uri="{FF2B5EF4-FFF2-40B4-BE49-F238E27FC236}">
                <a16:creationId xmlns:a16="http://schemas.microsoft.com/office/drawing/2014/main" id="{6F5E9DAA-7791-B26A-A8A2-0012D77829EF}"/>
              </a:ext>
            </a:extLst>
          </p:cNvPr>
          <p:cNvPicPr>
            <a:picLocks noChangeAspect="1"/>
          </p:cNvPicPr>
          <p:nvPr/>
        </p:nvPicPr>
        <p:blipFill>
          <a:blip r:embed="rId2"/>
          <a:stretch>
            <a:fillRect/>
          </a:stretch>
        </p:blipFill>
        <p:spPr>
          <a:xfrm>
            <a:off x="71160" y="386466"/>
            <a:ext cx="3972479" cy="6335009"/>
          </a:xfrm>
          <a:prstGeom prst="rect">
            <a:avLst/>
          </a:prstGeom>
        </p:spPr>
      </p:pic>
      <p:sp>
        <p:nvSpPr>
          <p:cNvPr id="9" name="Title 1">
            <a:extLst>
              <a:ext uri="{FF2B5EF4-FFF2-40B4-BE49-F238E27FC236}">
                <a16:creationId xmlns:a16="http://schemas.microsoft.com/office/drawing/2014/main" id="{1D330618-50DA-45AC-2B63-87A82465C986}"/>
              </a:ext>
            </a:extLst>
          </p:cNvPr>
          <p:cNvSpPr txBox="1">
            <a:spLocks/>
          </p:cNvSpPr>
          <p:nvPr/>
        </p:nvSpPr>
        <p:spPr>
          <a:xfrm>
            <a:off x="5737427" y="-1"/>
            <a:ext cx="4221299" cy="47298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Application Package</a:t>
            </a:r>
          </a:p>
        </p:txBody>
      </p:sp>
      <p:pic>
        <p:nvPicPr>
          <p:cNvPr id="11" name="Picture 10">
            <a:extLst>
              <a:ext uri="{FF2B5EF4-FFF2-40B4-BE49-F238E27FC236}">
                <a16:creationId xmlns:a16="http://schemas.microsoft.com/office/drawing/2014/main" id="{198D6077-C3A3-06AC-EEA9-6A2609A39846}"/>
              </a:ext>
            </a:extLst>
          </p:cNvPr>
          <p:cNvPicPr>
            <a:picLocks noChangeAspect="1"/>
          </p:cNvPicPr>
          <p:nvPr/>
        </p:nvPicPr>
        <p:blipFill>
          <a:blip r:embed="rId3"/>
          <a:stretch>
            <a:fillRect/>
          </a:stretch>
        </p:blipFill>
        <p:spPr>
          <a:xfrm>
            <a:off x="5275968" y="424021"/>
            <a:ext cx="5144218" cy="5239481"/>
          </a:xfrm>
          <a:prstGeom prst="rect">
            <a:avLst/>
          </a:prstGeom>
        </p:spPr>
      </p:pic>
    </p:spTree>
    <p:extLst>
      <p:ext uri="{BB962C8B-B14F-4D97-AF65-F5344CB8AC3E}">
        <p14:creationId xmlns:p14="http://schemas.microsoft.com/office/powerpoint/2010/main" val="339780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78AF-3995-A939-E115-61BCD2C6C993}"/>
              </a:ext>
            </a:extLst>
          </p:cNvPr>
          <p:cNvSpPr>
            <a:spLocks noGrp="1"/>
          </p:cNvSpPr>
          <p:nvPr>
            <p:ph type="title"/>
          </p:nvPr>
        </p:nvSpPr>
        <p:spPr>
          <a:xfrm>
            <a:off x="0" y="0"/>
            <a:ext cx="3500846" cy="507820"/>
          </a:xfrm>
        </p:spPr>
        <p:txBody>
          <a:bodyPr/>
          <a:lstStyle/>
          <a:p>
            <a:r>
              <a:rPr lang="en-US" dirty="0"/>
              <a:t>Domain Package</a:t>
            </a:r>
          </a:p>
        </p:txBody>
      </p:sp>
      <p:sp>
        <p:nvSpPr>
          <p:cNvPr id="4" name="Date Placeholder 3">
            <a:extLst>
              <a:ext uri="{FF2B5EF4-FFF2-40B4-BE49-F238E27FC236}">
                <a16:creationId xmlns:a16="http://schemas.microsoft.com/office/drawing/2014/main" id="{AAA38C90-E88C-EFD4-02B7-E4CE4935791E}"/>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94582D3-87D3-88D9-3C46-5B3CA12268F3}"/>
              </a:ext>
            </a:extLst>
          </p:cNvPr>
          <p:cNvSpPr>
            <a:spLocks noGrp="1"/>
          </p:cNvSpPr>
          <p:nvPr>
            <p:ph type="ftr" sz="quarter" idx="11"/>
          </p:nvPr>
        </p:nvSpPr>
        <p:spPr/>
        <p:txBody>
          <a:bodyPr/>
          <a:lstStyle/>
          <a:p>
            <a:r>
              <a:rPr lang="en-US" dirty="0"/>
              <a:t>Architecture and Design</a:t>
            </a:r>
          </a:p>
        </p:txBody>
      </p:sp>
      <p:sp>
        <p:nvSpPr>
          <p:cNvPr id="6" name="Slide Number Placeholder 5">
            <a:extLst>
              <a:ext uri="{FF2B5EF4-FFF2-40B4-BE49-F238E27FC236}">
                <a16:creationId xmlns:a16="http://schemas.microsoft.com/office/drawing/2014/main" id="{72B42A60-8304-0AEE-1F83-C42CBCE617FD}"/>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8" name="Picture 7">
            <a:extLst>
              <a:ext uri="{FF2B5EF4-FFF2-40B4-BE49-F238E27FC236}">
                <a16:creationId xmlns:a16="http://schemas.microsoft.com/office/drawing/2014/main" id="{C7D91D9C-101D-09DC-1245-179CAF1E6E36}"/>
              </a:ext>
            </a:extLst>
          </p:cNvPr>
          <p:cNvPicPr>
            <a:picLocks noChangeAspect="1"/>
          </p:cNvPicPr>
          <p:nvPr/>
        </p:nvPicPr>
        <p:blipFill>
          <a:blip r:embed="rId2"/>
          <a:stretch>
            <a:fillRect/>
          </a:stretch>
        </p:blipFill>
        <p:spPr>
          <a:xfrm>
            <a:off x="0" y="1061506"/>
            <a:ext cx="5487166" cy="3962953"/>
          </a:xfrm>
          <a:prstGeom prst="rect">
            <a:avLst/>
          </a:prstGeom>
        </p:spPr>
      </p:pic>
      <p:sp>
        <p:nvSpPr>
          <p:cNvPr id="9" name="Title 1">
            <a:extLst>
              <a:ext uri="{FF2B5EF4-FFF2-40B4-BE49-F238E27FC236}">
                <a16:creationId xmlns:a16="http://schemas.microsoft.com/office/drawing/2014/main" id="{1C690D67-E151-2E15-102B-FCE3E56033B9}"/>
              </a:ext>
            </a:extLst>
          </p:cNvPr>
          <p:cNvSpPr txBox="1">
            <a:spLocks/>
          </p:cNvSpPr>
          <p:nvPr/>
        </p:nvSpPr>
        <p:spPr>
          <a:xfrm>
            <a:off x="6940733" y="0"/>
            <a:ext cx="3500846" cy="5078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Profile Package</a:t>
            </a:r>
          </a:p>
        </p:txBody>
      </p:sp>
      <p:pic>
        <p:nvPicPr>
          <p:cNvPr id="11" name="Picture 10">
            <a:extLst>
              <a:ext uri="{FF2B5EF4-FFF2-40B4-BE49-F238E27FC236}">
                <a16:creationId xmlns:a16="http://schemas.microsoft.com/office/drawing/2014/main" id="{0017137D-2D8B-983D-D5D5-8B36A8C9B852}"/>
              </a:ext>
            </a:extLst>
          </p:cNvPr>
          <p:cNvPicPr>
            <a:picLocks noChangeAspect="1"/>
          </p:cNvPicPr>
          <p:nvPr/>
        </p:nvPicPr>
        <p:blipFill>
          <a:blip r:embed="rId3"/>
          <a:stretch>
            <a:fillRect/>
          </a:stretch>
        </p:blipFill>
        <p:spPr>
          <a:xfrm>
            <a:off x="5487166" y="507820"/>
            <a:ext cx="6615573" cy="4730690"/>
          </a:xfrm>
          <a:prstGeom prst="rect">
            <a:avLst/>
          </a:prstGeom>
        </p:spPr>
      </p:pic>
    </p:spTree>
    <p:extLst>
      <p:ext uri="{BB962C8B-B14F-4D97-AF65-F5344CB8AC3E}">
        <p14:creationId xmlns:p14="http://schemas.microsoft.com/office/powerpoint/2010/main" val="2987655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1EA2D-E5EF-EFF2-7DB2-65E22FEF33E6}"/>
              </a:ext>
            </a:extLst>
          </p:cNvPr>
          <p:cNvSpPr>
            <a:spLocks noGrp="1"/>
          </p:cNvSpPr>
          <p:nvPr>
            <p:ph type="title"/>
          </p:nvPr>
        </p:nvSpPr>
        <p:spPr>
          <a:xfrm>
            <a:off x="0" y="0"/>
            <a:ext cx="3514725" cy="560071"/>
          </a:xfrm>
        </p:spPr>
        <p:txBody>
          <a:bodyPr/>
          <a:lstStyle/>
          <a:p>
            <a:r>
              <a:rPr lang="en-US" dirty="0"/>
              <a:t>Support Package</a:t>
            </a:r>
          </a:p>
        </p:txBody>
      </p:sp>
      <p:sp>
        <p:nvSpPr>
          <p:cNvPr id="4" name="Date Placeholder 3">
            <a:extLst>
              <a:ext uri="{FF2B5EF4-FFF2-40B4-BE49-F238E27FC236}">
                <a16:creationId xmlns:a16="http://schemas.microsoft.com/office/drawing/2014/main" id="{CB30B89E-D788-6C1A-367B-EF7537228236}"/>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8E6BB601-C598-05C4-3112-CDC066D2101F}"/>
              </a:ext>
            </a:extLst>
          </p:cNvPr>
          <p:cNvSpPr>
            <a:spLocks noGrp="1"/>
          </p:cNvSpPr>
          <p:nvPr>
            <p:ph type="ftr" sz="quarter" idx="11"/>
          </p:nvPr>
        </p:nvSpPr>
        <p:spPr/>
        <p:txBody>
          <a:bodyPr/>
          <a:lstStyle/>
          <a:p>
            <a:r>
              <a:rPr lang="en-US" dirty="0"/>
              <a:t>Architecture and Design</a:t>
            </a:r>
          </a:p>
        </p:txBody>
      </p:sp>
      <p:sp>
        <p:nvSpPr>
          <p:cNvPr id="6" name="Slide Number Placeholder 5">
            <a:extLst>
              <a:ext uri="{FF2B5EF4-FFF2-40B4-BE49-F238E27FC236}">
                <a16:creationId xmlns:a16="http://schemas.microsoft.com/office/drawing/2014/main" id="{438DEF47-4BB3-EB3F-22C0-5AC7027E6851}"/>
              </a:ext>
            </a:extLst>
          </p:cNvPr>
          <p:cNvSpPr>
            <a:spLocks noGrp="1"/>
          </p:cNvSpPr>
          <p:nvPr>
            <p:ph type="sldNum" sz="quarter" idx="12"/>
          </p:nvPr>
        </p:nvSpPr>
        <p:spPr/>
        <p:txBody>
          <a:bodyPr/>
          <a:lstStyle/>
          <a:p>
            <a:fld id="{A49DFD55-3C28-40EF-9E31-A92D2E4017FF}" type="slidenum">
              <a:rPr lang="en-US" smtClean="0"/>
              <a:pPr/>
              <a:t>13</a:t>
            </a:fld>
            <a:endParaRPr lang="en-US" dirty="0"/>
          </a:p>
        </p:txBody>
      </p:sp>
      <p:pic>
        <p:nvPicPr>
          <p:cNvPr id="8" name="Picture 7">
            <a:extLst>
              <a:ext uri="{FF2B5EF4-FFF2-40B4-BE49-F238E27FC236}">
                <a16:creationId xmlns:a16="http://schemas.microsoft.com/office/drawing/2014/main" id="{6205F399-FA2E-6089-0809-6711D266824E}"/>
              </a:ext>
            </a:extLst>
          </p:cNvPr>
          <p:cNvPicPr>
            <a:picLocks noChangeAspect="1"/>
          </p:cNvPicPr>
          <p:nvPr/>
        </p:nvPicPr>
        <p:blipFill>
          <a:blip r:embed="rId2"/>
          <a:stretch>
            <a:fillRect/>
          </a:stretch>
        </p:blipFill>
        <p:spPr>
          <a:xfrm>
            <a:off x="5587245" y="655866"/>
            <a:ext cx="4394955" cy="2488810"/>
          </a:xfrm>
          <a:prstGeom prst="rect">
            <a:avLst/>
          </a:prstGeom>
        </p:spPr>
      </p:pic>
      <p:sp>
        <p:nvSpPr>
          <p:cNvPr id="9" name="Title 1">
            <a:extLst>
              <a:ext uri="{FF2B5EF4-FFF2-40B4-BE49-F238E27FC236}">
                <a16:creationId xmlns:a16="http://schemas.microsoft.com/office/drawing/2014/main" id="{C5FDB0CD-7A3E-1CC9-C6A4-C719A4E36B01}"/>
              </a:ext>
            </a:extLst>
          </p:cNvPr>
          <p:cNvSpPr txBox="1">
            <a:spLocks/>
          </p:cNvSpPr>
          <p:nvPr/>
        </p:nvSpPr>
        <p:spPr>
          <a:xfrm>
            <a:off x="5499463" y="-23403"/>
            <a:ext cx="4332514" cy="56007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Persistence Package</a:t>
            </a:r>
          </a:p>
        </p:txBody>
      </p:sp>
      <p:pic>
        <p:nvPicPr>
          <p:cNvPr id="11" name="Picture 10">
            <a:extLst>
              <a:ext uri="{FF2B5EF4-FFF2-40B4-BE49-F238E27FC236}">
                <a16:creationId xmlns:a16="http://schemas.microsoft.com/office/drawing/2014/main" id="{D4D0FC90-0451-5319-3421-5C9B1B43D196}"/>
              </a:ext>
            </a:extLst>
          </p:cNvPr>
          <p:cNvPicPr>
            <a:picLocks noChangeAspect="1"/>
          </p:cNvPicPr>
          <p:nvPr/>
        </p:nvPicPr>
        <p:blipFill>
          <a:blip r:embed="rId3"/>
          <a:stretch>
            <a:fillRect/>
          </a:stretch>
        </p:blipFill>
        <p:spPr>
          <a:xfrm>
            <a:off x="263114" y="456582"/>
            <a:ext cx="2829320" cy="3315163"/>
          </a:xfrm>
          <a:prstGeom prst="rect">
            <a:avLst/>
          </a:prstGeom>
        </p:spPr>
      </p:pic>
      <p:sp>
        <p:nvSpPr>
          <p:cNvPr id="12" name="TextBox 11">
            <a:extLst>
              <a:ext uri="{FF2B5EF4-FFF2-40B4-BE49-F238E27FC236}">
                <a16:creationId xmlns:a16="http://schemas.microsoft.com/office/drawing/2014/main" id="{13760FA8-0A9F-1EC5-6E65-6DD8B1AB38B4}"/>
              </a:ext>
            </a:extLst>
          </p:cNvPr>
          <p:cNvSpPr txBox="1"/>
          <p:nvPr/>
        </p:nvSpPr>
        <p:spPr>
          <a:xfrm>
            <a:off x="439782" y="4228327"/>
            <a:ext cx="7212875" cy="1754326"/>
          </a:xfrm>
          <a:prstGeom prst="rect">
            <a:avLst/>
          </a:prstGeom>
          <a:noFill/>
        </p:spPr>
        <p:txBody>
          <a:bodyPr wrap="square" rtlCol="0">
            <a:spAutoFit/>
          </a:bodyPr>
          <a:lstStyle/>
          <a:p>
            <a:r>
              <a:rPr lang="en-US" sz="1800" b="0" i="0" u="none" strike="noStrike" dirty="0">
                <a:solidFill>
                  <a:srgbClr val="000000"/>
                </a:solidFill>
                <a:effectLst/>
                <a:latin typeface="Arial" panose="020B0604020202020204" pitchFamily="34" charset="0"/>
              </a:rPr>
              <a:t>The logical view of SplitSmart emphasizes the organization of classes, packages, and subsystems that collectively contribute to the app's functionality and behavior. These diagrams and other visual representations can be included to illustrate the relationships between architecturally significant classes, subsystems, packages, and layers within the app's logical architecture.</a:t>
            </a:r>
            <a:endParaRPr lang="en-US" dirty="0"/>
          </a:p>
        </p:txBody>
      </p:sp>
    </p:spTree>
    <p:extLst>
      <p:ext uri="{BB962C8B-B14F-4D97-AF65-F5344CB8AC3E}">
        <p14:creationId xmlns:p14="http://schemas.microsoft.com/office/powerpoint/2010/main" val="1223721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FB4C-A77F-9ACC-43D0-3AC7A0A6DAEC}"/>
              </a:ext>
            </a:extLst>
          </p:cNvPr>
          <p:cNvSpPr>
            <a:spLocks noGrp="1"/>
          </p:cNvSpPr>
          <p:nvPr>
            <p:ph type="ctrTitle"/>
          </p:nvPr>
        </p:nvSpPr>
        <p:spPr/>
        <p:txBody>
          <a:bodyPr/>
          <a:lstStyle/>
          <a:p>
            <a:r>
              <a:rPr lang="en-US" dirty="0"/>
              <a:t>Process View</a:t>
            </a:r>
          </a:p>
        </p:txBody>
      </p:sp>
    </p:spTree>
    <p:extLst>
      <p:ext uri="{BB962C8B-B14F-4D97-AF65-F5344CB8AC3E}">
        <p14:creationId xmlns:p14="http://schemas.microsoft.com/office/powerpoint/2010/main" val="2506669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0D46C-70FC-D3E0-7045-9ED8A6C8A9E6}"/>
              </a:ext>
            </a:extLst>
          </p:cNvPr>
          <p:cNvSpPr>
            <a:spLocks noGrp="1"/>
          </p:cNvSpPr>
          <p:nvPr>
            <p:ph type="title"/>
          </p:nvPr>
        </p:nvSpPr>
        <p:spPr>
          <a:xfrm>
            <a:off x="0" y="0"/>
            <a:ext cx="2016851" cy="586197"/>
          </a:xfrm>
        </p:spPr>
        <p:txBody>
          <a:bodyPr/>
          <a:lstStyle/>
          <a:p>
            <a:r>
              <a:rPr lang="en-US" dirty="0"/>
              <a:t>Overview</a:t>
            </a:r>
          </a:p>
        </p:txBody>
      </p:sp>
      <p:sp>
        <p:nvSpPr>
          <p:cNvPr id="3" name="Text Placeholder 2">
            <a:extLst>
              <a:ext uri="{FF2B5EF4-FFF2-40B4-BE49-F238E27FC236}">
                <a16:creationId xmlns:a16="http://schemas.microsoft.com/office/drawing/2014/main" id="{88D7388E-CA04-3C77-6185-F2D6A42D1757}"/>
              </a:ext>
            </a:extLst>
          </p:cNvPr>
          <p:cNvSpPr>
            <a:spLocks noGrp="1"/>
          </p:cNvSpPr>
          <p:nvPr>
            <p:ph type="body" idx="1"/>
          </p:nvPr>
        </p:nvSpPr>
        <p:spPr>
          <a:xfrm>
            <a:off x="508634" y="586196"/>
            <a:ext cx="6667230" cy="2583723"/>
          </a:xfrm>
        </p:spPr>
        <p:txBody>
          <a:bodyPr>
            <a:norm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rPr>
              <a:t>The server process view represents the main server-level functions of SplitSmart.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rPr>
              <a:t>It is responsible for handling incoming client requests, coordinating the processing of various application functions, and managing the overall system operation.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rPr>
              <a:t>The server process interacts with other components of the system to fulfill client requests and provide the required services.</a:t>
            </a:r>
          </a:p>
          <a:p>
            <a:endParaRPr lang="en-US" dirty="0"/>
          </a:p>
        </p:txBody>
      </p:sp>
      <p:sp>
        <p:nvSpPr>
          <p:cNvPr id="4" name="Date Placeholder 3">
            <a:extLst>
              <a:ext uri="{FF2B5EF4-FFF2-40B4-BE49-F238E27FC236}">
                <a16:creationId xmlns:a16="http://schemas.microsoft.com/office/drawing/2014/main" id="{60D4577B-A587-26C5-A91B-6CF8FB46FEF0}"/>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90E05F0C-2C05-E126-CB62-CE37E7511638}"/>
              </a:ext>
            </a:extLst>
          </p:cNvPr>
          <p:cNvSpPr>
            <a:spLocks noGrp="1"/>
          </p:cNvSpPr>
          <p:nvPr>
            <p:ph type="ftr" sz="quarter" idx="11"/>
          </p:nvPr>
        </p:nvSpPr>
        <p:spPr/>
        <p:txBody>
          <a:bodyPr/>
          <a:lstStyle/>
          <a:p>
            <a:r>
              <a:rPr lang="en-US" dirty="0"/>
              <a:t>Architecture and Design</a:t>
            </a:r>
          </a:p>
        </p:txBody>
      </p:sp>
      <p:sp>
        <p:nvSpPr>
          <p:cNvPr id="6" name="Slide Number Placeholder 5">
            <a:extLst>
              <a:ext uri="{FF2B5EF4-FFF2-40B4-BE49-F238E27FC236}">
                <a16:creationId xmlns:a16="http://schemas.microsoft.com/office/drawing/2014/main" id="{DFF54BD0-624C-A328-B6E5-B945FB410488}"/>
              </a:ext>
            </a:extLst>
          </p:cNvPr>
          <p:cNvSpPr>
            <a:spLocks noGrp="1"/>
          </p:cNvSpPr>
          <p:nvPr>
            <p:ph type="sldNum" sz="quarter" idx="12"/>
          </p:nvPr>
        </p:nvSpPr>
        <p:spPr/>
        <p:txBody>
          <a:bodyPr/>
          <a:lstStyle/>
          <a:p>
            <a:fld id="{A49DFD55-3C28-40EF-9E31-A92D2E4017FF}" type="slidenum">
              <a:rPr lang="en-US" smtClean="0"/>
              <a:pPr/>
              <a:t>15</a:t>
            </a:fld>
            <a:endParaRPr lang="en-US" dirty="0"/>
          </a:p>
        </p:txBody>
      </p:sp>
      <p:pic>
        <p:nvPicPr>
          <p:cNvPr id="8" name="Picture 7">
            <a:extLst>
              <a:ext uri="{FF2B5EF4-FFF2-40B4-BE49-F238E27FC236}">
                <a16:creationId xmlns:a16="http://schemas.microsoft.com/office/drawing/2014/main" id="{46771C3D-4AD3-00F9-D55C-A16CCF7B66AD}"/>
              </a:ext>
            </a:extLst>
          </p:cNvPr>
          <p:cNvPicPr>
            <a:picLocks noChangeAspect="1"/>
          </p:cNvPicPr>
          <p:nvPr/>
        </p:nvPicPr>
        <p:blipFill>
          <a:blip r:embed="rId2"/>
          <a:stretch>
            <a:fillRect/>
          </a:stretch>
        </p:blipFill>
        <p:spPr>
          <a:xfrm>
            <a:off x="2057400" y="3169919"/>
            <a:ext cx="5296639" cy="3048425"/>
          </a:xfrm>
          <a:prstGeom prst="rect">
            <a:avLst/>
          </a:prstGeom>
        </p:spPr>
      </p:pic>
    </p:spTree>
    <p:extLst>
      <p:ext uri="{BB962C8B-B14F-4D97-AF65-F5344CB8AC3E}">
        <p14:creationId xmlns:p14="http://schemas.microsoft.com/office/powerpoint/2010/main" val="3403463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180F4-2F49-1D27-01BF-03BCDE20AAC4}"/>
              </a:ext>
            </a:extLst>
          </p:cNvPr>
          <p:cNvSpPr>
            <a:spLocks noGrp="1"/>
          </p:cNvSpPr>
          <p:nvPr>
            <p:ph type="ctrTitle"/>
          </p:nvPr>
        </p:nvSpPr>
        <p:spPr>
          <a:xfrm>
            <a:off x="6991350" y="2148840"/>
            <a:ext cx="4373336" cy="1715531"/>
          </a:xfrm>
        </p:spPr>
        <p:txBody>
          <a:bodyPr/>
          <a:lstStyle/>
          <a:p>
            <a:r>
              <a:rPr lang="en-US" dirty="0"/>
              <a:t>Deployment View</a:t>
            </a:r>
          </a:p>
        </p:txBody>
      </p:sp>
    </p:spTree>
    <p:extLst>
      <p:ext uri="{BB962C8B-B14F-4D97-AF65-F5344CB8AC3E}">
        <p14:creationId xmlns:p14="http://schemas.microsoft.com/office/powerpoint/2010/main" val="1880077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21FE37-F5E4-8FFB-325A-B7D5769643D8}"/>
              </a:ext>
            </a:extLst>
          </p:cNvPr>
          <p:cNvSpPr/>
          <p:nvPr/>
        </p:nvSpPr>
        <p:spPr>
          <a:xfrm>
            <a:off x="6749143" y="3361509"/>
            <a:ext cx="5442857" cy="34964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2C2BC0-089D-9C48-909A-3F9CCE7BD454}"/>
              </a:ext>
            </a:extLst>
          </p:cNvPr>
          <p:cNvSpPr>
            <a:spLocks noGrp="1"/>
          </p:cNvSpPr>
          <p:nvPr>
            <p:ph type="title"/>
          </p:nvPr>
        </p:nvSpPr>
        <p:spPr>
          <a:xfrm>
            <a:off x="0" y="0"/>
            <a:ext cx="5111750" cy="960664"/>
          </a:xfrm>
        </p:spPr>
        <p:txBody>
          <a:bodyPr/>
          <a:lstStyle/>
          <a:p>
            <a:r>
              <a:rPr lang="en-US" dirty="0"/>
              <a:t>Deployment View of </a:t>
            </a:r>
            <a:r>
              <a:rPr lang="en-US" dirty="0" err="1"/>
              <a:t>Splitsmart</a:t>
            </a:r>
            <a:endParaRPr lang="en-US" dirty="0"/>
          </a:p>
        </p:txBody>
      </p:sp>
      <p:sp>
        <p:nvSpPr>
          <p:cNvPr id="3" name="Text Placeholder 2">
            <a:extLst>
              <a:ext uri="{FF2B5EF4-FFF2-40B4-BE49-F238E27FC236}">
                <a16:creationId xmlns:a16="http://schemas.microsoft.com/office/drawing/2014/main" id="{05F82D50-727E-F6DF-32A4-4E6BD684B34B}"/>
              </a:ext>
            </a:extLst>
          </p:cNvPr>
          <p:cNvSpPr>
            <a:spLocks noGrp="1"/>
          </p:cNvSpPr>
          <p:nvPr>
            <p:ph type="body" idx="1"/>
          </p:nvPr>
        </p:nvSpPr>
        <p:spPr>
          <a:xfrm>
            <a:off x="444137" y="1129395"/>
            <a:ext cx="2865120" cy="438148"/>
          </a:xfrm>
        </p:spPr>
        <p:txBody>
          <a:bodyPr>
            <a:normAutofit/>
          </a:bodyPr>
          <a:lstStyle/>
          <a:p>
            <a:r>
              <a:rPr lang="en-US" sz="2000" b="1" dirty="0"/>
              <a:t>System Architecture</a:t>
            </a:r>
          </a:p>
        </p:txBody>
      </p:sp>
      <p:sp>
        <p:nvSpPr>
          <p:cNvPr id="4" name="Date Placeholder 3">
            <a:extLst>
              <a:ext uri="{FF2B5EF4-FFF2-40B4-BE49-F238E27FC236}">
                <a16:creationId xmlns:a16="http://schemas.microsoft.com/office/drawing/2014/main" id="{AF25748C-DF48-79F7-471B-646DEACE442F}"/>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3095392B-F2EC-077F-357A-EF461A24F07F}"/>
              </a:ext>
            </a:extLst>
          </p:cNvPr>
          <p:cNvSpPr>
            <a:spLocks noGrp="1"/>
          </p:cNvSpPr>
          <p:nvPr>
            <p:ph type="ftr" sz="quarter" idx="11"/>
          </p:nvPr>
        </p:nvSpPr>
        <p:spPr/>
        <p:txBody>
          <a:bodyPr/>
          <a:lstStyle/>
          <a:p>
            <a:r>
              <a:rPr lang="en-US" dirty="0"/>
              <a:t>Architecture and Design</a:t>
            </a:r>
          </a:p>
        </p:txBody>
      </p:sp>
      <p:sp>
        <p:nvSpPr>
          <p:cNvPr id="6" name="Slide Number Placeholder 5">
            <a:extLst>
              <a:ext uri="{FF2B5EF4-FFF2-40B4-BE49-F238E27FC236}">
                <a16:creationId xmlns:a16="http://schemas.microsoft.com/office/drawing/2014/main" id="{C6BB7AEB-763C-46DC-6594-5761B49AF3B7}"/>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
        <p:nvSpPr>
          <p:cNvPr id="7" name="TextBox 6">
            <a:extLst>
              <a:ext uri="{FF2B5EF4-FFF2-40B4-BE49-F238E27FC236}">
                <a16:creationId xmlns:a16="http://schemas.microsoft.com/office/drawing/2014/main" id="{1200E24D-7BFF-3744-B10A-D63261628EAE}"/>
              </a:ext>
            </a:extLst>
          </p:cNvPr>
          <p:cNvSpPr txBox="1"/>
          <p:nvPr/>
        </p:nvSpPr>
        <p:spPr>
          <a:xfrm>
            <a:off x="834571" y="1448616"/>
            <a:ext cx="4904378" cy="2862322"/>
          </a:xfrm>
          <a:prstGeom prst="rect">
            <a:avLst/>
          </a:prstGeom>
          <a:noFill/>
        </p:spPr>
        <p:txBody>
          <a:bodyPr wrap="square" rtlCol="0">
            <a:spAutoFit/>
          </a:bodyPr>
          <a:lstStyle/>
          <a:p>
            <a:pPr algn="l">
              <a:buFont typeface="Arial" panose="020B0604020202020204" pitchFamily="34" charset="0"/>
              <a:buChar char="•"/>
            </a:pPr>
            <a:r>
              <a:rPr lang="en-US" dirty="0"/>
              <a:t> Client-server architecture</a:t>
            </a:r>
          </a:p>
          <a:p>
            <a:pPr algn="l">
              <a:buFont typeface="Arial" panose="020B0604020202020204" pitchFamily="34" charset="0"/>
              <a:buChar char="•"/>
            </a:pPr>
            <a:r>
              <a:rPr lang="en-US" dirty="0"/>
              <a:t> Accessible through various devices: smartphones, tablets, laptops, desktop computers</a:t>
            </a:r>
          </a:p>
          <a:p>
            <a:pPr algn="l">
              <a:buFont typeface="Arial" panose="020B0604020202020204" pitchFamily="34" charset="0"/>
              <a:buChar char="•"/>
            </a:pPr>
            <a:r>
              <a:rPr lang="en-US" dirty="0"/>
              <a:t> Web server hosts the SplitSmart application</a:t>
            </a:r>
          </a:p>
          <a:p>
            <a:pPr algn="l">
              <a:buFont typeface="Arial" panose="020B0604020202020204" pitchFamily="34" charset="0"/>
              <a:buChar char="•"/>
            </a:pPr>
            <a:r>
              <a:rPr lang="en-US" dirty="0"/>
              <a:t> SplitSmart server handles core functionalities: business logic, user authentication, expense management</a:t>
            </a:r>
          </a:p>
          <a:p>
            <a:pPr algn="l">
              <a:buFont typeface="Arial" panose="020B0604020202020204" pitchFamily="34" charset="0"/>
              <a:buChar char="•"/>
            </a:pPr>
            <a:r>
              <a:rPr lang="en-US" dirty="0"/>
              <a:t> Database server manages persistent data</a:t>
            </a:r>
          </a:p>
          <a:p>
            <a:endParaRPr lang="en-US" dirty="0"/>
          </a:p>
        </p:txBody>
      </p:sp>
      <p:sp>
        <p:nvSpPr>
          <p:cNvPr id="8" name="Text Placeholder 2">
            <a:extLst>
              <a:ext uri="{FF2B5EF4-FFF2-40B4-BE49-F238E27FC236}">
                <a16:creationId xmlns:a16="http://schemas.microsoft.com/office/drawing/2014/main" id="{F270A2CE-E4FB-BFD7-BB6E-4C604478DFED}"/>
              </a:ext>
            </a:extLst>
          </p:cNvPr>
          <p:cNvSpPr txBox="1">
            <a:spLocks/>
          </p:cNvSpPr>
          <p:nvPr/>
        </p:nvSpPr>
        <p:spPr>
          <a:xfrm>
            <a:off x="444137" y="4115482"/>
            <a:ext cx="2865120" cy="43814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b="1" dirty="0"/>
              <a:t>External Integration</a:t>
            </a:r>
          </a:p>
        </p:txBody>
      </p:sp>
      <p:sp>
        <p:nvSpPr>
          <p:cNvPr id="9" name="TextBox 8">
            <a:extLst>
              <a:ext uri="{FF2B5EF4-FFF2-40B4-BE49-F238E27FC236}">
                <a16:creationId xmlns:a16="http://schemas.microsoft.com/office/drawing/2014/main" id="{725DED50-482E-D286-2548-D12263D5BAFC}"/>
              </a:ext>
            </a:extLst>
          </p:cNvPr>
          <p:cNvSpPr txBox="1"/>
          <p:nvPr/>
        </p:nvSpPr>
        <p:spPr>
          <a:xfrm>
            <a:off x="640806" y="4475724"/>
            <a:ext cx="5705566" cy="646331"/>
          </a:xfrm>
          <a:prstGeom prst="rect">
            <a:avLst/>
          </a:prstGeom>
          <a:noFill/>
        </p:spPr>
        <p:txBody>
          <a:bodyPr wrap="square" rtlCol="0">
            <a:spAutoFit/>
          </a:bodyPr>
          <a:lstStyle/>
          <a:p>
            <a:pPr marL="285750" indent="-285750">
              <a:buFont typeface="Arial" panose="020B0604020202020204" pitchFamily="34" charset="0"/>
              <a:buChar char="•"/>
            </a:pPr>
            <a:r>
              <a:rPr lang="en-US" dirty="0"/>
              <a:t>Integration with external services through APIs: payment gateways, notification services</a:t>
            </a:r>
          </a:p>
        </p:txBody>
      </p:sp>
      <p:sp>
        <p:nvSpPr>
          <p:cNvPr id="10" name="Text Placeholder 2">
            <a:extLst>
              <a:ext uri="{FF2B5EF4-FFF2-40B4-BE49-F238E27FC236}">
                <a16:creationId xmlns:a16="http://schemas.microsoft.com/office/drawing/2014/main" id="{8866C51C-AE15-3EC9-2939-B2022C5D0E6B}"/>
              </a:ext>
            </a:extLst>
          </p:cNvPr>
          <p:cNvSpPr txBox="1">
            <a:spLocks/>
          </p:cNvSpPr>
          <p:nvPr/>
        </p:nvSpPr>
        <p:spPr>
          <a:xfrm>
            <a:off x="6749142" y="4039870"/>
            <a:ext cx="2865120" cy="43814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b="1" dirty="0"/>
              <a:t>Deployment Goals</a:t>
            </a:r>
          </a:p>
        </p:txBody>
      </p:sp>
      <p:sp>
        <p:nvSpPr>
          <p:cNvPr id="11" name="TextBox 10">
            <a:extLst>
              <a:ext uri="{FF2B5EF4-FFF2-40B4-BE49-F238E27FC236}">
                <a16:creationId xmlns:a16="http://schemas.microsoft.com/office/drawing/2014/main" id="{E287EB28-9FFD-36FD-D869-DA85F93CA8E6}"/>
              </a:ext>
            </a:extLst>
          </p:cNvPr>
          <p:cNvSpPr txBox="1"/>
          <p:nvPr/>
        </p:nvSpPr>
        <p:spPr>
          <a:xfrm>
            <a:off x="6918958" y="4553630"/>
            <a:ext cx="5103223" cy="1477328"/>
          </a:xfrm>
          <a:prstGeom prst="rect">
            <a:avLst/>
          </a:prstGeom>
          <a:noFill/>
        </p:spPr>
        <p:txBody>
          <a:bodyPr wrap="square" rtlCol="0">
            <a:spAutoFit/>
          </a:bodyPr>
          <a:lstStyle/>
          <a:p>
            <a:pPr algn="l">
              <a:buFont typeface="Arial" panose="020B0604020202020204" pitchFamily="34" charset="0"/>
              <a:buChar char="•"/>
            </a:pPr>
            <a:r>
              <a:rPr lang="en-US" dirty="0"/>
              <a:t> Ensuring a proper configuration and interconnection of components</a:t>
            </a:r>
          </a:p>
          <a:p>
            <a:pPr algn="l">
              <a:buFont typeface="Arial" panose="020B0604020202020204" pitchFamily="34" charset="0"/>
              <a:buChar char="•"/>
            </a:pPr>
            <a:r>
              <a:rPr lang="en-US" dirty="0"/>
              <a:t> Providing a reliable and efficient system</a:t>
            </a:r>
          </a:p>
          <a:p>
            <a:pPr algn="l">
              <a:buFont typeface="Arial" panose="020B0604020202020204" pitchFamily="34" charset="0"/>
              <a:buChar char="•"/>
            </a:pPr>
            <a:r>
              <a:rPr lang="en-US" dirty="0"/>
              <a:t> Ensuring seamless user experience and efficient operations</a:t>
            </a:r>
          </a:p>
        </p:txBody>
      </p:sp>
      <p:pic>
        <p:nvPicPr>
          <p:cNvPr id="13" name="Picture 12">
            <a:extLst>
              <a:ext uri="{FF2B5EF4-FFF2-40B4-BE49-F238E27FC236}">
                <a16:creationId xmlns:a16="http://schemas.microsoft.com/office/drawing/2014/main" id="{3BCAA07F-4668-2930-8589-E258EEBD6F09}"/>
              </a:ext>
            </a:extLst>
          </p:cNvPr>
          <p:cNvPicPr>
            <a:picLocks noChangeAspect="1"/>
          </p:cNvPicPr>
          <p:nvPr/>
        </p:nvPicPr>
        <p:blipFill>
          <a:blip r:embed="rId2"/>
          <a:stretch>
            <a:fillRect/>
          </a:stretch>
        </p:blipFill>
        <p:spPr>
          <a:xfrm>
            <a:off x="5656220" y="64236"/>
            <a:ext cx="6453050" cy="3975634"/>
          </a:xfrm>
          <a:prstGeom prst="rect">
            <a:avLst/>
          </a:prstGeom>
        </p:spPr>
      </p:pic>
    </p:spTree>
    <p:extLst>
      <p:ext uri="{BB962C8B-B14F-4D97-AF65-F5344CB8AC3E}">
        <p14:creationId xmlns:p14="http://schemas.microsoft.com/office/powerpoint/2010/main" val="3560667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E21A-CC0C-703B-F5CB-14FAC2F72D0F}"/>
              </a:ext>
            </a:extLst>
          </p:cNvPr>
          <p:cNvSpPr>
            <a:spLocks noGrp="1"/>
          </p:cNvSpPr>
          <p:nvPr>
            <p:ph type="ctrTitle"/>
          </p:nvPr>
        </p:nvSpPr>
        <p:spPr>
          <a:xfrm>
            <a:off x="6496594" y="2148840"/>
            <a:ext cx="4674326" cy="1715531"/>
          </a:xfrm>
        </p:spPr>
        <p:txBody>
          <a:bodyPr/>
          <a:lstStyle/>
          <a:p>
            <a:r>
              <a:rPr lang="en-US" dirty="0"/>
              <a:t>Implementation, Size, Performance, and Quality</a:t>
            </a:r>
          </a:p>
        </p:txBody>
      </p:sp>
    </p:spTree>
    <p:extLst>
      <p:ext uri="{BB962C8B-B14F-4D97-AF65-F5344CB8AC3E}">
        <p14:creationId xmlns:p14="http://schemas.microsoft.com/office/powerpoint/2010/main" val="4075709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9F5DAAA-F3C8-1840-26D0-69FC35C02951}"/>
              </a:ext>
            </a:extLst>
          </p:cNvPr>
          <p:cNvSpPr/>
          <p:nvPr/>
        </p:nvSpPr>
        <p:spPr>
          <a:xfrm>
            <a:off x="6914606" y="1515291"/>
            <a:ext cx="5273856" cy="53427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22C3F-104E-1C9E-6A1E-B4EF625CA74B}"/>
              </a:ext>
            </a:extLst>
          </p:cNvPr>
          <p:cNvSpPr>
            <a:spLocks noGrp="1"/>
          </p:cNvSpPr>
          <p:nvPr>
            <p:ph type="title"/>
          </p:nvPr>
        </p:nvSpPr>
        <p:spPr>
          <a:xfrm>
            <a:off x="3538" y="0"/>
            <a:ext cx="5111750" cy="925830"/>
          </a:xfrm>
        </p:spPr>
        <p:txBody>
          <a:bodyPr/>
          <a:lstStyle/>
          <a:p>
            <a:r>
              <a:rPr lang="en-US" dirty="0"/>
              <a:t>Implementation View and Performance</a:t>
            </a:r>
          </a:p>
        </p:txBody>
      </p:sp>
      <p:sp>
        <p:nvSpPr>
          <p:cNvPr id="3" name="Text Placeholder 2">
            <a:extLst>
              <a:ext uri="{FF2B5EF4-FFF2-40B4-BE49-F238E27FC236}">
                <a16:creationId xmlns:a16="http://schemas.microsoft.com/office/drawing/2014/main" id="{70BE5B4B-6EC6-3602-6FF8-902742951B55}"/>
              </a:ext>
            </a:extLst>
          </p:cNvPr>
          <p:cNvSpPr>
            <a:spLocks noGrp="1"/>
          </p:cNvSpPr>
          <p:nvPr>
            <p:ph type="body" idx="1"/>
          </p:nvPr>
        </p:nvSpPr>
        <p:spPr>
          <a:xfrm>
            <a:off x="717641" y="1333046"/>
            <a:ext cx="3114131" cy="484506"/>
          </a:xfrm>
        </p:spPr>
        <p:txBody>
          <a:bodyPr>
            <a:normAutofit/>
          </a:bodyPr>
          <a:lstStyle/>
          <a:p>
            <a:r>
              <a:rPr lang="en-US" sz="2000" b="1" dirty="0"/>
              <a:t>Implementation View</a:t>
            </a:r>
          </a:p>
        </p:txBody>
      </p:sp>
      <p:sp>
        <p:nvSpPr>
          <p:cNvPr id="4" name="Date Placeholder 3">
            <a:extLst>
              <a:ext uri="{FF2B5EF4-FFF2-40B4-BE49-F238E27FC236}">
                <a16:creationId xmlns:a16="http://schemas.microsoft.com/office/drawing/2014/main" id="{BCAB52C6-00FF-38CE-9057-106C31CA30A6}"/>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DB8B1B1A-8695-C0B2-8B1D-5A79A3656DCC}"/>
              </a:ext>
            </a:extLst>
          </p:cNvPr>
          <p:cNvSpPr>
            <a:spLocks noGrp="1"/>
          </p:cNvSpPr>
          <p:nvPr>
            <p:ph type="ftr" sz="quarter" idx="11"/>
          </p:nvPr>
        </p:nvSpPr>
        <p:spPr/>
        <p:txBody>
          <a:bodyPr/>
          <a:lstStyle/>
          <a:p>
            <a:r>
              <a:rPr lang="en-US" dirty="0"/>
              <a:t>Architecture and Design</a:t>
            </a:r>
          </a:p>
        </p:txBody>
      </p:sp>
      <p:sp>
        <p:nvSpPr>
          <p:cNvPr id="6" name="Slide Number Placeholder 5">
            <a:extLst>
              <a:ext uri="{FF2B5EF4-FFF2-40B4-BE49-F238E27FC236}">
                <a16:creationId xmlns:a16="http://schemas.microsoft.com/office/drawing/2014/main" id="{04677982-7494-F486-5EE7-D0B3CB318FC3}"/>
              </a:ext>
            </a:extLst>
          </p:cNvPr>
          <p:cNvSpPr>
            <a:spLocks noGrp="1"/>
          </p:cNvSpPr>
          <p:nvPr>
            <p:ph type="sldNum" sz="quarter" idx="12"/>
          </p:nvPr>
        </p:nvSpPr>
        <p:spPr/>
        <p:txBody>
          <a:bodyPr/>
          <a:lstStyle/>
          <a:p>
            <a:fld id="{A49DFD55-3C28-40EF-9E31-A92D2E4017FF}" type="slidenum">
              <a:rPr lang="en-US" smtClean="0"/>
              <a:pPr/>
              <a:t>19</a:t>
            </a:fld>
            <a:endParaRPr lang="en-US" dirty="0"/>
          </a:p>
        </p:txBody>
      </p:sp>
      <p:sp>
        <p:nvSpPr>
          <p:cNvPr id="8" name="Text Placeholder 2">
            <a:extLst>
              <a:ext uri="{FF2B5EF4-FFF2-40B4-BE49-F238E27FC236}">
                <a16:creationId xmlns:a16="http://schemas.microsoft.com/office/drawing/2014/main" id="{35F97663-96FC-780B-63B2-B98A4CEED065}"/>
              </a:ext>
            </a:extLst>
          </p:cNvPr>
          <p:cNvSpPr txBox="1">
            <a:spLocks/>
          </p:cNvSpPr>
          <p:nvPr/>
        </p:nvSpPr>
        <p:spPr>
          <a:xfrm>
            <a:off x="1098141" y="1761852"/>
            <a:ext cx="4754019" cy="925831"/>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buFont typeface="Arial" panose="020B0604020202020204" pitchFamily="34" charset="0"/>
              <a:buChar char="•"/>
            </a:pPr>
            <a:r>
              <a:rPr lang="en-US" sz="1600" dirty="0"/>
              <a:t>Server software organized into a single layer</a:t>
            </a:r>
          </a:p>
          <a:p>
            <a:pPr algn="l">
              <a:buFont typeface="Arial" panose="020B0604020202020204" pitchFamily="34" charset="0"/>
              <a:buChar char="•"/>
            </a:pPr>
            <a:r>
              <a:rPr lang="en-US" sz="1600" dirty="0"/>
              <a:t>Browser client serves as the primary access layer</a:t>
            </a:r>
          </a:p>
        </p:txBody>
      </p:sp>
      <p:pic>
        <p:nvPicPr>
          <p:cNvPr id="10" name="Graphic 9" descr="Flowchart with solid fill">
            <a:extLst>
              <a:ext uri="{FF2B5EF4-FFF2-40B4-BE49-F238E27FC236}">
                <a16:creationId xmlns:a16="http://schemas.microsoft.com/office/drawing/2014/main" id="{CD63EB77-49FF-8169-C9A9-0E81B65BEB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6000" y="1078274"/>
            <a:ext cx="1609409" cy="1609409"/>
          </a:xfrm>
          <a:prstGeom prst="rect">
            <a:avLst/>
          </a:prstGeom>
        </p:spPr>
      </p:pic>
      <p:sp>
        <p:nvSpPr>
          <p:cNvPr id="11" name="Text Placeholder 2">
            <a:extLst>
              <a:ext uri="{FF2B5EF4-FFF2-40B4-BE49-F238E27FC236}">
                <a16:creationId xmlns:a16="http://schemas.microsoft.com/office/drawing/2014/main" id="{339465E7-80AE-0B3F-B2A2-884000090AF8}"/>
              </a:ext>
            </a:extLst>
          </p:cNvPr>
          <p:cNvSpPr txBox="1">
            <a:spLocks/>
          </p:cNvSpPr>
          <p:nvPr/>
        </p:nvSpPr>
        <p:spPr>
          <a:xfrm>
            <a:off x="2971392" y="3200400"/>
            <a:ext cx="2880768" cy="48450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b="1" dirty="0"/>
              <a:t>Size and Performance</a:t>
            </a:r>
          </a:p>
        </p:txBody>
      </p:sp>
      <p:sp>
        <p:nvSpPr>
          <p:cNvPr id="12" name="Text Placeholder 2">
            <a:extLst>
              <a:ext uri="{FF2B5EF4-FFF2-40B4-BE49-F238E27FC236}">
                <a16:creationId xmlns:a16="http://schemas.microsoft.com/office/drawing/2014/main" id="{68030687-4FA7-8CF9-3468-5E40171A4FAB}"/>
              </a:ext>
            </a:extLst>
          </p:cNvPr>
          <p:cNvSpPr txBox="1">
            <a:spLocks/>
          </p:cNvSpPr>
          <p:nvPr/>
        </p:nvSpPr>
        <p:spPr>
          <a:xfrm>
            <a:off x="2688365" y="3597274"/>
            <a:ext cx="2880768" cy="48450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2000" b="1" dirty="0"/>
          </a:p>
        </p:txBody>
      </p:sp>
      <p:sp>
        <p:nvSpPr>
          <p:cNvPr id="13" name="Text Placeholder 2">
            <a:extLst>
              <a:ext uri="{FF2B5EF4-FFF2-40B4-BE49-F238E27FC236}">
                <a16:creationId xmlns:a16="http://schemas.microsoft.com/office/drawing/2014/main" id="{756E13F9-8317-0122-9720-DD0485E786B3}"/>
              </a:ext>
            </a:extLst>
          </p:cNvPr>
          <p:cNvSpPr txBox="1">
            <a:spLocks/>
          </p:cNvSpPr>
          <p:nvPr/>
        </p:nvSpPr>
        <p:spPr>
          <a:xfrm>
            <a:off x="3227821" y="3593735"/>
            <a:ext cx="7108778" cy="262368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buFont typeface="Arial" panose="020B0604020202020204" pitchFamily="34" charset="0"/>
              <a:buChar char="•"/>
            </a:pPr>
            <a:r>
              <a:rPr lang="en-US" sz="1600" dirty="0"/>
              <a:t> Aims for responsive and seamless user experience</a:t>
            </a:r>
          </a:p>
          <a:p>
            <a:pPr algn="l">
              <a:buFont typeface="Arial" panose="020B0604020202020204" pitchFamily="34" charset="0"/>
              <a:buChar char="•"/>
            </a:pPr>
            <a:r>
              <a:rPr lang="en-US" sz="1600" dirty="0"/>
              <a:t> Performance optimization techniques include caching, database indexing, and efficient query management</a:t>
            </a:r>
          </a:p>
          <a:p>
            <a:pPr algn="l">
              <a:buFont typeface="Arial" panose="020B0604020202020204" pitchFamily="34" charset="0"/>
              <a:buChar char="•"/>
            </a:pPr>
            <a:r>
              <a:rPr lang="en-US" sz="1600" dirty="0"/>
              <a:t> Built to accommodate up to 25,000 concurrent users</a:t>
            </a:r>
          </a:p>
          <a:p>
            <a:pPr algn="l">
              <a:buFont typeface="Arial" panose="020B0604020202020204" pitchFamily="34" charset="0"/>
              <a:buChar char="•"/>
            </a:pPr>
            <a:r>
              <a:rPr lang="en-US" sz="1600" dirty="0"/>
              <a:t> Influencing factors: server hardware, network infrastructure, database management, code efficiency</a:t>
            </a:r>
          </a:p>
          <a:p>
            <a:pPr algn="l">
              <a:buFont typeface="Arial" panose="020B0604020202020204" pitchFamily="34" charset="0"/>
              <a:buChar char="•"/>
            </a:pPr>
            <a:r>
              <a:rPr lang="en-US" sz="1600" dirty="0"/>
              <a:t> Scaling strategies: load balancing, horizontal scaling, cloud-based infrastructure</a:t>
            </a:r>
          </a:p>
        </p:txBody>
      </p:sp>
      <p:pic>
        <p:nvPicPr>
          <p:cNvPr id="16" name="Graphic 15" descr="List outline">
            <a:extLst>
              <a:ext uri="{FF2B5EF4-FFF2-40B4-BE49-F238E27FC236}">
                <a16:creationId xmlns:a16="http://schemas.microsoft.com/office/drawing/2014/main" id="{B370ABC2-0129-A6DA-B9FF-CE4436BFA1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5542" y="3684906"/>
            <a:ext cx="1678258" cy="1678258"/>
          </a:xfrm>
          <a:prstGeom prst="rect">
            <a:avLst/>
          </a:prstGeom>
        </p:spPr>
      </p:pic>
    </p:spTree>
    <p:extLst>
      <p:ext uri="{BB962C8B-B14F-4D97-AF65-F5344CB8AC3E}">
        <p14:creationId xmlns:p14="http://schemas.microsoft.com/office/powerpoint/2010/main" val="3234977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0" y="0"/>
            <a:ext cx="5111750" cy="801189"/>
          </a:xfrm>
        </p:spPr>
        <p:txBody>
          <a:bodyPr>
            <a:normAutofit/>
          </a:bodyPr>
          <a:lstStyle/>
          <a:p>
            <a:r>
              <a:rPr lang="en-US" sz="3200"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84250" y="1686714"/>
            <a:ext cx="5111750" cy="1525588"/>
          </a:xfrm>
        </p:spPr>
        <p:txBody>
          <a:bodyPr/>
          <a:lstStyle/>
          <a:p>
            <a:r>
              <a:rPr lang="en-US" dirty="0"/>
              <a:t>The architecture and design document provides a comprehensive overview of the system, using a number of different architectural views to depict different aspects of the system. It is intended to capture and convey the significant architectural decisions of the design of the system.</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Architecture and Design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
        <p:nvSpPr>
          <p:cNvPr id="7" name="Title 1">
            <a:extLst>
              <a:ext uri="{FF2B5EF4-FFF2-40B4-BE49-F238E27FC236}">
                <a16:creationId xmlns:a16="http://schemas.microsoft.com/office/drawing/2014/main" id="{8A9952B6-73FF-9318-6E6D-9ECF7B752203}"/>
              </a:ext>
            </a:extLst>
          </p:cNvPr>
          <p:cNvSpPr txBox="1">
            <a:spLocks/>
          </p:cNvSpPr>
          <p:nvPr/>
        </p:nvSpPr>
        <p:spPr>
          <a:xfrm>
            <a:off x="916577" y="973985"/>
            <a:ext cx="1912348" cy="80118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Purpose</a:t>
            </a:r>
          </a:p>
        </p:txBody>
      </p:sp>
      <p:sp>
        <p:nvSpPr>
          <p:cNvPr id="8" name="Title 1">
            <a:extLst>
              <a:ext uri="{FF2B5EF4-FFF2-40B4-BE49-F238E27FC236}">
                <a16:creationId xmlns:a16="http://schemas.microsoft.com/office/drawing/2014/main" id="{73EAB7DF-D38C-74D0-53C1-FFEB42BA4F53}"/>
              </a:ext>
            </a:extLst>
          </p:cNvPr>
          <p:cNvSpPr txBox="1">
            <a:spLocks/>
          </p:cNvSpPr>
          <p:nvPr/>
        </p:nvSpPr>
        <p:spPr>
          <a:xfrm>
            <a:off x="976811" y="3296638"/>
            <a:ext cx="1912348" cy="801189"/>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Key Features</a:t>
            </a:r>
          </a:p>
        </p:txBody>
      </p:sp>
      <p:sp>
        <p:nvSpPr>
          <p:cNvPr id="9" name="Text Placeholder 2">
            <a:extLst>
              <a:ext uri="{FF2B5EF4-FFF2-40B4-BE49-F238E27FC236}">
                <a16:creationId xmlns:a16="http://schemas.microsoft.com/office/drawing/2014/main" id="{6AAE74F0-99FC-0BDA-A806-3B0386D9CC4C}"/>
              </a:ext>
            </a:extLst>
          </p:cNvPr>
          <p:cNvSpPr txBox="1">
            <a:spLocks/>
          </p:cNvSpPr>
          <p:nvPr/>
        </p:nvSpPr>
        <p:spPr>
          <a:xfrm>
            <a:off x="1066980" y="4097826"/>
            <a:ext cx="5111750" cy="1902379"/>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Wingdings" panose="05000000000000000000" pitchFamily="2" charset="2"/>
              <a:buChar char="§"/>
            </a:pPr>
            <a:r>
              <a:rPr lang="en-US" dirty="0"/>
              <a:t>Account and Group Management</a:t>
            </a:r>
          </a:p>
          <a:p>
            <a:pPr marL="285750" indent="-285750">
              <a:buFont typeface="Wingdings" panose="05000000000000000000" pitchFamily="2" charset="2"/>
              <a:buChar char="§"/>
            </a:pPr>
            <a:r>
              <a:rPr lang="en-US" dirty="0"/>
              <a:t>Expense Tracking</a:t>
            </a:r>
          </a:p>
          <a:p>
            <a:pPr marL="285750" indent="-285750">
              <a:buFont typeface="Wingdings" panose="05000000000000000000" pitchFamily="2" charset="2"/>
              <a:buChar char="§"/>
            </a:pPr>
            <a:r>
              <a:rPr lang="en-US" dirty="0"/>
              <a:t>User Notifications</a:t>
            </a:r>
          </a:p>
          <a:p>
            <a:pPr marL="285750" indent="-285750">
              <a:buFont typeface="Wingdings" panose="05000000000000000000" pitchFamily="2" charset="2"/>
              <a:buChar char="§"/>
            </a:pPr>
            <a:r>
              <a:rPr lang="en-US" dirty="0"/>
              <a:t>Balance Monitoring</a:t>
            </a:r>
          </a:p>
          <a:p>
            <a:pPr marL="285750" indent="-285750">
              <a:buFont typeface="Wingdings" panose="05000000000000000000" pitchFamily="2" charset="2"/>
              <a:buChar char="§"/>
            </a:pPr>
            <a:r>
              <a:rPr lang="en-US" dirty="0"/>
              <a:t>Payment Tracking</a:t>
            </a:r>
          </a:p>
          <a:p>
            <a:pPr marL="285750" indent="-285750">
              <a:buFont typeface="Wingdings" panose="05000000000000000000" pitchFamily="2" charset="2"/>
              <a:buChar char="§"/>
            </a:pPr>
            <a:r>
              <a:rPr lang="en-US" dirty="0"/>
              <a:t>Report Generation</a:t>
            </a:r>
          </a:p>
        </p:txBody>
      </p:sp>
    </p:spTree>
    <p:extLst>
      <p:ext uri="{BB962C8B-B14F-4D97-AF65-F5344CB8AC3E}">
        <p14:creationId xmlns:p14="http://schemas.microsoft.com/office/powerpoint/2010/main" val="357151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F116A3-663D-9B1C-78A8-2F034F22A76A}"/>
              </a:ext>
            </a:extLst>
          </p:cNvPr>
          <p:cNvSpPr/>
          <p:nvPr/>
        </p:nvSpPr>
        <p:spPr>
          <a:xfrm>
            <a:off x="6923314" y="1515291"/>
            <a:ext cx="5268686" cy="53427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9EF302-4441-1A96-000A-7DEDDF01F224}"/>
              </a:ext>
            </a:extLst>
          </p:cNvPr>
          <p:cNvSpPr>
            <a:spLocks noGrp="1"/>
          </p:cNvSpPr>
          <p:nvPr>
            <p:ph type="title"/>
          </p:nvPr>
        </p:nvSpPr>
        <p:spPr>
          <a:xfrm>
            <a:off x="0" y="0"/>
            <a:ext cx="5111750" cy="951957"/>
          </a:xfrm>
        </p:spPr>
        <p:txBody>
          <a:bodyPr/>
          <a:lstStyle/>
          <a:p>
            <a:r>
              <a:rPr lang="en-US" dirty="0"/>
              <a:t>Quality Assurance in </a:t>
            </a:r>
            <a:r>
              <a:rPr lang="en-US" dirty="0" err="1"/>
              <a:t>SPlitSmart</a:t>
            </a:r>
            <a:endParaRPr lang="en-US" dirty="0"/>
          </a:p>
        </p:txBody>
      </p:sp>
      <p:sp>
        <p:nvSpPr>
          <p:cNvPr id="4" name="Date Placeholder 3">
            <a:extLst>
              <a:ext uri="{FF2B5EF4-FFF2-40B4-BE49-F238E27FC236}">
                <a16:creationId xmlns:a16="http://schemas.microsoft.com/office/drawing/2014/main" id="{5961D142-50B8-6E6C-C919-4797310EC80E}"/>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EA20E49E-27D2-3086-59F6-8FED01F7B9AA}"/>
              </a:ext>
            </a:extLst>
          </p:cNvPr>
          <p:cNvSpPr>
            <a:spLocks noGrp="1"/>
          </p:cNvSpPr>
          <p:nvPr>
            <p:ph type="ftr" sz="quarter" idx="11"/>
          </p:nvPr>
        </p:nvSpPr>
        <p:spPr/>
        <p:txBody>
          <a:bodyPr/>
          <a:lstStyle/>
          <a:p>
            <a:r>
              <a:rPr lang="en-US" dirty="0"/>
              <a:t>Architecture and Design</a:t>
            </a:r>
          </a:p>
        </p:txBody>
      </p:sp>
      <p:sp>
        <p:nvSpPr>
          <p:cNvPr id="6" name="Slide Number Placeholder 5">
            <a:extLst>
              <a:ext uri="{FF2B5EF4-FFF2-40B4-BE49-F238E27FC236}">
                <a16:creationId xmlns:a16="http://schemas.microsoft.com/office/drawing/2014/main" id="{CB08C28C-3381-391B-68D7-AA5DE0D119E5}"/>
              </a:ext>
            </a:extLst>
          </p:cNvPr>
          <p:cNvSpPr>
            <a:spLocks noGrp="1"/>
          </p:cNvSpPr>
          <p:nvPr>
            <p:ph type="sldNum" sz="quarter" idx="12"/>
          </p:nvPr>
        </p:nvSpPr>
        <p:spPr/>
        <p:txBody>
          <a:bodyPr/>
          <a:lstStyle/>
          <a:p>
            <a:fld id="{A49DFD55-3C28-40EF-9E31-A92D2E4017FF}" type="slidenum">
              <a:rPr lang="en-US" smtClean="0"/>
              <a:pPr/>
              <a:t>20</a:t>
            </a:fld>
            <a:endParaRPr lang="en-US" dirty="0"/>
          </a:p>
        </p:txBody>
      </p:sp>
      <p:sp>
        <p:nvSpPr>
          <p:cNvPr id="7" name="Text Placeholder 2">
            <a:extLst>
              <a:ext uri="{FF2B5EF4-FFF2-40B4-BE49-F238E27FC236}">
                <a16:creationId xmlns:a16="http://schemas.microsoft.com/office/drawing/2014/main" id="{3857B9E5-9EA0-4F8F-EBDC-72C154823563}"/>
              </a:ext>
            </a:extLst>
          </p:cNvPr>
          <p:cNvSpPr txBox="1">
            <a:spLocks/>
          </p:cNvSpPr>
          <p:nvPr/>
        </p:nvSpPr>
        <p:spPr>
          <a:xfrm>
            <a:off x="906734" y="1211126"/>
            <a:ext cx="3114131" cy="48450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b="1" dirty="0"/>
              <a:t>Design and Usability</a:t>
            </a:r>
          </a:p>
        </p:txBody>
      </p:sp>
      <p:sp>
        <p:nvSpPr>
          <p:cNvPr id="8" name="Text Placeholder 2">
            <a:extLst>
              <a:ext uri="{FF2B5EF4-FFF2-40B4-BE49-F238E27FC236}">
                <a16:creationId xmlns:a16="http://schemas.microsoft.com/office/drawing/2014/main" id="{8DA7AC87-AC72-F3B6-B796-8D700D49105C}"/>
              </a:ext>
            </a:extLst>
          </p:cNvPr>
          <p:cNvSpPr txBox="1">
            <a:spLocks/>
          </p:cNvSpPr>
          <p:nvPr/>
        </p:nvSpPr>
        <p:spPr>
          <a:xfrm>
            <a:off x="1189581" y="1596388"/>
            <a:ext cx="5237345" cy="167803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buFont typeface="Arial" panose="020B0604020202020204" pitchFamily="34" charset="0"/>
              <a:buChar char="•"/>
            </a:pPr>
            <a:r>
              <a:rPr lang="en-US" sz="1600" dirty="0"/>
              <a:t> High standards of design and usability</a:t>
            </a:r>
          </a:p>
          <a:p>
            <a:pPr algn="l">
              <a:buFont typeface="Arial" panose="020B0604020202020204" pitchFamily="34" charset="0"/>
              <a:buChar char="•"/>
            </a:pPr>
            <a:r>
              <a:rPr lang="en-US" sz="1600" dirty="0"/>
              <a:t> Distinct design and user experience tailored specifically for managing expenses and balancing accounts</a:t>
            </a:r>
          </a:p>
          <a:p>
            <a:pPr algn="l">
              <a:buFont typeface="Arial" panose="020B0604020202020204" pitchFamily="34" charset="0"/>
              <a:buChar char="•"/>
            </a:pPr>
            <a:r>
              <a:rPr lang="en-US" sz="1600" dirty="0"/>
              <a:t> Intuitive and user-friendly interface</a:t>
            </a:r>
          </a:p>
        </p:txBody>
      </p:sp>
      <p:sp>
        <p:nvSpPr>
          <p:cNvPr id="10" name="Text Placeholder 2">
            <a:extLst>
              <a:ext uri="{FF2B5EF4-FFF2-40B4-BE49-F238E27FC236}">
                <a16:creationId xmlns:a16="http://schemas.microsoft.com/office/drawing/2014/main" id="{122A2DB7-5824-6E3D-CB2C-965DB0190295}"/>
              </a:ext>
            </a:extLst>
          </p:cNvPr>
          <p:cNvSpPr txBox="1">
            <a:spLocks/>
          </p:cNvSpPr>
          <p:nvPr/>
        </p:nvSpPr>
        <p:spPr>
          <a:xfrm>
            <a:off x="5366248" y="3583578"/>
            <a:ext cx="3114131" cy="48450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b="1" dirty="0"/>
              <a:t>Reliability and Security</a:t>
            </a:r>
          </a:p>
        </p:txBody>
      </p:sp>
      <p:sp>
        <p:nvSpPr>
          <p:cNvPr id="11" name="Text Placeholder 2">
            <a:extLst>
              <a:ext uri="{FF2B5EF4-FFF2-40B4-BE49-F238E27FC236}">
                <a16:creationId xmlns:a16="http://schemas.microsoft.com/office/drawing/2014/main" id="{8AE376D9-F0A6-D702-320F-558F37D05554}"/>
              </a:ext>
            </a:extLst>
          </p:cNvPr>
          <p:cNvSpPr txBox="1">
            <a:spLocks/>
          </p:cNvSpPr>
          <p:nvPr/>
        </p:nvSpPr>
        <p:spPr>
          <a:xfrm>
            <a:off x="5943600" y="4068085"/>
            <a:ext cx="5237345" cy="119352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buFont typeface="Arial" panose="020B0604020202020204" pitchFamily="34" charset="0"/>
              <a:buChar char="•"/>
            </a:pPr>
            <a:r>
              <a:rPr lang="en-US" sz="1600" dirty="0"/>
              <a:t> Prioritizes data accuracy and consistency</a:t>
            </a:r>
          </a:p>
          <a:p>
            <a:pPr algn="l">
              <a:buFont typeface="Arial" panose="020B0604020202020204" pitchFamily="34" charset="0"/>
              <a:buChar char="•"/>
            </a:pPr>
            <a:r>
              <a:rPr lang="en-US" sz="1600" dirty="0"/>
              <a:t> Ensures reliable financial management</a:t>
            </a:r>
          </a:p>
          <a:p>
            <a:pPr algn="l">
              <a:buFont typeface="Arial" panose="020B0604020202020204" pitchFamily="34" charset="0"/>
              <a:buChar char="•"/>
            </a:pPr>
            <a:r>
              <a:rPr lang="en-US" sz="1600" dirty="0"/>
              <a:t> Provides transparent expense tracking for users</a:t>
            </a:r>
          </a:p>
        </p:txBody>
      </p:sp>
      <p:pic>
        <p:nvPicPr>
          <p:cNvPr id="13" name="Graphic 12" descr="Shield with solid fill">
            <a:extLst>
              <a:ext uri="{FF2B5EF4-FFF2-40B4-BE49-F238E27FC236}">
                <a16:creationId xmlns:a16="http://schemas.microsoft.com/office/drawing/2014/main" id="{64EFD580-AEBD-5F4D-3977-4DA796CCCE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3336" y="3561392"/>
            <a:ext cx="1700220" cy="1700220"/>
          </a:xfrm>
          <a:prstGeom prst="rect">
            <a:avLst/>
          </a:prstGeom>
        </p:spPr>
      </p:pic>
      <p:pic>
        <p:nvPicPr>
          <p:cNvPr id="15" name="Graphic 14" descr="Ui Ux outline">
            <a:extLst>
              <a:ext uri="{FF2B5EF4-FFF2-40B4-BE49-F238E27FC236}">
                <a16:creationId xmlns:a16="http://schemas.microsoft.com/office/drawing/2014/main" id="{97F5247B-9B32-C8A8-9190-AFB2E0920E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40108" y="1168490"/>
            <a:ext cx="1933063" cy="1933063"/>
          </a:xfrm>
          <a:prstGeom prst="rect">
            <a:avLst/>
          </a:prstGeom>
        </p:spPr>
      </p:pic>
    </p:spTree>
    <p:extLst>
      <p:ext uri="{BB962C8B-B14F-4D97-AF65-F5344CB8AC3E}">
        <p14:creationId xmlns:p14="http://schemas.microsoft.com/office/powerpoint/2010/main" val="2774741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99B6-4341-FE0C-B392-F40600F4E589}"/>
              </a:ext>
            </a:extLst>
          </p:cNvPr>
          <p:cNvSpPr>
            <a:spLocks noGrp="1"/>
          </p:cNvSpPr>
          <p:nvPr>
            <p:ph type="ctrTitle"/>
          </p:nvPr>
        </p:nvSpPr>
        <p:spPr/>
        <p:txBody>
          <a:bodyPr/>
          <a:lstStyle/>
          <a:p>
            <a:r>
              <a:rPr lang="en-US" dirty="0"/>
              <a:t>Conclusion</a:t>
            </a:r>
          </a:p>
        </p:txBody>
      </p:sp>
      <p:sp>
        <p:nvSpPr>
          <p:cNvPr id="4" name="Date Placeholder 3">
            <a:extLst>
              <a:ext uri="{FF2B5EF4-FFF2-40B4-BE49-F238E27FC236}">
                <a16:creationId xmlns:a16="http://schemas.microsoft.com/office/drawing/2014/main" id="{7638F338-9091-A13A-13A4-8E51C9CAD5F0}"/>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1856279-CC72-02EA-8D52-28F16CEF72FA}"/>
              </a:ext>
            </a:extLst>
          </p:cNvPr>
          <p:cNvSpPr>
            <a:spLocks noGrp="1"/>
          </p:cNvSpPr>
          <p:nvPr>
            <p:ph type="ftr" sz="quarter" idx="11"/>
          </p:nvPr>
        </p:nvSpPr>
        <p:spPr/>
        <p:txBody>
          <a:bodyPr/>
          <a:lstStyle/>
          <a:p>
            <a:r>
              <a:rPr lang="en-US" dirty="0"/>
              <a:t>Architecture and Design</a:t>
            </a:r>
          </a:p>
        </p:txBody>
      </p:sp>
      <p:sp>
        <p:nvSpPr>
          <p:cNvPr id="6" name="Slide Number Placeholder 5">
            <a:extLst>
              <a:ext uri="{FF2B5EF4-FFF2-40B4-BE49-F238E27FC236}">
                <a16:creationId xmlns:a16="http://schemas.microsoft.com/office/drawing/2014/main" id="{625DFF9A-1815-2D01-0CB2-01C6049BDCE7}"/>
              </a:ext>
            </a:extLst>
          </p:cNvPr>
          <p:cNvSpPr>
            <a:spLocks noGrp="1"/>
          </p:cNvSpPr>
          <p:nvPr>
            <p:ph type="sldNum" sz="quarter" idx="12"/>
          </p:nvPr>
        </p:nvSpPr>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51721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F8B1-FD93-DC1F-0E1C-6E446428F322}"/>
              </a:ext>
            </a:extLst>
          </p:cNvPr>
          <p:cNvSpPr>
            <a:spLocks noGrp="1"/>
          </p:cNvSpPr>
          <p:nvPr>
            <p:ph type="title"/>
          </p:nvPr>
        </p:nvSpPr>
        <p:spPr>
          <a:xfrm>
            <a:off x="0" y="0"/>
            <a:ext cx="5111750" cy="1204912"/>
          </a:xfrm>
        </p:spPr>
        <p:txBody>
          <a:bodyPr>
            <a:normAutofit fontScale="90000"/>
          </a:bodyPr>
          <a:lstStyle/>
          <a:p>
            <a:r>
              <a:rPr lang="en-US" dirty="0"/>
              <a:t>Architectural Representation, Goals, And Constraints</a:t>
            </a:r>
          </a:p>
        </p:txBody>
      </p:sp>
      <p:sp>
        <p:nvSpPr>
          <p:cNvPr id="3" name="Text Placeholder 2">
            <a:extLst>
              <a:ext uri="{FF2B5EF4-FFF2-40B4-BE49-F238E27FC236}">
                <a16:creationId xmlns:a16="http://schemas.microsoft.com/office/drawing/2014/main" id="{C77E0F94-F412-B835-CE9F-D7C81B1B8CB0}"/>
              </a:ext>
            </a:extLst>
          </p:cNvPr>
          <p:cNvSpPr>
            <a:spLocks noGrp="1"/>
          </p:cNvSpPr>
          <p:nvPr>
            <p:ph type="body" idx="1"/>
          </p:nvPr>
        </p:nvSpPr>
        <p:spPr>
          <a:xfrm>
            <a:off x="526052" y="2175510"/>
            <a:ext cx="3593102" cy="1898946"/>
          </a:xfrm>
        </p:spPr>
        <p:txBody>
          <a:bodyPr>
            <a:normAutofit/>
          </a:bodyPr>
          <a:lstStyle/>
          <a:p>
            <a:pPr marL="285750" indent="-285750">
              <a:buFont typeface="Arial" panose="020B0604020202020204" pitchFamily="34" charset="0"/>
              <a:buChar char="•"/>
            </a:pPr>
            <a:r>
              <a:rPr lang="en-US" dirty="0"/>
              <a:t>Use Case View</a:t>
            </a:r>
          </a:p>
          <a:p>
            <a:pPr marL="285750" indent="-285750">
              <a:buFont typeface="Arial" panose="020B0604020202020204" pitchFamily="34" charset="0"/>
              <a:buChar char="•"/>
            </a:pPr>
            <a:r>
              <a:rPr lang="en-US" dirty="0"/>
              <a:t>Process View</a:t>
            </a:r>
          </a:p>
          <a:p>
            <a:pPr marL="285750" indent="-285750">
              <a:buFont typeface="Arial" panose="020B0604020202020204" pitchFamily="34" charset="0"/>
              <a:buChar char="•"/>
            </a:pPr>
            <a:r>
              <a:rPr lang="en-US" dirty="0"/>
              <a:t>Deployment View</a:t>
            </a:r>
          </a:p>
          <a:p>
            <a:pPr marL="285750" indent="-285750">
              <a:buFont typeface="Arial" panose="020B0604020202020204" pitchFamily="34" charset="0"/>
              <a:buChar char="•"/>
            </a:pPr>
            <a:r>
              <a:rPr lang="en-US" dirty="0"/>
              <a:t>Implementation View</a:t>
            </a:r>
          </a:p>
          <a:p>
            <a:pPr marL="285750" indent="-285750">
              <a:buFont typeface="Arial" panose="020B0604020202020204" pitchFamily="34" charset="0"/>
              <a:buChar char="•"/>
            </a:pPr>
            <a:r>
              <a:rPr lang="en-US" dirty="0"/>
              <a:t>All Views designed using UML</a:t>
            </a:r>
          </a:p>
        </p:txBody>
      </p:sp>
      <p:sp>
        <p:nvSpPr>
          <p:cNvPr id="4" name="Date Placeholder 3">
            <a:extLst>
              <a:ext uri="{FF2B5EF4-FFF2-40B4-BE49-F238E27FC236}">
                <a16:creationId xmlns:a16="http://schemas.microsoft.com/office/drawing/2014/main" id="{77C9E860-7359-8FB5-E241-81BFCAFAF511}"/>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ECC06EF4-29DD-75E9-5B65-86ABF6A04423}"/>
              </a:ext>
            </a:extLst>
          </p:cNvPr>
          <p:cNvSpPr>
            <a:spLocks noGrp="1"/>
          </p:cNvSpPr>
          <p:nvPr>
            <p:ph type="ftr" sz="quarter" idx="11"/>
          </p:nvPr>
        </p:nvSpPr>
        <p:spPr/>
        <p:txBody>
          <a:bodyPr/>
          <a:lstStyle/>
          <a:p>
            <a:r>
              <a:rPr lang="en-US" dirty="0"/>
              <a:t>Architecture and Design</a:t>
            </a:r>
          </a:p>
        </p:txBody>
      </p:sp>
      <p:sp>
        <p:nvSpPr>
          <p:cNvPr id="6" name="Slide Number Placeholder 5">
            <a:extLst>
              <a:ext uri="{FF2B5EF4-FFF2-40B4-BE49-F238E27FC236}">
                <a16:creationId xmlns:a16="http://schemas.microsoft.com/office/drawing/2014/main" id="{32A25E47-1AE4-C712-F0A7-5ABC4CCC851F}"/>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7" name="Title 1">
            <a:extLst>
              <a:ext uri="{FF2B5EF4-FFF2-40B4-BE49-F238E27FC236}">
                <a16:creationId xmlns:a16="http://schemas.microsoft.com/office/drawing/2014/main" id="{E3EBEC1E-89E0-DB4E-F258-5581A4DC6AEE}"/>
              </a:ext>
            </a:extLst>
          </p:cNvPr>
          <p:cNvSpPr txBox="1">
            <a:spLocks/>
          </p:cNvSpPr>
          <p:nvPr/>
        </p:nvSpPr>
        <p:spPr>
          <a:xfrm>
            <a:off x="252549" y="1671638"/>
            <a:ext cx="5111750" cy="50387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000" dirty="0"/>
              <a:t>Architectural Representation</a:t>
            </a:r>
          </a:p>
        </p:txBody>
      </p:sp>
      <p:sp>
        <p:nvSpPr>
          <p:cNvPr id="8" name="Title 1">
            <a:extLst>
              <a:ext uri="{FF2B5EF4-FFF2-40B4-BE49-F238E27FC236}">
                <a16:creationId xmlns:a16="http://schemas.microsoft.com/office/drawing/2014/main" id="{4DBE1F86-831B-E9DC-27C7-108F8D29A48C}"/>
              </a:ext>
            </a:extLst>
          </p:cNvPr>
          <p:cNvSpPr txBox="1">
            <a:spLocks/>
          </p:cNvSpPr>
          <p:nvPr/>
        </p:nvSpPr>
        <p:spPr>
          <a:xfrm>
            <a:off x="1807028" y="3970406"/>
            <a:ext cx="6117773" cy="50387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000" dirty="0"/>
              <a:t>Architectural Goals and Constraints</a:t>
            </a:r>
          </a:p>
        </p:txBody>
      </p:sp>
      <p:sp>
        <p:nvSpPr>
          <p:cNvPr id="9" name="Text Placeholder 2">
            <a:extLst>
              <a:ext uri="{FF2B5EF4-FFF2-40B4-BE49-F238E27FC236}">
                <a16:creationId xmlns:a16="http://schemas.microsoft.com/office/drawing/2014/main" id="{18D8CB08-BEB9-B407-43EF-DEFF9B3D7646}"/>
              </a:ext>
            </a:extLst>
          </p:cNvPr>
          <p:cNvSpPr txBox="1">
            <a:spLocks/>
          </p:cNvSpPr>
          <p:nvPr/>
        </p:nvSpPr>
        <p:spPr>
          <a:xfrm>
            <a:off x="2057400" y="4455476"/>
            <a:ext cx="5060496" cy="189894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dirty="0"/>
              <a:t>Compatibility with all commercially available web browsers</a:t>
            </a:r>
          </a:p>
          <a:p>
            <a:pPr marL="285750" indent="-285750">
              <a:buFont typeface="Arial" panose="020B0604020202020204" pitchFamily="34" charset="0"/>
              <a:buChar char="•"/>
            </a:pPr>
            <a:r>
              <a:rPr lang="en-US" dirty="0"/>
              <a:t>Support for high traffic volumes</a:t>
            </a:r>
          </a:p>
          <a:p>
            <a:pPr marL="285750" indent="-285750">
              <a:buFont typeface="Arial" panose="020B0604020202020204" pitchFamily="34" charset="0"/>
              <a:buChar char="•"/>
            </a:pPr>
            <a:r>
              <a:rPr lang="en-US" dirty="0"/>
              <a:t>Interface design for integration with external financial systems</a:t>
            </a:r>
          </a:p>
          <a:p>
            <a:pPr marL="285750" indent="-285750">
              <a:buFont typeface="Arial" panose="020B0604020202020204" pitchFamily="34" charset="0"/>
              <a:buChar char="•"/>
            </a:pPr>
            <a:r>
              <a:rPr lang="en-US" dirty="0"/>
              <a:t>Secure transmission of financial transactions</a:t>
            </a:r>
          </a:p>
        </p:txBody>
      </p:sp>
      <p:pic>
        <p:nvPicPr>
          <p:cNvPr id="12" name="Graphic 11" descr="Browser window with solid fill">
            <a:extLst>
              <a:ext uri="{FF2B5EF4-FFF2-40B4-BE49-F238E27FC236}">
                <a16:creationId xmlns:a16="http://schemas.microsoft.com/office/drawing/2014/main" id="{6FEACA5A-65B0-DE6F-B838-B00271B821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5831" y="4516131"/>
            <a:ext cx="1411197" cy="1411197"/>
          </a:xfrm>
          <a:prstGeom prst="rect">
            <a:avLst/>
          </a:prstGeom>
        </p:spPr>
      </p:pic>
      <p:pic>
        <p:nvPicPr>
          <p:cNvPr id="14" name="Graphic 13" descr="Projector screen outline">
            <a:extLst>
              <a:ext uri="{FF2B5EF4-FFF2-40B4-BE49-F238E27FC236}">
                <a16:creationId xmlns:a16="http://schemas.microsoft.com/office/drawing/2014/main" id="{0E678C7D-4627-2E81-416B-19825D795C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72471" y="1887855"/>
            <a:ext cx="1833426" cy="1833426"/>
          </a:xfrm>
          <a:prstGeom prst="rect">
            <a:avLst/>
          </a:prstGeom>
        </p:spPr>
      </p:pic>
    </p:spTree>
    <p:extLst>
      <p:ext uri="{BB962C8B-B14F-4D97-AF65-F5344CB8AC3E}">
        <p14:creationId xmlns:p14="http://schemas.microsoft.com/office/powerpoint/2010/main" val="3679648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Use-Case View</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B6953-D4E2-75D8-6AFC-37615507856E}"/>
              </a:ext>
            </a:extLst>
          </p:cNvPr>
          <p:cNvSpPr>
            <a:spLocks noGrp="1"/>
          </p:cNvSpPr>
          <p:nvPr>
            <p:ph type="title"/>
          </p:nvPr>
        </p:nvSpPr>
        <p:spPr>
          <a:xfrm>
            <a:off x="0" y="0"/>
            <a:ext cx="5111750" cy="612321"/>
          </a:xfrm>
        </p:spPr>
        <p:txBody>
          <a:bodyPr/>
          <a:lstStyle/>
          <a:p>
            <a:r>
              <a:rPr lang="en-US" dirty="0"/>
              <a:t>Use-Case View</a:t>
            </a:r>
          </a:p>
        </p:txBody>
      </p:sp>
      <p:sp>
        <p:nvSpPr>
          <p:cNvPr id="3" name="Text Placeholder 2">
            <a:extLst>
              <a:ext uri="{FF2B5EF4-FFF2-40B4-BE49-F238E27FC236}">
                <a16:creationId xmlns:a16="http://schemas.microsoft.com/office/drawing/2014/main" id="{AB3B105F-9DCC-CFCC-2947-F22BD0DBE75C}"/>
              </a:ext>
            </a:extLst>
          </p:cNvPr>
          <p:cNvSpPr>
            <a:spLocks noGrp="1"/>
          </p:cNvSpPr>
          <p:nvPr>
            <p:ph type="body" idx="1"/>
          </p:nvPr>
        </p:nvSpPr>
        <p:spPr>
          <a:xfrm>
            <a:off x="838200" y="1029924"/>
            <a:ext cx="5371011" cy="1965824"/>
          </a:xfrm>
        </p:spPr>
        <p:txBody>
          <a:bodyPr>
            <a:normAutofit lnSpcReduction="10000"/>
          </a:bodyPr>
          <a:lstStyle/>
          <a:p>
            <a:r>
              <a:rPr lang="en-US" sz="1600" b="0" i="0" u="none" strike="noStrike" dirty="0">
                <a:solidFill>
                  <a:srgbClr val="000000"/>
                </a:solidFill>
                <a:effectLst/>
              </a:rPr>
              <a:t>The use-case view of the software architecture describes the set of scenarios and/or use cases that represent critical functionality. It also outlines the scenarios that may exercise many architectural elements or stress a particular aspect of the architecture. The use cases in SplitSmart are as follows (bolded ones have a significant bearing on the architecture):</a:t>
            </a:r>
            <a:endParaRPr lang="en-US" sz="1200" dirty="0"/>
          </a:p>
        </p:txBody>
      </p:sp>
      <p:sp>
        <p:nvSpPr>
          <p:cNvPr id="4" name="Date Placeholder 3">
            <a:extLst>
              <a:ext uri="{FF2B5EF4-FFF2-40B4-BE49-F238E27FC236}">
                <a16:creationId xmlns:a16="http://schemas.microsoft.com/office/drawing/2014/main" id="{C01126BB-4C2A-5C7F-353C-FFCA380B9622}"/>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DC1B4131-0F0F-2251-D5E9-E1EDC7E88780}"/>
              </a:ext>
            </a:extLst>
          </p:cNvPr>
          <p:cNvSpPr>
            <a:spLocks noGrp="1"/>
          </p:cNvSpPr>
          <p:nvPr>
            <p:ph type="ftr" sz="quarter" idx="11"/>
          </p:nvPr>
        </p:nvSpPr>
        <p:spPr/>
        <p:txBody>
          <a:bodyPr/>
          <a:lstStyle/>
          <a:p>
            <a:r>
              <a:rPr lang="en-US" dirty="0"/>
              <a:t>Architecture and Design</a:t>
            </a:r>
          </a:p>
        </p:txBody>
      </p:sp>
      <p:sp>
        <p:nvSpPr>
          <p:cNvPr id="6" name="Slide Number Placeholder 5">
            <a:extLst>
              <a:ext uri="{FF2B5EF4-FFF2-40B4-BE49-F238E27FC236}">
                <a16:creationId xmlns:a16="http://schemas.microsoft.com/office/drawing/2014/main" id="{646C021C-4F78-30AA-9FB4-B5511C04C2DE}"/>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7" name="Text Placeholder 2">
            <a:extLst>
              <a:ext uri="{FF2B5EF4-FFF2-40B4-BE49-F238E27FC236}">
                <a16:creationId xmlns:a16="http://schemas.microsoft.com/office/drawing/2014/main" id="{DE206DE5-372D-876E-7532-295A85847232}"/>
              </a:ext>
            </a:extLst>
          </p:cNvPr>
          <p:cNvSpPr txBox="1">
            <a:spLocks/>
          </p:cNvSpPr>
          <p:nvPr/>
        </p:nvSpPr>
        <p:spPr>
          <a:xfrm>
            <a:off x="2057400" y="3063375"/>
            <a:ext cx="2936965" cy="2945539"/>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rPr>
              <a:t>Create User Account</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rPr>
              <a:t>Create Group</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rPr>
              <a:t>Add Expense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rPr>
              <a:t>Approve Expense</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rPr>
              <a:t>Receive Notification</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rPr>
              <a:t>Track Balance</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rPr>
              <a:t>Record Payment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rPr>
              <a:t>Generate Report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rPr>
              <a:t>Edit User Profile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rPr>
              <a:t>Edit Group Details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rPr>
              <a:t>Leave Group</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rPr>
              <a:t>Close Account</a:t>
            </a:r>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373255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66AA5-C6F5-CC76-E51C-8FC4DD264A37}"/>
              </a:ext>
            </a:extLst>
          </p:cNvPr>
          <p:cNvSpPr>
            <a:spLocks noGrp="1"/>
          </p:cNvSpPr>
          <p:nvPr>
            <p:ph type="title"/>
          </p:nvPr>
        </p:nvSpPr>
        <p:spPr>
          <a:xfrm>
            <a:off x="493435" y="136525"/>
            <a:ext cx="3059662" cy="1204912"/>
          </a:xfrm>
        </p:spPr>
        <p:txBody>
          <a:bodyPr/>
          <a:lstStyle/>
          <a:p>
            <a:r>
              <a:rPr lang="en-US" dirty="0"/>
              <a:t>User Account Management</a:t>
            </a:r>
          </a:p>
        </p:txBody>
      </p:sp>
      <p:sp>
        <p:nvSpPr>
          <p:cNvPr id="4" name="Date Placeholder 3">
            <a:extLst>
              <a:ext uri="{FF2B5EF4-FFF2-40B4-BE49-F238E27FC236}">
                <a16:creationId xmlns:a16="http://schemas.microsoft.com/office/drawing/2014/main" id="{23719A46-0F2B-DFD6-BFC4-99013CBC032D}"/>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BA40F3A5-1950-C48C-9337-E521D15C571A}"/>
              </a:ext>
            </a:extLst>
          </p:cNvPr>
          <p:cNvSpPr>
            <a:spLocks noGrp="1"/>
          </p:cNvSpPr>
          <p:nvPr>
            <p:ph type="ftr" sz="quarter" idx="11"/>
          </p:nvPr>
        </p:nvSpPr>
        <p:spPr/>
        <p:txBody>
          <a:bodyPr/>
          <a:lstStyle/>
          <a:p>
            <a:r>
              <a:rPr lang="en-US" dirty="0"/>
              <a:t>Architecture and Design</a:t>
            </a:r>
          </a:p>
        </p:txBody>
      </p:sp>
      <p:sp>
        <p:nvSpPr>
          <p:cNvPr id="6" name="Slide Number Placeholder 5">
            <a:extLst>
              <a:ext uri="{FF2B5EF4-FFF2-40B4-BE49-F238E27FC236}">
                <a16:creationId xmlns:a16="http://schemas.microsoft.com/office/drawing/2014/main" id="{28069764-A582-A2B3-4C11-F1CB86C13DE7}"/>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8" name="Picture 7">
            <a:extLst>
              <a:ext uri="{FF2B5EF4-FFF2-40B4-BE49-F238E27FC236}">
                <a16:creationId xmlns:a16="http://schemas.microsoft.com/office/drawing/2014/main" id="{C17475B5-08FE-B3B6-6F35-911E02CF9DAE}"/>
              </a:ext>
            </a:extLst>
          </p:cNvPr>
          <p:cNvPicPr>
            <a:picLocks noChangeAspect="1"/>
          </p:cNvPicPr>
          <p:nvPr/>
        </p:nvPicPr>
        <p:blipFill>
          <a:blip r:embed="rId2"/>
          <a:stretch>
            <a:fillRect/>
          </a:stretch>
        </p:blipFill>
        <p:spPr>
          <a:xfrm>
            <a:off x="399818" y="1414181"/>
            <a:ext cx="3315163" cy="4029637"/>
          </a:xfrm>
          <a:prstGeom prst="rect">
            <a:avLst/>
          </a:prstGeom>
        </p:spPr>
      </p:pic>
      <p:sp>
        <p:nvSpPr>
          <p:cNvPr id="9" name="Title 1">
            <a:extLst>
              <a:ext uri="{FF2B5EF4-FFF2-40B4-BE49-F238E27FC236}">
                <a16:creationId xmlns:a16="http://schemas.microsoft.com/office/drawing/2014/main" id="{E178790B-54A0-2907-BA44-C9AB96EC7314}"/>
              </a:ext>
            </a:extLst>
          </p:cNvPr>
          <p:cNvSpPr txBox="1">
            <a:spLocks/>
          </p:cNvSpPr>
          <p:nvPr/>
        </p:nvSpPr>
        <p:spPr>
          <a:xfrm>
            <a:off x="5304921" y="233084"/>
            <a:ext cx="3059662" cy="12049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Group Management</a:t>
            </a:r>
          </a:p>
        </p:txBody>
      </p:sp>
      <p:pic>
        <p:nvPicPr>
          <p:cNvPr id="11" name="Picture 10">
            <a:extLst>
              <a:ext uri="{FF2B5EF4-FFF2-40B4-BE49-F238E27FC236}">
                <a16:creationId xmlns:a16="http://schemas.microsoft.com/office/drawing/2014/main" id="{208530D5-DD99-BBAD-E832-FAD2FFB0AC7E}"/>
              </a:ext>
            </a:extLst>
          </p:cNvPr>
          <p:cNvPicPr>
            <a:picLocks noChangeAspect="1"/>
          </p:cNvPicPr>
          <p:nvPr/>
        </p:nvPicPr>
        <p:blipFill>
          <a:blip r:embed="rId3"/>
          <a:stretch>
            <a:fillRect/>
          </a:stretch>
        </p:blipFill>
        <p:spPr>
          <a:xfrm>
            <a:off x="4876884" y="1437996"/>
            <a:ext cx="3296110" cy="3982006"/>
          </a:xfrm>
          <a:prstGeom prst="rect">
            <a:avLst/>
          </a:prstGeom>
        </p:spPr>
      </p:pic>
    </p:spTree>
    <p:extLst>
      <p:ext uri="{BB962C8B-B14F-4D97-AF65-F5344CB8AC3E}">
        <p14:creationId xmlns:p14="http://schemas.microsoft.com/office/powerpoint/2010/main" val="1347885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3734D-01EF-1363-144E-26686E5F5A73}"/>
              </a:ext>
            </a:extLst>
          </p:cNvPr>
          <p:cNvSpPr>
            <a:spLocks noGrp="1"/>
          </p:cNvSpPr>
          <p:nvPr>
            <p:ph type="title"/>
          </p:nvPr>
        </p:nvSpPr>
        <p:spPr>
          <a:xfrm>
            <a:off x="0" y="687977"/>
            <a:ext cx="5111750" cy="577488"/>
          </a:xfrm>
        </p:spPr>
        <p:txBody>
          <a:bodyPr/>
          <a:lstStyle/>
          <a:p>
            <a:r>
              <a:rPr lang="en-US" dirty="0"/>
              <a:t>Expense Management</a:t>
            </a:r>
          </a:p>
        </p:txBody>
      </p:sp>
      <p:sp>
        <p:nvSpPr>
          <p:cNvPr id="4" name="Date Placeholder 3">
            <a:extLst>
              <a:ext uri="{FF2B5EF4-FFF2-40B4-BE49-F238E27FC236}">
                <a16:creationId xmlns:a16="http://schemas.microsoft.com/office/drawing/2014/main" id="{7FF91BC3-3439-B6C7-C1A4-2BBD81E70B0C}"/>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CF117DB4-F74A-BAAB-CCA3-3B7C5A028710}"/>
              </a:ext>
            </a:extLst>
          </p:cNvPr>
          <p:cNvSpPr>
            <a:spLocks noGrp="1"/>
          </p:cNvSpPr>
          <p:nvPr>
            <p:ph type="ftr" sz="quarter" idx="11"/>
          </p:nvPr>
        </p:nvSpPr>
        <p:spPr/>
        <p:txBody>
          <a:bodyPr/>
          <a:lstStyle/>
          <a:p>
            <a:r>
              <a:rPr lang="en-US" dirty="0"/>
              <a:t>Architecture and Design</a:t>
            </a:r>
          </a:p>
        </p:txBody>
      </p:sp>
      <p:sp>
        <p:nvSpPr>
          <p:cNvPr id="6" name="Slide Number Placeholder 5">
            <a:extLst>
              <a:ext uri="{FF2B5EF4-FFF2-40B4-BE49-F238E27FC236}">
                <a16:creationId xmlns:a16="http://schemas.microsoft.com/office/drawing/2014/main" id="{71A27D3A-DCA0-8F1F-86E7-19FA1C3BD19F}"/>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8" name="Picture 7">
            <a:extLst>
              <a:ext uri="{FF2B5EF4-FFF2-40B4-BE49-F238E27FC236}">
                <a16:creationId xmlns:a16="http://schemas.microsoft.com/office/drawing/2014/main" id="{905A9B4E-3DF2-4ADE-66AE-B805B5DE814B}"/>
              </a:ext>
            </a:extLst>
          </p:cNvPr>
          <p:cNvPicPr>
            <a:picLocks noChangeAspect="1"/>
          </p:cNvPicPr>
          <p:nvPr/>
        </p:nvPicPr>
        <p:blipFill>
          <a:blip r:embed="rId2"/>
          <a:stretch>
            <a:fillRect/>
          </a:stretch>
        </p:blipFill>
        <p:spPr>
          <a:xfrm>
            <a:off x="53638" y="1265465"/>
            <a:ext cx="4820323" cy="3943900"/>
          </a:xfrm>
          <a:prstGeom prst="rect">
            <a:avLst/>
          </a:prstGeom>
        </p:spPr>
      </p:pic>
      <p:pic>
        <p:nvPicPr>
          <p:cNvPr id="10" name="Picture 9">
            <a:extLst>
              <a:ext uri="{FF2B5EF4-FFF2-40B4-BE49-F238E27FC236}">
                <a16:creationId xmlns:a16="http://schemas.microsoft.com/office/drawing/2014/main" id="{3A0DBDCC-CAE8-E75C-CEE7-E4C9E9714065}"/>
              </a:ext>
            </a:extLst>
          </p:cNvPr>
          <p:cNvPicPr>
            <a:picLocks noChangeAspect="1"/>
          </p:cNvPicPr>
          <p:nvPr/>
        </p:nvPicPr>
        <p:blipFill>
          <a:blip r:embed="rId3"/>
          <a:stretch>
            <a:fillRect/>
          </a:stretch>
        </p:blipFill>
        <p:spPr>
          <a:xfrm>
            <a:off x="5772586" y="1201514"/>
            <a:ext cx="4020111" cy="2591162"/>
          </a:xfrm>
          <a:prstGeom prst="rect">
            <a:avLst/>
          </a:prstGeom>
        </p:spPr>
      </p:pic>
      <p:sp>
        <p:nvSpPr>
          <p:cNvPr id="11" name="Title 1">
            <a:extLst>
              <a:ext uri="{FF2B5EF4-FFF2-40B4-BE49-F238E27FC236}">
                <a16:creationId xmlns:a16="http://schemas.microsoft.com/office/drawing/2014/main" id="{0D87EF1F-16B9-7007-E012-E0CF62AE0642}"/>
              </a:ext>
            </a:extLst>
          </p:cNvPr>
          <p:cNvSpPr txBox="1">
            <a:spLocks/>
          </p:cNvSpPr>
          <p:nvPr/>
        </p:nvSpPr>
        <p:spPr>
          <a:xfrm>
            <a:off x="5226767" y="651514"/>
            <a:ext cx="5111750" cy="577488"/>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Notification Management</a:t>
            </a:r>
          </a:p>
        </p:txBody>
      </p:sp>
    </p:spTree>
    <p:extLst>
      <p:ext uri="{BB962C8B-B14F-4D97-AF65-F5344CB8AC3E}">
        <p14:creationId xmlns:p14="http://schemas.microsoft.com/office/powerpoint/2010/main" val="14084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03DCC-009F-75F3-FBBF-49E1A10A5259}"/>
              </a:ext>
            </a:extLst>
          </p:cNvPr>
          <p:cNvSpPr>
            <a:spLocks noGrp="1"/>
          </p:cNvSpPr>
          <p:nvPr>
            <p:ph type="title"/>
          </p:nvPr>
        </p:nvSpPr>
        <p:spPr>
          <a:xfrm>
            <a:off x="156754" y="581886"/>
            <a:ext cx="5111750" cy="943248"/>
          </a:xfrm>
        </p:spPr>
        <p:txBody>
          <a:bodyPr/>
          <a:lstStyle/>
          <a:p>
            <a:r>
              <a:rPr lang="en-US" dirty="0"/>
              <a:t>Balance and Payment Management</a:t>
            </a:r>
          </a:p>
        </p:txBody>
      </p:sp>
      <p:sp>
        <p:nvSpPr>
          <p:cNvPr id="4" name="Date Placeholder 3">
            <a:extLst>
              <a:ext uri="{FF2B5EF4-FFF2-40B4-BE49-F238E27FC236}">
                <a16:creationId xmlns:a16="http://schemas.microsoft.com/office/drawing/2014/main" id="{D8EFFC74-0DED-BF31-9DF1-D635F0243D1D}"/>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46769727-EA83-F3BC-0B04-431C82A5563D}"/>
              </a:ext>
            </a:extLst>
          </p:cNvPr>
          <p:cNvSpPr>
            <a:spLocks noGrp="1"/>
          </p:cNvSpPr>
          <p:nvPr>
            <p:ph type="ftr" sz="quarter" idx="11"/>
          </p:nvPr>
        </p:nvSpPr>
        <p:spPr/>
        <p:txBody>
          <a:bodyPr/>
          <a:lstStyle/>
          <a:p>
            <a:r>
              <a:rPr lang="en-US" dirty="0"/>
              <a:t>Architecture and Design</a:t>
            </a:r>
          </a:p>
        </p:txBody>
      </p:sp>
      <p:sp>
        <p:nvSpPr>
          <p:cNvPr id="6" name="Slide Number Placeholder 5">
            <a:extLst>
              <a:ext uri="{FF2B5EF4-FFF2-40B4-BE49-F238E27FC236}">
                <a16:creationId xmlns:a16="http://schemas.microsoft.com/office/drawing/2014/main" id="{C92C7619-93B4-A05C-C6CF-9FEC74B4D3E1}"/>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8" name="Picture 7">
            <a:extLst>
              <a:ext uri="{FF2B5EF4-FFF2-40B4-BE49-F238E27FC236}">
                <a16:creationId xmlns:a16="http://schemas.microsoft.com/office/drawing/2014/main" id="{46604C6C-42CA-9F6E-C7BD-29316F43BDE9}"/>
              </a:ext>
            </a:extLst>
          </p:cNvPr>
          <p:cNvPicPr>
            <a:picLocks noChangeAspect="1"/>
          </p:cNvPicPr>
          <p:nvPr/>
        </p:nvPicPr>
        <p:blipFill>
          <a:blip r:embed="rId2"/>
          <a:stretch>
            <a:fillRect/>
          </a:stretch>
        </p:blipFill>
        <p:spPr>
          <a:xfrm>
            <a:off x="126431" y="1669771"/>
            <a:ext cx="4077269" cy="3982006"/>
          </a:xfrm>
          <a:prstGeom prst="rect">
            <a:avLst/>
          </a:prstGeom>
        </p:spPr>
      </p:pic>
      <p:sp>
        <p:nvSpPr>
          <p:cNvPr id="9" name="Title 1">
            <a:extLst>
              <a:ext uri="{FF2B5EF4-FFF2-40B4-BE49-F238E27FC236}">
                <a16:creationId xmlns:a16="http://schemas.microsoft.com/office/drawing/2014/main" id="{E5681C3A-6547-6737-E9F9-35120EF16458}"/>
              </a:ext>
            </a:extLst>
          </p:cNvPr>
          <p:cNvSpPr txBox="1">
            <a:spLocks/>
          </p:cNvSpPr>
          <p:nvPr/>
        </p:nvSpPr>
        <p:spPr>
          <a:xfrm>
            <a:off x="5875927" y="581886"/>
            <a:ext cx="2734673" cy="9432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Reporting</a:t>
            </a:r>
          </a:p>
        </p:txBody>
      </p:sp>
      <p:pic>
        <p:nvPicPr>
          <p:cNvPr id="11" name="Picture 10">
            <a:extLst>
              <a:ext uri="{FF2B5EF4-FFF2-40B4-BE49-F238E27FC236}">
                <a16:creationId xmlns:a16="http://schemas.microsoft.com/office/drawing/2014/main" id="{F2DD93A8-EB1B-9586-48AA-39F417B982E0}"/>
              </a:ext>
            </a:extLst>
          </p:cNvPr>
          <p:cNvPicPr>
            <a:picLocks noChangeAspect="1"/>
          </p:cNvPicPr>
          <p:nvPr/>
        </p:nvPicPr>
        <p:blipFill>
          <a:blip r:embed="rId3"/>
          <a:stretch>
            <a:fillRect/>
          </a:stretch>
        </p:blipFill>
        <p:spPr>
          <a:xfrm>
            <a:off x="5161432" y="1669771"/>
            <a:ext cx="4324954" cy="2429214"/>
          </a:xfrm>
          <a:prstGeom prst="rect">
            <a:avLst/>
          </a:prstGeom>
        </p:spPr>
      </p:pic>
    </p:spTree>
    <p:extLst>
      <p:ext uri="{BB962C8B-B14F-4D97-AF65-F5344CB8AC3E}">
        <p14:creationId xmlns:p14="http://schemas.microsoft.com/office/powerpoint/2010/main" val="481378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1B04-F14D-A2B4-3503-F7DE70B7149E}"/>
              </a:ext>
            </a:extLst>
          </p:cNvPr>
          <p:cNvSpPr>
            <a:spLocks noGrp="1"/>
          </p:cNvSpPr>
          <p:nvPr>
            <p:ph type="ctrTitle"/>
          </p:nvPr>
        </p:nvSpPr>
        <p:spPr/>
        <p:txBody>
          <a:bodyPr/>
          <a:lstStyle/>
          <a:p>
            <a:r>
              <a:rPr lang="en-US" dirty="0"/>
              <a:t>Logical View</a:t>
            </a:r>
          </a:p>
        </p:txBody>
      </p:sp>
    </p:spTree>
    <p:extLst>
      <p:ext uri="{BB962C8B-B14F-4D97-AF65-F5344CB8AC3E}">
        <p14:creationId xmlns:p14="http://schemas.microsoft.com/office/powerpoint/2010/main" val="56368083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{C55CEDCF-9872-45D9-A5B4-AEC768BB83AB}tf67328976_win32</Template>
  <TotalTime>74</TotalTime>
  <Words>731</Words>
  <Application>Microsoft Office PowerPoint</Application>
  <PresentationFormat>Widescreen</PresentationFormat>
  <Paragraphs>145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Tenorite</vt:lpstr>
      <vt:lpstr>Wingdings</vt:lpstr>
      <vt:lpstr>Office Theme</vt:lpstr>
      <vt:lpstr>Split Smart Design and Architecture</vt:lpstr>
      <vt:lpstr>INTRODUCTION</vt:lpstr>
      <vt:lpstr>Architectural Representation, Goals, And Constraints</vt:lpstr>
      <vt:lpstr>Use-Case View</vt:lpstr>
      <vt:lpstr>Use-Case View</vt:lpstr>
      <vt:lpstr>User Account Management</vt:lpstr>
      <vt:lpstr>Expense Management</vt:lpstr>
      <vt:lpstr>Balance and Payment Management</vt:lpstr>
      <vt:lpstr>Logical View</vt:lpstr>
      <vt:lpstr>Overview</vt:lpstr>
      <vt:lpstr>Presentation Package</vt:lpstr>
      <vt:lpstr>Domain Package</vt:lpstr>
      <vt:lpstr>Support Package</vt:lpstr>
      <vt:lpstr>Process View</vt:lpstr>
      <vt:lpstr>Overview</vt:lpstr>
      <vt:lpstr>Deployment View</vt:lpstr>
      <vt:lpstr>Deployment View of Splitsmart</vt:lpstr>
      <vt:lpstr>Implementation, Size, Performance, and Quality</vt:lpstr>
      <vt:lpstr>Implementation View and Performance</vt:lpstr>
      <vt:lpstr>Quality Assurance in SPlitSmart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Split Smart Design and Architecture</dc:title>
  <dc:creator>Sam Stenerson</dc:creator>
  <cp:lastModifiedBy>Sam Stenerson</cp:lastModifiedBy>
  <cp:revision>4</cp:revision>
  <dcterms:created xsi:type="dcterms:W3CDTF">2023-07-17T15:01:58Z</dcterms:created>
  <dcterms:modified xsi:type="dcterms:W3CDTF">2023-07-17T16:16:28Z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